
<file path=[Content_Types].xml><?xml version="1.0" encoding="utf-8"?>
<Types xmlns="http://schemas.openxmlformats.org/package/2006/content-types">
  <Default Extension="mp3" ContentType="audio/mpeg"/>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7" r:id="rId2"/>
    <p:sldId id="256" r:id="rId3"/>
    <p:sldId id="258" r:id="rId4"/>
    <p:sldId id="303" r:id="rId5"/>
    <p:sldId id="259" r:id="rId6"/>
    <p:sldId id="305" r:id="rId7"/>
    <p:sldId id="304" r:id="rId8"/>
    <p:sldId id="265" r:id="rId9"/>
    <p:sldId id="306" r:id="rId10"/>
    <p:sldId id="308" r:id="rId11"/>
    <p:sldId id="307" r:id="rId12"/>
    <p:sldId id="310" r:id="rId13"/>
    <p:sldId id="311" r:id="rId14"/>
    <p:sldId id="299" r:id="rId15"/>
    <p:sldId id="312" r:id="rId16"/>
    <p:sldId id="314" r:id="rId17"/>
    <p:sldId id="313" r:id="rId18"/>
    <p:sldId id="315" r:id="rId19"/>
    <p:sldId id="320" r:id="rId20"/>
    <p:sldId id="327" r:id="rId21"/>
    <p:sldId id="328" r:id="rId22"/>
    <p:sldId id="329" r:id="rId23"/>
    <p:sldId id="330" r:id="rId24"/>
    <p:sldId id="331" r:id="rId25"/>
    <p:sldId id="332" r:id="rId26"/>
    <p:sldId id="333" r:id="rId27"/>
    <p:sldId id="334" r:id="rId28"/>
    <p:sldId id="335" r:id="rId29"/>
    <p:sldId id="336" r:id="rId30"/>
    <p:sldId id="337" r:id="rId31"/>
    <p:sldId id="338" r:id="rId32"/>
    <p:sldId id="339" r:id="rId33"/>
    <p:sldId id="340" r:id="rId34"/>
    <p:sldId id="341" r:id="rId35"/>
    <p:sldId id="325" r:id="rId36"/>
    <p:sldId id="345" r:id="rId37"/>
    <p:sldId id="346" r:id="rId38"/>
    <p:sldId id="347" r:id="rId39"/>
    <p:sldId id="348" r:id="rId40"/>
    <p:sldId id="349" r:id="rId41"/>
    <p:sldId id="351" r:id="rId42"/>
    <p:sldId id="352" r:id="rId43"/>
    <p:sldId id="353" r:id="rId44"/>
    <p:sldId id="354" r:id="rId45"/>
    <p:sldId id="355" r:id="rId46"/>
    <p:sldId id="356" r:id="rId47"/>
    <p:sldId id="357" r:id="rId48"/>
    <p:sldId id="358" r:id="rId49"/>
    <p:sldId id="359" r:id="rId50"/>
    <p:sldId id="360" r:id="rId51"/>
    <p:sldId id="326" r:id="rId52"/>
    <p:sldId id="321" r:id="rId53"/>
    <p:sldId id="322" r:id="rId54"/>
    <p:sldId id="323" r:id="rId55"/>
    <p:sldId id="324" r:id="rId56"/>
    <p:sldId id="342" r:id="rId57"/>
    <p:sldId id="343" r:id="rId58"/>
    <p:sldId id="344" r:id="rId59"/>
    <p:sldId id="301" r:id="rId60"/>
    <p:sldId id="316" r:id="rId61"/>
    <p:sldId id="276" r:id="rId62"/>
    <p:sldId id="302" r:id="rId63"/>
    <p:sldId id="317" r:id="rId64"/>
    <p:sldId id="318" r:id="rId65"/>
    <p:sldId id="285" r:id="rId66"/>
  </p:sldIdLst>
  <p:sldSz cx="12192000" cy="6858000"/>
  <p:notesSz cx="6858000" cy="9144000"/>
  <p:custDataLst>
    <p:tags r:id="rId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3B5C"/>
    <a:srgbClr val="062A42"/>
    <a:srgbClr val="0A2B42"/>
    <a:srgbClr val="282B42"/>
    <a:srgbClr val="006699"/>
    <a:srgbClr val="0C3048"/>
    <a:srgbClr val="083451"/>
    <a:srgbClr val="0A2E46"/>
    <a:srgbClr val="0E4061"/>
    <a:srgbClr val="0D42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个性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9" autoAdjust="0"/>
    <p:restoredTop sz="77690" autoAdjust="0"/>
  </p:normalViewPr>
  <p:slideViewPr>
    <p:cSldViewPr snapToGrid="0">
      <p:cViewPr varScale="1">
        <p:scale>
          <a:sx n="86" d="100"/>
          <a:sy n="86" d="100"/>
        </p:scale>
        <p:origin x="684" y="-348"/>
      </p:cViewPr>
      <p:guideLst>
        <p:guide orient="horz" pos="2160"/>
        <p:guide pos="3840"/>
      </p:guideLst>
    </p:cSldViewPr>
  </p:slideViewPr>
  <p:notesTextViewPr>
    <p:cViewPr>
      <p:scale>
        <a:sx n="1" d="1"/>
        <a:sy n="1" d="1"/>
      </p:scale>
      <p:origin x="0" y="0"/>
    </p:cViewPr>
  </p:notesTextViewPr>
  <p:sorterViewPr>
    <p:cViewPr>
      <p:scale>
        <a:sx n="44" d="100"/>
        <a:sy n="44"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65DBC6-38D0-498A-8F0B-8BC9AF8263A6}" type="datetimeFigureOut">
              <a:rPr lang="zh-CN" altLang="en-US" smtClean="0"/>
              <a:t>2018/10/16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4DF715-C661-4A4B-BB5A-CE67FF753190}" type="slidenum">
              <a:rPr lang="zh-CN" altLang="en-US" smtClean="0"/>
              <a:t>‹#›</a:t>
            </a:fld>
            <a:endParaRPr lang="zh-CN" altLang="en-US"/>
          </a:p>
        </p:txBody>
      </p:sp>
    </p:spTree>
    <p:extLst>
      <p:ext uri="{BB962C8B-B14F-4D97-AF65-F5344CB8AC3E}">
        <p14:creationId xmlns:p14="http://schemas.microsoft.com/office/powerpoint/2010/main" val="2281587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4DF715-C661-4A4B-BB5A-CE67FF753190}" type="slidenum">
              <a:rPr lang="zh-CN" altLang="en-US" smtClean="0"/>
              <a:t>1</a:t>
            </a:fld>
            <a:endParaRPr lang="zh-CN" altLang="en-US"/>
          </a:p>
        </p:txBody>
      </p:sp>
    </p:spTree>
    <p:extLst>
      <p:ext uri="{BB962C8B-B14F-4D97-AF65-F5344CB8AC3E}">
        <p14:creationId xmlns:p14="http://schemas.microsoft.com/office/powerpoint/2010/main" val="249581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1134014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1031885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1085769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1063419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1046753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810635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1388918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1649420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533756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497429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t>2</a:t>
            </a:fld>
            <a:endParaRPr lang="zh-CN" altLang="en-US"/>
          </a:p>
        </p:txBody>
      </p:sp>
    </p:spTree>
    <p:extLst>
      <p:ext uri="{BB962C8B-B14F-4D97-AF65-F5344CB8AC3E}">
        <p14:creationId xmlns:p14="http://schemas.microsoft.com/office/powerpoint/2010/main" val="30185910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ETHEREUM</a:t>
            </a:r>
            <a:r>
              <a:rPr lang="zh-CN" altLang="en-US" dirty="0" smtClean="0"/>
              <a:t>中的</a:t>
            </a:r>
            <a:r>
              <a:rPr lang="en-US" altLang="zh-CN" dirty="0" smtClean="0"/>
              <a:t>GHOST</a:t>
            </a:r>
            <a:r>
              <a:rPr lang="zh-CN" altLang="en-US" dirty="0" smtClean="0"/>
              <a:t>协议，以太坊</a:t>
            </a:r>
            <a:r>
              <a:rPr lang="en-US" altLang="zh-CN" dirty="0" smtClean="0"/>
              <a:t>15</a:t>
            </a:r>
            <a:r>
              <a:rPr lang="zh-CN" altLang="en-US" dirty="0" smtClean="0"/>
              <a:t>秒出块，分叉巨大</a:t>
            </a:r>
            <a:endParaRPr lang="en-US" altLang="zh-CN" dirty="0" smtClean="0"/>
          </a:p>
          <a:p>
            <a:r>
              <a:rPr lang="en-US" altLang="zh-CN" dirty="0" smtClean="0"/>
              <a:t>2. Centralization</a:t>
            </a:r>
            <a:r>
              <a:rPr lang="en-US" altLang="zh-CN" baseline="0" dirty="0" smtClean="0"/>
              <a:t> bias: </a:t>
            </a:r>
            <a:r>
              <a:rPr lang="zh-CN" altLang="en-US" dirty="0" smtClean="0"/>
              <a:t>占据较大算力的矿池其算力巨大，而且通常地理位置优越，其网络与更多的节点相连，它发布的区块能跟更快的在网络中传播 ，其所在的分叉更有可能成为主链 </a:t>
            </a:r>
            <a:r>
              <a:rPr lang="en-US" altLang="zh-CN" dirty="0" smtClean="0"/>
              <a:t>,</a:t>
            </a:r>
            <a:r>
              <a:rPr lang="zh-CN" altLang="en-US" dirty="0" smtClean="0"/>
              <a:t>最后区块链的出块奖励大部分情况下都被大型矿池拿走。</a:t>
            </a:r>
            <a:endParaRPr lang="en-US" altLang="zh-CN" dirty="0" smtClean="0"/>
          </a:p>
          <a:p>
            <a:endParaRPr lang="en-US" altLang="zh-CN" dirty="0" smtClean="0"/>
          </a:p>
          <a:p>
            <a:r>
              <a:rPr lang="en-US" altLang="zh-CN" dirty="0" smtClean="0"/>
              <a:t>https://blog.csdn.net/t46414704152abc/article/details/81191804</a:t>
            </a:r>
          </a:p>
          <a:p>
            <a:r>
              <a:rPr lang="en-US" altLang="zh-CN" smtClean="0"/>
              <a:t>https://eprint.iacr.org/2013/881.pdf</a:t>
            </a:r>
            <a:endParaRPr lang="zh-CN" altLang="en-US" dirty="0"/>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946723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616640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2010477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4DF715-C661-4A4B-BB5A-CE67FF753190}" type="slidenum">
              <a:rPr lang="zh-CN" altLang="en-US" smtClean="0"/>
              <a:t>26</a:t>
            </a:fld>
            <a:endParaRPr lang="zh-CN" altLang="en-US"/>
          </a:p>
        </p:txBody>
      </p:sp>
    </p:spTree>
    <p:extLst>
      <p:ext uri="{BB962C8B-B14F-4D97-AF65-F5344CB8AC3E}">
        <p14:creationId xmlns:p14="http://schemas.microsoft.com/office/powerpoint/2010/main" val="1757359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1848476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28</a:t>
            </a:fld>
            <a:endParaRPr lang="zh-CN" altLang="en-US">
              <a:solidFill>
                <a:prstClr val="black"/>
              </a:solidFill>
            </a:endParaRPr>
          </a:p>
        </p:txBody>
      </p:sp>
    </p:spTree>
    <p:extLst>
      <p:ext uri="{BB962C8B-B14F-4D97-AF65-F5344CB8AC3E}">
        <p14:creationId xmlns:p14="http://schemas.microsoft.com/office/powerpoint/2010/main" val="1536185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1299668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325682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31</a:t>
            </a:fld>
            <a:endParaRPr lang="zh-CN" altLang="en-US">
              <a:solidFill>
                <a:prstClr val="black"/>
              </a:solidFill>
            </a:endParaRPr>
          </a:p>
        </p:txBody>
      </p:sp>
    </p:spTree>
    <p:extLst>
      <p:ext uri="{BB962C8B-B14F-4D97-AF65-F5344CB8AC3E}">
        <p14:creationId xmlns:p14="http://schemas.microsoft.com/office/powerpoint/2010/main" val="1478544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32</a:t>
            </a:fld>
            <a:endParaRPr lang="zh-CN" altLang="en-US">
              <a:solidFill>
                <a:prstClr val="black"/>
              </a:solidFill>
            </a:endParaRPr>
          </a:p>
        </p:txBody>
      </p:sp>
    </p:spTree>
    <p:extLst>
      <p:ext uri="{BB962C8B-B14F-4D97-AF65-F5344CB8AC3E}">
        <p14:creationId xmlns:p14="http://schemas.microsoft.com/office/powerpoint/2010/main" val="346719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t>3</a:t>
            </a:fld>
            <a:endParaRPr lang="zh-CN" altLang="en-US"/>
          </a:p>
        </p:txBody>
      </p:sp>
    </p:spTree>
    <p:extLst>
      <p:ext uri="{BB962C8B-B14F-4D97-AF65-F5344CB8AC3E}">
        <p14:creationId xmlns:p14="http://schemas.microsoft.com/office/powerpoint/2010/main" val="7179159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33</a:t>
            </a:fld>
            <a:endParaRPr lang="zh-CN" altLang="en-US">
              <a:solidFill>
                <a:prstClr val="black"/>
              </a:solidFill>
            </a:endParaRPr>
          </a:p>
        </p:txBody>
      </p:sp>
    </p:spTree>
    <p:extLst>
      <p:ext uri="{BB962C8B-B14F-4D97-AF65-F5344CB8AC3E}">
        <p14:creationId xmlns:p14="http://schemas.microsoft.com/office/powerpoint/2010/main" val="1891609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34</a:t>
            </a:fld>
            <a:endParaRPr lang="zh-CN" altLang="en-US">
              <a:solidFill>
                <a:prstClr val="black"/>
              </a:solidFill>
            </a:endParaRPr>
          </a:p>
        </p:txBody>
      </p:sp>
    </p:spTree>
    <p:extLst>
      <p:ext uri="{BB962C8B-B14F-4D97-AF65-F5344CB8AC3E}">
        <p14:creationId xmlns:p14="http://schemas.microsoft.com/office/powerpoint/2010/main" val="761512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35</a:t>
            </a:fld>
            <a:endParaRPr lang="zh-CN" altLang="en-US">
              <a:solidFill>
                <a:prstClr val="black"/>
              </a:solidFill>
            </a:endParaRPr>
          </a:p>
        </p:txBody>
      </p:sp>
    </p:spTree>
    <p:extLst>
      <p:ext uri="{BB962C8B-B14F-4D97-AF65-F5344CB8AC3E}">
        <p14:creationId xmlns:p14="http://schemas.microsoft.com/office/powerpoint/2010/main" val="2046320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37</a:t>
            </a:fld>
            <a:endParaRPr lang="zh-CN" altLang="en-US">
              <a:solidFill>
                <a:prstClr val="black"/>
              </a:solidFill>
            </a:endParaRPr>
          </a:p>
        </p:txBody>
      </p:sp>
    </p:spTree>
    <p:extLst>
      <p:ext uri="{BB962C8B-B14F-4D97-AF65-F5344CB8AC3E}">
        <p14:creationId xmlns:p14="http://schemas.microsoft.com/office/powerpoint/2010/main" val="11842312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38</a:t>
            </a:fld>
            <a:endParaRPr lang="zh-CN" altLang="en-US">
              <a:solidFill>
                <a:prstClr val="black"/>
              </a:solidFill>
            </a:endParaRPr>
          </a:p>
        </p:txBody>
      </p:sp>
    </p:spTree>
    <p:extLst>
      <p:ext uri="{BB962C8B-B14F-4D97-AF65-F5344CB8AC3E}">
        <p14:creationId xmlns:p14="http://schemas.microsoft.com/office/powerpoint/2010/main" val="20521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39</a:t>
            </a:fld>
            <a:endParaRPr lang="zh-CN" altLang="en-US">
              <a:solidFill>
                <a:prstClr val="black"/>
              </a:solidFill>
            </a:endParaRPr>
          </a:p>
        </p:txBody>
      </p:sp>
    </p:spTree>
    <p:extLst>
      <p:ext uri="{BB962C8B-B14F-4D97-AF65-F5344CB8AC3E}">
        <p14:creationId xmlns:p14="http://schemas.microsoft.com/office/powerpoint/2010/main" val="1456049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40</a:t>
            </a:fld>
            <a:endParaRPr lang="zh-CN" altLang="en-US">
              <a:solidFill>
                <a:prstClr val="black"/>
              </a:solidFill>
            </a:endParaRPr>
          </a:p>
        </p:txBody>
      </p:sp>
    </p:spTree>
    <p:extLst>
      <p:ext uri="{BB962C8B-B14F-4D97-AF65-F5344CB8AC3E}">
        <p14:creationId xmlns:p14="http://schemas.microsoft.com/office/powerpoint/2010/main" val="26050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41</a:t>
            </a:fld>
            <a:endParaRPr lang="zh-CN" altLang="en-US">
              <a:solidFill>
                <a:prstClr val="black"/>
              </a:solidFill>
            </a:endParaRPr>
          </a:p>
        </p:txBody>
      </p:sp>
    </p:spTree>
    <p:extLst>
      <p:ext uri="{BB962C8B-B14F-4D97-AF65-F5344CB8AC3E}">
        <p14:creationId xmlns:p14="http://schemas.microsoft.com/office/powerpoint/2010/main" val="16870412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42</a:t>
            </a:fld>
            <a:endParaRPr lang="zh-CN" altLang="en-US">
              <a:solidFill>
                <a:prstClr val="black"/>
              </a:solidFill>
            </a:endParaRPr>
          </a:p>
        </p:txBody>
      </p:sp>
    </p:spTree>
    <p:extLst>
      <p:ext uri="{BB962C8B-B14F-4D97-AF65-F5344CB8AC3E}">
        <p14:creationId xmlns:p14="http://schemas.microsoft.com/office/powerpoint/2010/main" val="1287909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43</a:t>
            </a:fld>
            <a:endParaRPr lang="zh-CN" altLang="en-US">
              <a:solidFill>
                <a:prstClr val="black"/>
              </a:solidFill>
            </a:endParaRPr>
          </a:p>
        </p:txBody>
      </p:sp>
    </p:spTree>
    <p:extLst>
      <p:ext uri="{BB962C8B-B14F-4D97-AF65-F5344CB8AC3E}">
        <p14:creationId xmlns:p14="http://schemas.microsoft.com/office/powerpoint/2010/main" val="1765964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t>4</a:t>
            </a:fld>
            <a:endParaRPr lang="zh-CN" altLang="en-US"/>
          </a:p>
        </p:txBody>
      </p:sp>
    </p:spTree>
    <p:extLst>
      <p:ext uri="{BB962C8B-B14F-4D97-AF65-F5344CB8AC3E}">
        <p14:creationId xmlns:p14="http://schemas.microsoft.com/office/powerpoint/2010/main" val="1103439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45</a:t>
            </a:fld>
            <a:endParaRPr lang="zh-CN" altLang="en-US">
              <a:solidFill>
                <a:prstClr val="black"/>
              </a:solidFill>
            </a:endParaRPr>
          </a:p>
        </p:txBody>
      </p:sp>
    </p:spTree>
    <p:extLst>
      <p:ext uri="{BB962C8B-B14F-4D97-AF65-F5344CB8AC3E}">
        <p14:creationId xmlns:p14="http://schemas.microsoft.com/office/powerpoint/2010/main" val="19712809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46</a:t>
            </a:fld>
            <a:endParaRPr lang="zh-CN" altLang="en-US">
              <a:solidFill>
                <a:prstClr val="black"/>
              </a:solidFill>
            </a:endParaRPr>
          </a:p>
        </p:txBody>
      </p:sp>
    </p:spTree>
    <p:extLst>
      <p:ext uri="{BB962C8B-B14F-4D97-AF65-F5344CB8AC3E}">
        <p14:creationId xmlns:p14="http://schemas.microsoft.com/office/powerpoint/2010/main" val="1746523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48</a:t>
            </a:fld>
            <a:endParaRPr lang="zh-CN" altLang="en-US">
              <a:solidFill>
                <a:prstClr val="black"/>
              </a:solidFill>
            </a:endParaRPr>
          </a:p>
        </p:txBody>
      </p:sp>
    </p:spTree>
    <p:extLst>
      <p:ext uri="{BB962C8B-B14F-4D97-AF65-F5344CB8AC3E}">
        <p14:creationId xmlns:p14="http://schemas.microsoft.com/office/powerpoint/2010/main" val="504093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2AB200C-22BD-9E45-8757-C8AAB836FF75}" type="slidenum">
              <a:rPr kumimoji="1" lang="zh-CN" altLang="en-US" smtClean="0"/>
              <a:t>49</a:t>
            </a:fld>
            <a:endParaRPr kumimoji="1" lang="zh-CN" altLang="en-US"/>
          </a:p>
        </p:txBody>
      </p:sp>
    </p:spTree>
    <p:extLst>
      <p:ext uri="{BB962C8B-B14F-4D97-AF65-F5344CB8AC3E}">
        <p14:creationId xmlns:p14="http://schemas.microsoft.com/office/powerpoint/2010/main" val="672894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51</a:t>
            </a:fld>
            <a:endParaRPr lang="zh-CN" altLang="en-US">
              <a:solidFill>
                <a:prstClr val="black"/>
              </a:solidFill>
            </a:endParaRPr>
          </a:p>
        </p:txBody>
      </p:sp>
    </p:spTree>
    <p:extLst>
      <p:ext uri="{BB962C8B-B14F-4D97-AF65-F5344CB8AC3E}">
        <p14:creationId xmlns:p14="http://schemas.microsoft.com/office/powerpoint/2010/main" val="178338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4DF715-C661-4A4B-BB5A-CE67FF753190}" type="slidenum">
              <a:rPr lang="zh-CN" altLang="en-US" smtClean="0"/>
              <a:t>53</a:t>
            </a:fld>
            <a:endParaRPr lang="zh-CN" altLang="en-US"/>
          </a:p>
        </p:txBody>
      </p:sp>
    </p:spTree>
    <p:extLst>
      <p:ext uri="{BB962C8B-B14F-4D97-AF65-F5344CB8AC3E}">
        <p14:creationId xmlns:p14="http://schemas.microsoft.com/office/powerpoint/2010/main" val="40338584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44DF715-C661-4A4B-BB5A-CE67FF753190}" type="slidenum">
              <a:rPr lang="zh-CN" altLang="en-US" smtClean="0"/>
              <a:t>55</a:t>
            </a:fld>
            <a:endParaRPr lang="zh-CN" altLang="en-US"/>
          </a:p>
        </p:txBody>
      </p:sp>
    </p:spTree>
    <p:extLst>
      <p:ext uri="{BB962C8B-B14F-4D97-AF65-F5344CB8AC3E}">
        <p14:creationId xmlns:p14="http://schemas.microsoft.com/office/powerpoint/2010/main" val="2041928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56</a:t>
            </a:fld>
            <a:endParaRPr lang="zh-CN" altLang="en-US">
              <a:solidFill>
                <a:prstClr val="black"/>
              </a:solidFill>
            </a:endParaRPr>
          </a:p>
        </p:txBody>
      </p:sp>
    </p:spTree>
    <p:extLst>
      <p:ext uri="{BB962C8B-B14F-4D97-AF65-F5344CB8AC3E}">
        <p14:creationId xmlns:p14="http://schemas.microsoft.com/office/powerpoint/2010/main" val="15565052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59</a:t>
            </a:fld>
            <a:endParaRPr lang="zh-CN" altLang="en-US">
              <a:solidFill>
                <a:prstClr val="black"/>
              </a:solidFill>
            </a:endParaRPr>
          </a:p>
        </p:txBody>
      </p:sp>
    </p:spTree>
    <p:extLst>
      <p:ext uri="{BB962C8B-B14F-4D97-AF65-F5344CB8AC3E}">
        <p14:creationId xmlns:p14="http://schemas.microsoft.com/office/powerpoint/2010/main" val="7056016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61</a:t>
            </a:fld>
            <a:endParaRPr lang="zh-CN" altLang="en-US">
              <a:solidFill>
                <a:prstClr val="black"/>
              </a:solidFill>
            </a:endParaRPr>
          </a:p>
        </p:txBody>
      </p:sp>
    </p:spTree>
    <p:extLst>
      <p:ext uri="{BB962C8B-B14F-4D97-AF65-F5344CB8AC3E}">
        <p14:creationId xmlns:p14="http://schemas.microsoft.com/office/powerpoint/2010/main" val="118132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t>5</a:t>
            </a:fld>
            <a:endParaRPr lang="zh-CN" altLang="en-US"/>
          </a:p>
        </p:txBody>
      </p:sp>
    </p:spTree>
    <p:extLst>
      <p:ext uri="{BB962C8B-B14F-4D97-AF65-F5344CB8AC3E}">
        <p14:creationId xmlns:p14="http://schemas.microsoft.com/office/powerpoint/2010/main" val="8622908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62</a:t>
            </a:fld>
            <a:endParaRPr lang="zh-CN" altLang="en-US">
              <a:solidFill>
                <a:prstClr val="black"/>
              </a:solidFill>
            </a:endParaRPr>
          </a:p>
        </p:txBody>
      </p:sp>
    </p:spTree>
    <p:extLst>
      <p:ext uri="{BB962C8B-B14F-4D97-AF65-F5344CB8AC3E}">
        <p14:creationId xmlns:p14="http://schemas.microsoft.com/office/powerpoint/2010/main" val="29352679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63</a:t>
            </a:fld>
            <a:endParaRPr lang="zh-CN" altLang="en-US">
              <a:solidFill>
                <a:prstClr val="black"/>
              </a:solidFill>
            </a:endParaRPr>
          </a:p>
        </p:txBody>
      </p:sp>
    </p:spTree>
    <p:extLst>
      <p:ext uri="{BB962C8B-B14F-4D97-AF65-F5344CB8AC3E}">
        <p14:creationId xmlns:p14="http://schemas.microsoft.com/office/powerpoint/2010/main" val="20952500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64</a:t>
            </a:fld>
            <a:endParaRPr lang="zh-CN" altLang="en-US">
              <a:solidFill>
                <a:prstClr val="black"/>
              </a:solidFill>
            </a:endParaRPr>
          </a:p>
        </p:txBody>
      </p:sp>
    </p:spTree>
    <p:extLst>
      <p:ext uri="{BB962C8B-B14F-4D97-AF65-F5344CB8AC3E}">
        <p14:creationId xmlns:p14="http://schemas.microsoft.com/office/powerpoint/2010/main" val="7603881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65</a:t>
            </a:fld>
            <a:endParaRPr lang="zh-CN" altLang="en-US">
              <a:solidFill>
                <a:prstClr val="black"/>
              </a:solidFill>
            </a:endParaRPr>
          </a:p>
        </p:txBody>
      </p:sp>
    </p:spTree>
    <p:extLst>
      <p:ext uri="{BB962C8B-B14F-4D97-AF65-F5344CB8AC3E}">
        <p14:creationId xmlns:p14="http://schemas.microsoft.com/office/powerpoint/2010/main" val="3249454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1883853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1647553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3746714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1549786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C2D831D-0604-41F7-A337-F1AC1257C2FF}" type="datetimeFigureOut">
              <a:rPr lang="zh-CN" altLang="en-US" smtClean="0"/>
              <a:t>2018/10/16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232037589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C2D831D-0604-41F7-A337-F1AC1257C2FF}" type="datetimeFigureOut">
              <a:rPr lang="zh-CN" altLang="en-US" smtClean="0"/>
              <a:t>2018/10/16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46307979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C2D831D-0604-41F7-A337-F1AC1257C2FF}" type="datetimeFigureOut">
              <a:rPr lang="zh-CN" altLang="en-US" smtClean="0"/>
              <a:t>2018/10/16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87888421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C2D831D-0604-41F7-A337-F1AC1257C2FF}" type="datetimeFigureOut">
              <a:rPr lang="zh-CN" altLang="en-US" smtClean="0"/>
              <a:t>2018/10/16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37283695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C2D831D-0604-41F7-A337-F1AC1257C2FF}" type="datetimeFigureOut">
              <a:rPr lang="zh-CN" altLang="en-US" smtClean="0"/>
              <a:t>2018/10/16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179258635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C2D831D-0604-41F7-A337-F1AC1257C2FF}" type="datetimeFigureOut">
              <a:rPr lang="zh-CN" altLang="en-US" smtClean="0"/>
              <a:t>2018/10/16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68023587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C2D831D-0604-41F7-A337-F1AC1257C2FF}" type="datetimeFigureOut">
              <a:rPr lang="zh-CN" altLang="en-US" smtClean="0"/>
              <a:t>2018/10/16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142542437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C2D831D-0604-41F7-A337-F1AC1257C2FF}" type="datetimeFigureOut">
              <a:rPr lang="zh-CN" altLang="en-US" smtClean="0"/>
              <a:t>2018/10/16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266278516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2D831D-0604-41F7-A337-F1AC1257C2FF}" type="datetimeFigureOut">
              <a:rPr lang="zh-CN" altLang="en-US" smtClean="0"/>
              <a:t>2018/10/16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109178669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C2D831D-0604-41F7-A337-F1AC1257C2FF}" type="datetimeFigureOut">
              <a:rPr lang="zh-CN" altLang="en-US" smtClean="0"/>
              <a:t>2018/10/16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291825592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C2D831D-0604-41F7-A337-F1AC1257C2FF}" type="datetimeFigureOut">
              <a:rPr lang="zh-CN" altLang="en-US" smtClean="0"/>
              <a:t>2018/10/16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94015072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2D831D-0604-41F7-A337-F1AC1257C2FF}" type="datetimeFigureOut">
              <a:rPr lang="zh-CN" altLang="en-US" smtClean="0"/>
              <a:t>2018/10/16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2837432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19.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wmf"/><Relationship Id="rId5" Type="http://schemas.openxmlformats.org/officeDocument/2006/relationships/oleObject" Target="../embeddings/oleObject1.bin"/><Relationship Id="rId10" Type="http://schemas.openxmlformats.org/officeDocument/2006/relationships/image" Target="../media/image20.wmf"/><Relationship Id="rId4" Type="http://schemas.openxmlformats.org/officeDocument/2006/relationships/image" Target="../media/image21.png"/><Relationship Id="rId9"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21.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2.wmf"/><Relationship Id="rId5" Type="http://schemas.openxmlformats.org/officeDocument/2006/relationships/oleObject" Target="../embeddings/oleObject4.bin"/><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intelledger.github.io/introduction.htm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software.intel.com/en-us/sgx"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hyperlink" Target="https://sawtooth.hyperledger.org/docs/core/releases/lates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文本框 11"/>
          <p:cNvSpPr txBox="1"/>
          <p:nvPr/>
        </p:nvSpPr>
        <p:spPr>
          <a:xfrm>
            <a:off x="3523821" y="3323237"/>
            <a:ext cx="5144357" cy="892552"/>
          </a:xfrm>
          <a:prstGeom prst="rect">
            <a:avLst/>
          </a:prstGeom>
          <a:noFill/>
        </p:spPr>
        <p:txBody>
          <a:bodyPr wrap="none" rtlCol="0">
            <a:spAutoFit/>
          </a:bodyPr>
          <a:lstStyle/>
          <a:p>
            <a:pPr algn="ctr"/>
            <a:r>
              <a:rPr lang="zh-CN" altLang="en-US" sz="5200" b="1" dirty="0" smtClean="0">
                <a:solidFill>
                  <a:srgbClr val="093B5C"/>
                </a:solidFill>
                <a:latin typeface="微软雅黑" panose="020B0503020204020204" pitchFamily="34" charset="-122"/>
                <a:ea typeface="微软雅黑" panose="020B0503020204020204" pitchFamily="34" charset="-122"/>
              </a:rPr>
              <a:t>区</a:t>
            </a:r>
            <a:r>
              <a:rPr lang="zh-CN" altLang="en-US" sz="5200" b="1" dirty="0" smtClean="0">
                <a:solidFill>
                  <a:srgbClr val="093B5C"/>
                </a:solidFill>
                <a:latin typeface="微软雅黑" panose="020B0503020204020204" pitchFamily="34" charset="-122"/>
                <a:ea typeface="微软雅黑" panose="020B0503020204020204" pitchFamily="34" charset="-122"/>
              </a:rPr>
              <a:t>块链</a:t>
            </a:r>
            <a:r>
              <a:rPr lang="en-US" altLang="zh-CN" sz="5200" b="1" dirty="0" smtClean="0">
                <a:solidFill>
                  <a:srgbClr val="093B5C"/>
                </a:solidFill>
                <a:latin typeface="微软雅黑" panose="020B0503020204020204" pitchFamily="34" charset="-122"/>
                <a:ea typeface="微软雅黑" panose="020B0503020204020204" pitchFamily="34" charset="-122"/>
              </a:rPr>
              <a:t>-</a:t>
            </a:r>
            <a:r>
              <a:rPr lang="zh-CN" altLang="en-US" sz="5200" b="1" dirty="0" smtClean="0">
                <a:solidFill>
                  <a:srgbClr val="093B5C"/>
                </a:solidFill>
                <a:latin typeface="微软雅黑" panose="020B0503020204020204" pitchFamily="34" charset="-122"/>
                <a:ea typeface="微软雅黑" panose="020B0503020204020204" pitchFamily="34" charset="-122"/>
              </a:rPr>
              <a:t>共识机制</a:t>
            </a:r>
            <a:endParaRPr lang="zh-CN" altLang="en-US" sz="5200" b="1" dirty="0">
              <a:solidFill>
                <a:srgbClr val="093B5C"/>
              </a:solidFill>
              <a:latin typeface="微软雅黑" panose="020B0503020204020204" pitchFamily="34" charset="-122"/>
              <a:ea typeface="微软雅黑" panose="020B0503020204020204" pitchFamily="34" charset="-122"/>
            </a:endParaRPr>
          </a:p>
        </p:txBody>
      </p:sp>
      <p:pic>
        <p:nvPicPr>
          <p:cNvPr id="2" name="时装秀常用音乐">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7091446"/>
            <a:ext cx="609600" cy="609600"/>
          </a:xfrm>
          <a:prstGeom prst="rect">
            <a:avLst/>
          </a:prstGeom>
        </p:spPr>
      </p:pic>
      <p:sp>
        <p:nvSpPr>
          <p:cNvPr id="15" name="文本框 14"/>
          <p:cNvSpPr txBox="1"/>
          <p:nvPr/>
        </p:nvSpPr>
        <p:spPr>
          <a:xfrm>
            <a:off x="5593528" y="4215789"/>
            <a:ext cx="1005404" cy="584775"/>
          </a:xfrm>
          <a:prstGeom prst="rect">
            <a:avLst/>
          </a:prstGeom>
          <a:noFill/>
        </p:spPr>
        <p:txBody>
          <a:bodyPr wrap="none" rtlCol="0">
            <a:spAutoFit/>
          </a:bodyPr>
          <a:lstStyle/>
          <a:p>
            <a:pPr algn="ctr"/>
            <a:r>
              <a:rPr lang="zh-CN" altLang="en-US" sz="3200" dirty="0" smtClean="0">
                <a:solidFill>
                  <a:schemeClr val="bg1"/>
                </a:solidFill>
                <a:latin typeface="微软雅黑" panose="020B0503020204020204" pitchFamily="34" charset="-122"/>
                <a:ea typeface="微软雅黑" panose="020B0503020204020204" pitchFamily="34" charset="-122"/>
              </a:rPr>
              <a:t>王溢</a:t>
            </a:r>
            <a:endParaRPr lang="en-US" altLang="zh-CN" sz="3200" dirty="0" smtClean="0">
              <a:solidFill>
                <a:schemeClr val="bg1"/>
              </a:solidFill>
              <a:latin typeface="微软雅黑" panose="020B0503020204020204" pitchFamily="34" charset="-122"/>
              <a:ea typeface="微软雅黑" panose="020B0503020204020204" pitchFamily="34" charset="-122"/>
            </a:endParaRPr>
          </a:p>
        </p:txBody>
      </p:sp>
      <p:sp>
        <p:nvSpPr>
          <p:cNvPr id="13" name="Freeform 5"/>
          <p:cNvSpPr>
            <a:spLocks noChangeAspect="1"/>
          </p:cNvSpPr>
          <p:nvPr/>
        </p:nvSpPr>
        <p:spPr bwMode="auto">
          <a:xfrm>
            <a:off x="4476157" y="-1452390"/>
            <a:ext cx="3239687" cy="3678406"/>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Tree>
    <p:extLst>
      <p:ext uri="{BB962C8B-B14F-4D97-AF65-F5344CB8AC3E}">
        <p14:creationId xmlns:p14="http://schemas.microsoft.com/office/powerpoint/2010/main" val="60154738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250" fill="hold"/>
                                        <p:tgtEl>
                                          <p:spTgt spid="13"/>
                                        </p:tgtEl>
                                        <p:attrNameLst>
                                          <p:attrName>ppt_w</p:attrName>
                                        </p:attrNameLst>
                                      </p:cBhvr>
                                      <p:tavLst>
                                        <p:tav tm="0">
                                          <p:val>
                                            <p:fltVal val="0"/>
                                          </p:val>
                                        </p:tav>
                                        <p:tav tm="100000">
                                          <p:val>
                                            <p:strVal val="#ppt_w"/>
                                          </p:val>
                                        </p:tav>
                                      </p:tavLst>
                                    </p:anim>
                                    <p:anim calcmode="lin" valueType="num">
                                      <p:cBhvr>
                                        <p:cTn id="11" dur="250" fill="hold"/>
                                        <p:tgtEl>
                                          <p:spTgt spid="13"/>
                                        </p:tgtEl>
                                        <p:attrNameLst>
                                          <p:attrName>ppt_h</p:attrName>
                                        </p:attrNameLst>
                                      </p:cBhvr>
                                      <p:tavLst>
                                        <p:tav tm="0">
                                          <p:val>
                                            <p:fltVal val="0"/>
                                          </p:val>
                                        </p:tav>
                                        <p:tav tm="100000">
                                          <p:val>
                                            <p:strVal val="#ppt_h"/>
                                          </p:val>
                                        </p:tav>
                                      </p:tavLst>
                                    </p:anim>
                                    <p:animEffect transition="in" filter="fade">
                                      <p:cBhvr>
                                        <p:cTn id="12" dur="250"/>
                                        <p:tgtEl>
                                          <p:spTgt spid="13"/>
                                        </p:tgtEl>
                                      </p:cBhvr>
                                    </p:animEffect>
                                  </p:childTnLst>
                                </p:cTn>
                              </p:par>
                              <p:par>
                                <p:cTn id="13" presetID="6" presetClass="emph" presetSubtype="0" decel="100000" fill="hold" grpId="1" nodeType="withEffect">
                                  <p:stCondLst>
                                    <p:cond delay="200"/>
                                  </p:stCondLst>
                                  <p:childTnLst>
                                    <p:animScale>
                                      <p:cBhvr>
                                        <p:cTn id="14" dur="250" fill="hold"/>
                                        <p:tgtEl>
                                          <p:spTgt spid="13"/>
                                        </p:tgtEl>
                                      </p:cBhvr>
                                      <p:by x="120000" y="120000"/>
                                    </p:animScale>
                                  </p:childTnLst>
                                </p:cTn>
                              </p:par>
                              <p:par>
                                <p:cTn id="15" presetID="6" presetClass="emph" presetSubtype="0" decel="100000" fill="hold" grpId="2" nodeType="withEffect">
                                  <p:stCondLst>
                                    <p:cond delay="400"/>
                                  </p:stCondLst>
                                  <p:childTnLst>
                                    <p:animScale>
                                      <p:cBhvr>
                                        <p:cTn id="16" dur="250" fill="hold"/>
                                        <p:tgtEl>
                                          <p:spTgt spid="13"/>
                                        </p:tgtEl>
                                      </p:cBhvr>
                                      <p:by x="83000" y="83000"/>
                                    </p:animScale>
                                  </p:childTnLst>
                                </p:cTn>
                              </p:par>
                              <p:par>
                                <p:cTn id="17" presetID="53" presetClass="entr" presetSubtype="16"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35" presetClass="path" presetSubtype="0" accel="50000" decel="50000" fill="hold" grpId="1" nodeType="withEffect">
                                  <p:stCondLst>
                                    <p:cond delay="0"/>
                                  </p:stCondLst>
                                  <p:childTnLst>
                                    <p:animMotion origin="layout" path="M 0 3.7037E-7 L -0.37396 3.7037E-7 " pathEditMode="relative" rAng="0" ptsTypes="AA">
                                      <p:cBhvr>
                                        <p:cTn id="23" dur="1000" spd="-100000" fill="hold"/>
                                        <p:tgtEl>
                                          <p:spTgt spid="12"/>
                                        </p:tgtEl>
                                        <p:attrNameLst>
                                          <p:attrName>ppt_x</p:attrName>
                                          <p:attrName>ppt_y</p:attrName>
                                        </p:attrNameLst>
                                      </p:cBhvr>
                                      <p:rCtr x="-18698" y="0"/>
                                    </p:animMotion>
                                  </p:childTnLst>
                                </p:cTn>
                              </p:par>
                              <p:par>
                                <p:cTn id="24" presetID="53" presetClass="entr" presetSubtype="16" fill="hold" grpId="0" nodeType="withEffect">
                                  <p:stCondLst>
                                    <p:cond delay="400"/>
                                  </p:stCondLst>
                                  <p:childTnLst>
                                    <p:set>
                                      <p:cBhvr>
                                        <p:cTn id="25" dur="1" fill="hold">
                                          <p:stCondLst>
                                            <p:cond delay="0"/>
                                          </p:stCondLst>
                                        </p:cTn>
                                        <p:tgtEl>
                                          <p:spTgt spid="15"/>
                                        </p:tgtEl>
                                        <p:attrNameLst>
                                          <p:attrName>style.visibility</p:attrName>
                                        </p:attrNameLst>
                                      </p:cBhvr>
                                      <p:to>
                                        <p:strVal val="visible"/>
                                      </p:to>
                                    </p:set>
                                    <p:anim calcmode="lin" valueType="num">
                                      <p:cBhvr>
                                        <p:cTn id="26" dur="250" fill="hold"/>
                                        <p:tgtEl>
                                          <p:spTgt spid="15"/>
                                        </p:tgtEl>
                                        <p:attrNameLst>
                                          <p:attrName>ppt_w</p:attrName>
                                        </p:attrNameLst>
                                      </p:cBhvr>
                                      <p:tavLst>
                                        <p:tav tm="0">
                                          <p:val>
                                            <p:fltVal val="0"/>
                                          </p:val>
                                        </p:tav>
                                        <p:tav tm="100000">
                                          <p:val>
                                            <p:strVal val="#ppt_w"/>
                                          </p:val>
                                        </p:tav>
                                      </p:tavLst>
                                    </p:anim>
                                    <p:anim calcmode="lin" valueType="num">
                                      <p:cBhvr>
                                        <p:cTn id="27" dur="250" fill="hold"/>
                                        <p:tgtEl>
                                          <p:spTgt spid="15"/>
                                        </p:tgtEl>
                                        <p:attrNameLst>
                                          <p:attrName>ppt_h</p:attrName>
                                        </p:attrNameLst>
                                      </p:cBhvr>
                                      <p:tavLst>
                                        <p:tav tm="0">
                                          <p:val>
                                            <p:fltVal val="0"/>
                                          </p:val>
                                        </p:tav>
                                        <p:tav tm="100000">
                                          <p:val>
                                            <p:strVal val="#ppt_h"/>
                                          </p:val>
                                        </p:tav>
                                      </p:tavLst>
                                    </p:anim>
                                    <p:animEffect transition="in" filter="fade">
                                      <p:cBhvr>
                                        <p:cTn id="28" dur="250"/>
                                        <p:tgtEl>
                                          <p:spTgt spid="15"/>
                                        </p:tgtEl>
                                      </p:cBhvr>
                                    </p:animEffect>
                                  </p:childTnLst>
                                </p:cTn>
                              </p:par>
                              <p:par>
                                <p:cTn id="29" presetID="6" presetClass="emph" presetSubtype="0" decel="100000" fill="hold" grpId="1" nodeType="withEffect">
                                  <p:stCondLst>
                                    <p:cond delay="600"/>
                                  </p:stCondLst>
                                  <p:childTnLst>
                                    <p:animScale>
                                      <p:cBhvr>
                                        <p:cTn id="30" dur="250" fill="hold"/>
                                        <p:tgtEl>
                                          <p:spTgt spid="15"/>
                                        </p:tgtEl>
                                      </p:cBhvr>
                                      <p:by x="120000" y="120000"/>
                                    </p:animScale>
                                  </p:childTnLst>
                                </p:cTn>
                              </p:par>
                              <p:par>
                                <p:cTn id="31" presetID="6" presetClass="emph" presetSubtype="0" decel="100000" fill="hold" grpId="2" nodeType="withEffect">
                                  <p:stCondLst>
                                    <p:cond delay="800"/>
                                  </p:stCondLst>
                                  <p:childTnLst>
                                    <p:animScale>
                                      <p:cBhvr>
                                        <p:cTn id="32" dur="250" fill="hold"/>
                                        <p:tgtEl>
                                          <p:spTgt spid="15"/>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mute="1" numSld="999" showWhenStopped="0">
                <p:cTn id="33" repeatCount="indefinite" fill="hold" display="0">
                  <p:stCondLst>
                    <p:cond delay="indefinite"/>
                  </p:stCondLst>
                  <p:endCondLst>
                    <p:cond evt="onStopAudio" delay="0">
                      <p:tgtEl>
                        <p:sldTgt/>
                      </p:tgtEl>
                    </p:cond>
                  </p:endCondLst>
                </p:cTn>
                <p:tgtEl>
                  <p:spTgt spid="2"/>
                </p:tgtEl>
              </p:cMediaNode>
            </p:audio>
          </p:childTnLst>
        </p:cTn>
      </p:par>
    </p:tnLst>
    <p:bldLst>
      <p:bldP spid="12" grpId="0"/>
      <p:bldP spid="12" grpId="1"/>
      <p:bldP spid="15" grpId="0"/>
      <p:bldP spid="15" grpId="1"/>
      <p:bldP spid="15" grpId="2"/>
      <p:bldP spid="13" grpId="0" animBg="1"/>
      <p:bldP spid="13" grpId="1" animBg="1"/>
      <p:bldP spid="13" grpId="2"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38109" y="1185863"/>
            <a:ext cx="6662766" cy="4629150"/>
          </a:xfrm>
          <a:prstGeom prst="rect">
            <a:avLst/>
          </a:prstGeom>
        </p:spPr>
      </p:pic>
      <p:sp>
        <p:nvSpPr>
          <p:cNvPr id="5" name="矩形 3"/>
          <p:cNvSpPr>
            <a:spLocks noChangeArrowheads="1"/>
          </p:cNvSpPr>
          <p:nvPr/>
        </p:nvSpPr>
        <p:spPr bwMode="auto">
          <a:xfrm>
            <a:off x="798575" y="234824"/>
            <a:ext cx="4622544" cy="523220"/>
          </a:xfrm>
          <a:prstGeom prst="rect">
            <a:avLst/>
          </a:prstGeom>
          <a:extLst/>
        </p:spPr>
        <p:txBody>
          <a:bodyPr wrap="square">
            <a:spAutoFit/>
          </a:bodyPr>
          <a:lstStyle/>
          <a:p>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区块链的应用场景</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6" name="等腰三角形 26"/>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300913" y="496433"/>
            <a:ext cx="4614861" cy="5878532"/>
          </a:xfrm>
          <a:prstGeom prst="rect">
            <a:avLst/>
          </a:prstGeom>
          <a:noFill/>
        </p:spPr>
        <p:txBody>
          <a:bodyPr wrap="square" rtlCol="0">
            <a:spAutoFit/>
          </a:bodyPr>
          <a:lstStyle/>
          <a:p>
            <a:pPr algn="just"/>
            <a:r>
              <a:rPr lang="zh-CN" altLang="en-US" sz="2800" b="1" dirty="0">
                <a:solidFill>
                  <a:srgbClr val="093B5C"/>
                </a:solidFill>
                <a:latin typeface="微软雅黑" panose="020B0503020204020204" pitchFamily="34" charset="-122"/>
                <a:ea typeface="微软雅黑" panose="020B0503020204020204" pitchFamily="34" charset="-122"/>
              </a:rPr>
              <a:t>区块链适用应用场景的</a:t>
            </a:r>
            <a:r>
              <a:rPr lang="zh-CN" altLang="en-US" sz="2800" b="1" dirty="0" smtClean="0">
                <a:solidFill>
                  <a:srgbClr val="093B5C"/>
                </a:solidFill>
                <a:latin typeface="微软雅黑" panose="020B0503020204020204" pitchFamily="34" charset="-122"/>
                <a:ea typeface="微软雅黑" panose="020B0503020204020204" pitchFamily="34" charset="-122"/>
              </a:rPr>
              <a:t>原则</a:t>
            </a:r>
            <a:endParaRPr lang="en-US" altLang="zh-CN" sz="2800" b="1" dirty="0" smtClean="0">
              <a:solidFill>
                <a:srgbClr val="093B5C"/>
              </a:solidFill>
              <a:latin typeface="微软雅黑" panose="020B0503020204020204" pitchFamily="34" charset="-122"/>
              <a:ea typeface="微软雅黑" panose="020B0503020204020204" pitchFamily="34" charset="-122"/>
            </a:endParaRPr>
          </a:p>
          <a:p>
            <a:pPr algn="just"/>
            <a:endParaRPr lang="zh-CN" altLang="en-US" sz="2400" dirty="0">
              <a:latin typeface="Microsoft YaHei" charset="-122"/>
              <a:ea typeface="Microsoft YaHei" charset="-122"/>
              <a:cs typeface="Microsoft YaHei" charset="-122"/>
            </a:endParaRPr>
          </a:p>
          <a:p>
            <a:pPr marL="285750" indent="-285750" algn="just">
              <a:buFont typeface="Wingdings" charset="2"/>
              <a:buChar char="Ø"/>
            </a:pPr>
            <a:r>
              <a:rPr lang="zh-CN" altLang="en-US" b="1" dirty="0" smtClean="0">
                <a:solidFill>
                  <a:srgbClr val="093B5C"/>
                </a:solidFill>
                <a:latin typeface="Microsoft YaHei" charset="-122"/>
                <a:ea typeface="Microsoft YaHei" charset="-122"/>
                <a:cs typeface="Microsoft YaHei" charset="-122"/>
              </a:rPr>
              <a:t>多</a:t>
            </a:r>
            <a:r>
              <a:rPr lang="zh-CN" altLang="en-US" b="1" dirty="0">
                <a:solidFill>
                  <a:srgbClr val="093B5C"/>
                </a:solidFill>
                <a:latin typeface="Microsoft YaHei" charset="-122"/>
                <a:ea typeface="Microsoft YaHei" charset="-122"/>
                <a:cs typeface="Microsoft YaHei" charset="-122"/>
              </a:rPr>
              <a:t>信任主体</a:t>
            </a:r>
            <a:r>
              <a:rPr lang="zh-CN" altLang="en-US" dirty="0" smtClean="0">
                <a:latin typeface="Microsoft YaHei" charset="-122"/>
                <a:ea typeface="Microsoft YaHei" charset="-122"/>
                <a:cs typeface="Microsoft YaHei" charset="-122"/>
              </a:rPr>
              <a:t>：相互</a:t>
            </a:r>
            <a:r>
              <a:rPr lang="zh-CN" altLang="en-US" dirty="0">
                <a:latin typeface="Microsoft YaHei" charset="-122"/>
                <a:ea typeface="Microsoft YaHei" charset="-122"/>
                <a:cs typeface="Microsoft YaHei" charset="-122"/>
              </a:rPr>
              <a:t>之间没有天然信任关系（如不同企业主体之间），需要通过区块链来搭建信任。反之，如果双方是强信任关系，或已有完善的制度保障，使用区块链的必要性就不大</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marL="285750" indent="-285750" algn="just">
              <a:buFont typeface="Wingdings" charset="2"/>
              <a:buChar char="Ø"/>
            </a:pPr>
            <a:endParaRPr lang="zh-CN" altLang="en-US" dirty="0">
              <a:latin typeface="Microsoft YaHei" charset="-122"/>
              <a:ea typeface="Microsoft YaHei" charset="-122"/>
              <a:cs typeface="Microsoft YaHei" charset="-122"/>
            </a:endParaRPr>
          </a:p>
          <a:p>
            <a:pPr marL="285750" indent="-285750" algn="just">
              <a:buFont typeface="Wingdings" charset="2"/>
              <a:buChar char="Ø"/>
            </a:pPr>
            <a:r>
              <a:rPr lang="zh-CN" altLang="en-US" b="1" dirty="0" smtClean="0">
                <a:solidFill>
                  <a:srgbClr val="093B5C"/>
                </a:solidFill>
                <a:latin typeface="Microsoft YaHei" charset="-122"/>
                <a:ea typeface="Microsoft YaHei" charset="-122"/>
                <a:cs typeface="Microsoft YaHei" charset="-122"/>
              </a:rPr>
              <a:t>多方</a:t>
            </a:r>
            <a:r>
              <a:rPr lang="zh-CN" altLang="en-US" b="1" dirty="0">
                <a:solidFill>
                  <a:srgbClr val="093B5C"/>
                </a:solidFill>
                <a:latin typeface="Microsoft YaHei" charset="-122"/>
                <a:ea typeface="Microsoft YaHei" charset="-122"/>
                <a:cs typeface="Microsoft YaHei" charset="-122"/>
              </a:rPr>
              <a:t>协作</a:t>
            </a:r>
            <a:r>
              <a:rPr lang="zh-CN" altLang="en-US" dirty="0" smtClean="0">
                <a:latin typeface="Microsoft YaHei" charset="-122"/>
                <a:ea typeface="Microsoft YaHei" charset="-122"/>
                <a:cs typeface="Microsoft YaHei" charset="-122"/>
              </a:rPr>
              <a:t>：场景</a:t>
            </a:r>
            <a:r>
              <a:rPr lang="zh-CN" altLang="en-US" dirty="0">
                <a:latin typeface="Microsoft YaHei" charset="-122"/>
                <a:ea typeface="Microsoft YaHei" charset="-122"/>
                <a:cs typeface="Microsoft YaHei" charset="-122"/>
              </a:rPr>
              <a:t>协作方多，对账成本高，区块链底层的共享账本之上搭建的智能合约能够降低对账成本，从而提升效率</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marL="285750" indent="-285750" algn="just">
              <a:buFont typeface="Wingdings" charset="2"/>
              <a:buChar char="Ø"/>
            </a:pPr>
            <a:endParaRPr lang="zh-CN" altLang="en-US" dirty="0">
              <a:latin typeface="Microsoft YaHei" charset="-122"/>
              <a:ea typeface="Microsoft YaHei" charset="-122"/>
              <a:cs typeface="Microsoft YaHei" charset="-122"/>
            </a:endParaRPr>
          </a:p>
          <a:p>
            <a:pPr marL="285750" indent="-285750" algn="just">
              <a:buFont typeface="Wingdings" charset="2"/>
              <a:buChar char="Ø"/>
            </a:pPr>
            <a:r>
              <a:rPr lang="zh-CN" altLang="en-US" b="1" dirty="0" smtClean="0">
                <a:solidFill>
                  <a:srgbClr val="093B5C"/>
                </a:solidFill>
                <a:latin typeface="Microsoft YaHei" charset="-122"/>
                <a:ea typeface="Microsoft YaHei" charset="-122"/>
                <a:cs typeface="Microsoft YaHei" charset="-122"/>
              </a:rPr>
              <a:t>中</a:t>
            </a:r>
            <a:r>
              <a:rPr lang="zh-CN" altLang="en-US" b="1" dirty="0">
                <a:solidFill>
                  <a:srgbClr val="093B5C"/>
                </a:solidFill>
                <a:latin typeface="Microsoft YaHei" charset="-122"/>
                <a:ea typeface="Microsoft YaHei" charset="-122"/>
                <a:cs typeface="Microsoft YaHei" charset="-122"/>
              </a:rPr>
              <a:t>低频交易</a:t>
            </a:r>
            <a:r>
              <a:rPr lang="zh-CN" altLang="en-US" dirty="0">
                <a:latin typeface="Microsoft YaHei" charset="-122"/>
                <a:ea typeface="Microsoft YaHei" charset="-122"/>
                <a:cs typeface="Microsoft YaHei" charset="-122"/>
              </a:rPr>
              <a:t>：区块链目前的并发性和扩展性还不足以应用于大规模高频交易，比如股票交易所</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marL="285750" indent="-285750" algn="just">
              <a:buFont typeface="Wingdings" charset="2"/>
              <a:buChar char="Ø"/>
            </a:pPr>
            <a:endParaRPr lang="zh-CN" altLang="en-US" dirty="0">
              <a:latin typeface="Microsoft YaHei" charset="-122"/>
              <a:ea typeface="Microsoft YaHei" charset="-122"/>
              <a:cs typeface="Microsoft YaHei" charset="-122"/>
            </a:endParaRPr>
          </a:p>
          <a:p>
            <a:pPr marL="285750" indent="-285750" algn="just">
              <a:buFont typeface="Wingdings" charset="2"/>
              <a:buChar char="Ø"/>
            </a:pPr>
            <a:r>
              <a:rPr lang="zh-CN" altLang="en-US" b="1" dirty="0" smtClean="0">
                <a:solidFill>
                  <a:srgbClr val="093B5C"/>
                </a:solidFill>
                <a:latin typeface="Microsoft YaHei" charset="-122"/>
                <a:ea typeface="Microsoft YaHei" charset="-122"/>
                <a:cs typeface="Microsoft YaHei" charset="-122"/>
              </a:rPr>
              <a:t>商业逻辑完备</a:t>
            </a:r>
            <a:r>
              <a:rPr lang="zh-CN" altLang="en-US" dirty="0" smtClean="0">
                <a:latin typeface="Microsoft YaHei" charset="-122"/>
                <a:ea typeface="Microsoft YaHei" charset="-122"/>
                <a:cs typeface="Microsoft YaHei" charset="-122"/>
              </a:rPr>
              <a:t>：节点</a:t>
            </a:r>
            <a:r>
              <a:rPr lang="zh-CN" altLang="en-US" dirty="0">
                <a:latin typeface="Microsoft YaHei" charset="-122"/>
                <a:ea typeface="Microsoft YaHei" charset="-122"/>
                <a:cs typeface="Microsoft YaHei" charset="-122"/>
              </a:rPr>
              <a:t>之间一定要有完备的商业</a:t>
            </a:r>
            <a:r>
              <a:rPr lang="zh-CN" altLang="en-US" dirty="0" smtClean="0">
                <a:latin typeface="Microsoft YaHei" charset="-122"/>
                <a:ea typeface="Microsoft YaHei" charset="-122"/>
                <a:cs typeface="Microsoft YaHei" charset="-122"/>
              </a:rPr>
              <a:t>逻辑，</a:t>
            </a:r>
            <a:r>
              <a:rPr lang="zh-CN" altLang="en-US" dirty="0">
                <a:latin typeface="Microsoft YaHei" charset="-122"/>
                <a:ea typeface="Microsoft YaHei" charset="-122"/>
                <a:cs typeface="Microsoft YaHei" charset="-122"/>
              </a:rPr>
              <a:t>形成多赢局面，参与者才有动力使用整条区块链。</a:t>
            </a:r>
          </a:p>
          <a:p>
            <a:endParaRPr kumimoji="1" lang="zh-CN" altLang="en-US" dirty="0"/>
          </a:p>
        </p:txBody>
      </p:sp>
    </p:spTree>
    <p:extLst>
      <p:ext uri="{BB962C8B-B14F-4D97-AF65-F5344CB8AC3E}">
        <p14:creationId xmlns:p14="http://schemas.microsoft.com/office/powerpoint/2010/main" val="82038308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35" presetClass="path" presetSubtype="0" accel="50000" decel="50000" fill="hold" grpId="1" nodeType="withEffect">
                                  <p:stCondLst>
                                    <p:cond delay="0"/>
                                  </p:stCondLst>
                                  <p:childTnLst>
                                    <p:animMotion origin="layout" path="M 1.875E-6 -3.7037E-6 L 0.12148 -3.7037E-6 " pathEditMode="relative" rAng="0" ptsTypes="AA">
                                      <p:cBhvr>
                                        <p:cTn id="11" dur="1000" spd="-100000" fill="hold"/>
                                        <p:tgtEl>
                                          <p:spTgt spid="5"/>
                                        </p:tgtEl>
                                        <p:attrNameLst>
                                          <p:attrName>ppt_x</p:attrName>
                                          <p:attrName>ppt_y</p:attrName>
                                        </p:attrNameLst>
                                      </p:cBhvr>
                                      <p:rCtr x="6068" y="0"/>
                                    </p:animMotion>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35" presetClass="path" presetSubtype="0" accel="50000" decel="50000" fill="hold" grpId="1" nodeType="withEffect">
                                  <p:stCondLst>
                                    <p:cond delay="0"/>
                                  </p:stCondLst>
                                  <p:childTnLst>
                                    <p:animMotion origin="layout" path="M 3.125E-6 -2.22222E-6 L -0.0681 -2.22222E-6 " pathEditMode="relative" rAng="0" ptsTypes="AA">
                                      <p:cBhvr>
                                        <p:cTn id="19" dur="1000" spd="-100000" fill="hold"/>
                                        <p:tgtEl>
                                          <p:spTgt spid="6"/>
                                        </p:tgtEl>
                                        <p:attrNameLst>
                                          <p:attrName>ppt_x</p:attrName>
                                          <p:attrName>ppt_y</p:attrName>
                                        </p:attrNameLst>
                                      </p:cBhvr>
                                      <p:rCtr x="-34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val 6"/>
          <p:cNvSpPr>
            <a:spLocks noChangeArrowheads="1"/>
          </p:cNvSpPr>
          <p:nvPr/>
        </p:nvSpPr>
        <p:spPr bwMode="auto">
          <a:xfrm>
            <a:off x="3301867" y="1667909"/>
            <a:ext cx="3694289" cy="3692912"/>
          </a:xfrm>
          <a:prstGeom prst="ellipse">
            <a:avLst/>
          </a:prstGeom>
          <a:noFill/>
          <a:ln w="12700">
            <a:solidFill>
              <a:srgbClr val="093B5C"/>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FontTx/>
              <a:buNone/>
            </a:pPr>
            <a:endParaRPr lang="zh-CN" altLang="en-US" sz="1800">
              <a:solidFill>
                <a:srgbClr val="484849"/>
              </a:solidFill>
              <a:ea typeface="宋体" panose="02010600030101010101" pitchFamily="2" charset="-122"/>
            </a:endParaRPr>
          </a:p>
        </p:txBody>
      </p:sp>
      <p:sp>
        <p:nvSpPr>
          <p:cNvPr id="5" name="Oval 7"/>
          <p:cNvSpPr>
            <a:spLocks noChangeArrowheads="1"/>
          </p:cNvSpPr>
          <p:nvPr/>
        </p:nvSpPr>
        <p:spPr bwMode="auto">
          <a:xfrm>
            <a:off x="5176560" y="1667909"/>
            <a:ext cx="3694289" cy="3692912"/>
          </a:xfrm>
          <a:prstGeom prst="ellipse">
            <a:avLst/>
          </a:prstGeom>
          <a:noFill/>
          <a:ln w="12700">
            <a:solidFill>
              <a:srgbClr val="093B5C"/>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FontTx/>
              <a:buNone/>
            </a:pPr>
            <a:endParaRPr lang="zh-CN" altLang="en-US" sz="1800">
              <a:solidFill>
                <a:srgbClr val="484849"/>
              </a:solidFill>
              <a:ea typeface="宋体" panose="02010600030101010101" pitchFamily="2" charset="-122"/>
            </a:endParaRPr>
          </a:p>
        </p:txBody>
      </p:sp>
      <p:sp>
        <p:nvSpPr>
          <p:cNvPr id="6" name="Line 16"/>
          <p:cNvSpPr>
            <a:spLocks noChangeShapeType="1"/>
          </p:cNvSpPr>
          <p:nvPr/>
        </p:nvSpPr>
        <p:spPr bwMode="auto">
          <a:xfrm>
            <a:off x="4213838" y="2617072"/>
            <a:ext cx="651528" cy="374663"/>
          </a:xfrm>
          <a:prstGeom prst="line">
            <a:avLst/>
          </a:prstGeom>
          <a:noFill/>
          <a:ln w="12700">
            <a:solidFill>
              <a:srgbClr val="093B5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 name="Line 17"/>
          <p:cNvSpPr>
            <a:spLocks noChangeShapeType="1"/>
          </p:cNvSpPr>
          <p:nvPr/>
        </p:nvSpPr>
        <p:spPr bwMode="auto">
          <a:xfrm flipV="1">
            <a:off x="4252407" y="4059034"/>
            <a:ext cx="650151" cy="373286"/>
          </a:xfrm>
          <a:prstGeom prst="line">
            <a:avLst/>
          </a:prstGeom>
          <a:noFill/>
          <a:ln w="12700">
            <a:solidFill>
              <a:srgbClr val="093B5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Line 18"/>
          <p:cNvSpPr>
            <a:spLocks noChangeShapeType="1"/>
          </p:cNvSpPr>
          <p:nvPr/>
        </p:nvSpPr>
        <p:spPr bwMode="auto">
          <a:xfrm>
            <a:off x="3829747" y="3542603"/>
            <a:ext cx="865031" cy="0"/>
          </a:xfrm>
          <a:prstGeom prst="line">
            <a:avLst/>
          </a:prstGeom>
          <a:noFill/>
          <a:ln w="12700">
            <a:solidFill>
              <a:srgbClr val="093B5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Line 19"/>
          <p:cNvSpPr>
            <a:spLocks noChangeShapeType="1"/>
          </p:cNvSpPr>
          <p:nvPr/>
        </p:nvSpPr>
        <p:spPr bwMode="auto">
          <a:xfrm flipH="1">
            <a:off x="7312859" y="2617072"/>
            <a:ext cx="651528" cy="374663"/>
          </a:xfrm>
          <a:prstGeom prst="line">
            <a:avLst/>
          </a:prstGeom>
          <a:noFill/>
          <a:ln w="12700">
            <a:solidFill>
              <a:srgbClr val="093B5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 name="Line 20"/>
          <p:cNvSpPr>
            <a:spLocks noChangeShapeType="1"/>
          </p:cNvSpPr>
          <p:nvPr/>
        </p:nvSpPr>
        <p:spPr bwMode="auto">
          <a:xfrm flipH="1" flipV="1">
            <a:off x="7275668" y="4059034"/>
            <a:ext cx="651529" cy="373286"/>
          </a:xfrm>
          <a:prstGeom prst="line">
            <a:avLst/>
          </a:prstGeom>
          <a:noFill/>
          <a:ln w="12700">
            <a:solidFill>
              <a:srgbClr val="093B5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 name="Line 21"/>
          <p:cNvSpPr>
            <a:spLocks noChangeShapeType="1"/>
          </p:cNvSpPr>
          <p:nvPr/>
        </p:nvSpPr>
        <p:spPr bwMode="auto">
          <a:xfrm flipH="1">
            <a:off x="7483447" y="3542603"/>
            <a:ext cx="866408" cy="0"/>
          </a:xfrm>
          <a:prstGeom prst="line">
            <a:avLst/>
          </a:prstGeom>
          <a:noFill/>
          <a:ln w="12700">
            <a:solidFill>
              <a:srgbClr val="093B5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 name="Oval 10"/>
          <p:cNvSpPr>
            <a:spLocks noChangeArrowheads="1"/>
          </p:cNvSpPr>
          <p:nvPr/>
        </p:nvSpPr>
        <p:spPr bwMode="auto">
          <a:xfrm>
            <a:off x="3282583" y="1835956"/>
            <a:ext cx="900844" cy="900845"/>
          </a:xfrm>
          <a:prstGeom prst="ellipse">
            <a:avLst/>
          </a:prstGeom>
          <a:ln/>
          <a:ex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400"/>
          </a:p>
        </p:txBody>
      </p:sp>
      <p:sp>
        <p:nvSpPr>
          <p:cNvPr id="24" name="Oval 12"/>
          <p:cNvSpPr>
            <a:spLocks noChangeArrowheads="1"/>
          </p:cNvSpPr>
          <p:nvPr/>
        </p:nvSpPr>
        <p:spPr bwMode="auto">
          <a:xfrm>
            <a:off x="2730230" y="3072896"/>
            <a:ext cx="900844" cy="900845"/>
          </a:xfrm>
          <a:prstGeom prst="ellipse">
            <a:avLst/>
          </a:prstGeom>
          <a:ln/>
          <a:ex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400"/>
          </a:p>
        </p:txBody>
      </p:sp>
      <p:sp>
        <p:nvSpPr>
          <p:cNvPr id="27" name="Oval 11"/>
          <p:cNvSpPr>
            <a:spLocks noChangeArrowheads="1"/>
          </p:cNvSpPr>
          <p:nvPr/>
        </p:nvSpPr>
        <p:spPr bwMode="auto">
          <a:xfrm>
            <a:off x="3282583" y="4280910"/>
            <a:ext cx="900844" cy="902222"/>
          </a:xfrm>
          <a:prstGeom prst="ellipse">
            <a:avLst/>
          </a:prstGeom>
          <a:ln/>
          <a:ex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400"/>
          </a:p>
        </p:txBody>
      </p:sp>
      <p:sp>
        <p:nvSpPr>
          <p:cNvPr id="30" name="Oval 14"/>
          <p:cNvSpPr>
            <a:spLocks noChangeArrowheads="1"/>
          </p:cNvSpPr>
          <p:nvPr/>
        </p:nvSpPr>
        <p:spPr bwMode="auto">
          <a:xfrm>
            <a:off x="8008572" y="4304450"/>
            <a:ext cx="900844" cy="902222"/>
          </a:xfrm>
          <a:prstGeom prst="ellipse">
            <a:avLst/>
          </a:prstGeom>
          <a:ln/>
          <a:ex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1400"/>
          </a:p>
        </p:txBody>
      </p:sp>
      <p:sp>
        <p:nvSpPr>
          <p:cNvPr id="33" name="Oval 15"/>
          <p:cNvSpPr>
            <a:spLocks noChangeArrowheads="1"/>
          </p:cNvSpPr>
          <p:nvPr/>
        </p:nvSpPr>
        <p:spPr bwMode="auto">
          <a:xfrm>
            <a:off x="8560926" y="3072896"/>
            <a:ext cx="900844" cy="900845"/>
          </a:xfrm>
          <a:prstGeom prst="ellipse">
            <a:avLst/>
          </a:prstGeom>
          <a:ln/>
          <a:ex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400"/>
          </a:p>
        </p:txBody>
      </p:sp>
      <p:sp>
        <p:nvSpPr>
          <p:cNvPr id="36" name="Oval 13"/>
          <p:cNvSpPr>
            <a:spLocks noChangeArrowheads="1"/>
          </p:cNvSpPr>
          <p:nvPr/>
        </p:nvSpPr>
        <p:spPr bwMode="auto">
          <a:xfrm>
            <a:off x="8008572" y="1835956"/>
            <a:ext cx="900844" cy="900845"/>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8" name="Oval 8"/>
          <p:cNvSpPr>
            <a:spLocks noChangeArrowheads="1"/>
          </p:cNvSpPr>
          <p:nvPr/>
        </p:nvSpPr>
        <p:spPr bwMode="auto">
          <a:xfrm>
            <a:off x="4905205" y="2267095"/>
            <a:ext cx="2362306" cy="2362306"/>
          </a:xfrm>
          <a:prstGeom prst="ellips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9" name="Oval 9"/>
          <p:cNvSpPr>
            <a:spLocks noChangeArrowheads="1"/>
          </p:cNvSpPr>
          <p:nvPr/>
        </p:nvSpPr>
        <p:spPr bwMode="auto">
          <a:xfrm>
            <a:off x="5205487" y="2567377"/>
            <a:ext cx="1761743" cy="1763121"/>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矩形 40"/>
          <p:cNvSpPr/>
          <p:nvPr/>
        </p:nvSpPr>
        <p:spPr>
          <a:xfrm>
            <a:off x="3333388" y="2065159"/>
            <a:ext cx="805475" cy="369332"/>
          </a:xfrm>
          <a:prstGeom prst="rect">
            <a:avLst/>
          </a:prstGeom>
        </p:spPr>
        <p:txBody>
          <a:bodyPr wrap="square">
            <a:spAutoFit/>
          </a:bodyPr>
          <a:lstStyle/>
          <a:p>
            <a:pPr algn="ctr"/>
            <a:r>
              <a:rPr lang="zh-CN" altLang="en-US" smtClean="0">
                <a:solidFill>
                  <a:schemeClr val="bg1"/>
                </a:solidFill>
                <a:latin typeface="微软雅黑" panose="020B0503020204020204" pitchFamily="34" charset="-122"/>
                <a:ea typeface="微软雅黑" panose="020B0503020204020204" pitchFamily="34" charset="-122"/>
              </a:rPr>
              <a:t>三星</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99645" y="1218953"/>
            <a:ext cx="3531429" cy="954107"/>
          </a:xfrm>
          <a:prstGeom prst="rect">
            <a:avLst/>
          </a:prstGeom>
        </p:spPr>
        <p:txBody>
          <a:bodyPr wrap="square">
            <a:spAutoFit/>
          </a:bodyPr>
          <a:lstStyle/>
          <a:p>
            <a:pPr algn="just"/>
            <a:r>
              <a:rPr lang="zh-CN" altLang="zh-CN" sz="1400" b="1" dirty="0" smtClean="0"/>
              <a:t>组建了由</a:t>
            </a:r>
            <a:r>
              <a:rPr lang="en-US" altLang="zh-CN" sz="1400" b="1" dirty="0"/>
              <a:t>38</a:t>
            </a:r>
            <a:r>
              <a:rPr lang="zh-CN" altLang="zh-CN" sz="1400" b="1" dirty="0"/>
              <a:t>家公司组成的网络，将区块链技术应用于</a:t>
            </a:r>
            <a:r>
              <a:rPr lang="zh-CN" altLang="zh-CN" sz="1400" b="1" dirty="0">
                <a:solidFill>
                  <a:srgbClr val="FF0000"/>
                </a:solidFill>
              </a:rPr>
              <a:t>海洋运输物流</a:t>
            </a:r>
            <a:r>
              <a:rPr lang="zh-CN" altLang="zh-CN" sz="1400" b="1" dirty="0" smtClean="0"/>
              <a:t>方面</a:t>
            </a:r>
            <a:r>
              <a:rPr lang="zh-CN" altLang="en-US" sz="1400" b="1" dirty="0"/>
              <a:t>；</a:t>
            </a:r>
            <a:r>
              <a:rPr lang="zh-CN" altLang="zh-CN" sz="1400" b="1" dirty="0" smtClean="0"/>
              <a:t>基于</a:t>
            </a:r>
            <a:r>
              <a:rPr lang="zh-CN" altLang="zh-CN" sz="1400" b="1" dirty="0"/>
              <a:t>区块链技术开发了</a:t>
            </a:r>
            <a:r>
              <a:rPr lang="zh-CN" altLang="zh-CN" sz="1400" b="1" dirty="0">
                <a:solidFill>
                  <a:srgbClr val="FF0000"/>
                </a:solidFill>
              </a:rPr>
              <a:t>电子合同管理系统</a:t>
            </a:r>
            <a:r>
              <a:rPr lang="zh-CN" altLang="zh-CN" sz="1400" b="1" dirty="0"/>
              <a:t>，来检验合作伙伴的</a:t>
            </a:r>
            <a:r>
              <a:rPr lang="zh-CN" altLang="zh-CN" sz="1400" b="1" dirty="0" smtClean="0"/>
              <a:t>质量</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矩形 42"/>
          <p:cNvSpPr/>
          <p:nvPr/>
        </p:nvSpPr>
        <p:spPr>
          <a:xfrm>
            <a:off x="5294898" y="3034076"/>
            <a:ext cx="1582919" cy="830997"/>
          </a:xfrm>
          <a:prstGeom prst="rect">
            <a:avLst/>
          </a:prstGeom>
        </p:spPr>
        <p:txBody>
          <a:bodyPr wrap="square">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区块链</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2400" b="1" dirty="0" smtClean="0">
                <a:solidFill>
                  <a:schemeClr val="bg1"/>
                </a:solidFill>
                <a:latin typeface="微软雅黑" panose="020B0503020204020204" pitchFamily="34" charset="-122"/>
                <a:ea typeface="微软雅黑" panose="020B0503020204020204" pitchFamily="34" charset="-122"/>
              </a:rPr>
              <a:t>应用实例</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4" name="矩形 43"/>
          <p:cNvSpPr/>
          <p:nvPr/>
        </p:nvSpPr>
        <p:spPr>
          <a:xfrm>
            <a:off x="8052654" y="2091803"/>
            <a:ext cx="805475" cy="369332"/>
          </a:xfrm>
          <a:prstGeom prst="rect">
            <a:avLst/>
          </a:prstGeom>
        </p:spPr>
        <p:txBody>
          <a:bodyPr wrap="square">
            <a:spAutoFit/>
          </a:bodyPr>
          <a:lstStyle/>
          <a:p>
            <a:pPr algn="ctr"/>
            <a:r>
              <a:rPr lang="zh-CN" altLang="en-US" smtClean="0">
                <a:solidFill>
                  <a:schemeClr val="bg1"/>
                </a:solidFill>
                <a:latin typeface="微软雅黑" panose="020B0503020204020204" pitchFamily="34" charset="-122"/>
                <a:ea typeface="微软雅黑" panose="020B0503020204020204" pitchFamily="34" charset="-122"/>
              </a:rPr>
              <a:t>丰田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6" name="矩形 45"/>
          <p:cNvSpPr/>
          <p:nvPr/>
        </p:nvSpPr>
        <p:spPr>
          <a:xfrm>
            <a:off x="2781358" y="3219437"/>
            <a:ext cx="805475" cy="646331"/>
          </a:xfrm>
          <a:prstGeom prst="rect">
            <a:avLst/>
          </a:prstGeom>
        </p:spPr>
        <p:txBody>
          <a:bodyPr wrap="square">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中国平安</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7" name="矩形 46"/>
          <p:cNvSpPr/>
          <p:nvPr/>
        </p:nvSpPr>
        <p:spPr>
          <a:xfrm>
            <a:off x="3328891" y="4541713"/>
            <a:ext cx="805475" cy="369332"/>
          </a:xfrm>
          <a:prstGeom prst="rect">
            <a:avLst/>
          </a:prstGeom>
        </p:spPr>
        <p:txBody>
          <a:bodyPr wrap="square">
            <a:spAutoFit/>
          </a:bodyPr>
          <a:lstStyle/>
          <a:p>
            <a:pPr algn="ctr"/>
            <a:r>
              <a:rPr lang="zh-CN" altLang="en-US" smtClean="0">
                <a:solidFill>
                  <a:schemeClr val="bg1"/>
                </a:solidFill>
                <a:latin typeface="微软雅黑" panose="020B0503020204020204" pitchFamily="34" charset="-122"/>
                <a:ea typeface="微软雅黑" panose="020B0503020204020204" pitchFamily="34" charset="-122"/>
              </a:rPr>
              <a:t>京东</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8" name="矩形 47"/>
          <p:cNvSpPr/>
          <p:nvPr/>
        </p:nvSpPr>
        <p:spPr>
          <a:xfrm>
            <a:off x="8608610" y="3219436"/>
            <a:ext cx="805475" cy="584775"/>
          </a:xfrm>
          <a:prstGeom prst="rect">
            <a:avLst/>
          </a:prstGeom>
        </p:spPr>
        <p:txBody>
          <a:bodyPr wrap="square">
            <a:spAutoFit/>
          </a:bodyPr>
          <a:lstStyle/>
          <a:p>
            <a:pPr algn="ctr"/>
            <a:r>
              <a:rPr lang="zh-CN" altLang="en-US" sz="1600" dirty="0" smtClean="0">
                <a:latin typeface="微软雅黑" panose="020B0503020204020204" pitchFamily="34" charset="-122"/>
                <a:ea typeface="微软雅黑" panose="020B0503020204020204" pitchFamily="34" charset="-122"/>
              </a:rPr>
              <a:t>中国邮储银行</a:t>
            </a:r>
            <a:endParaRPr lang="zh-CN" altLang="en-US" sz="1600" dirty="0">
              <a:latin typeface="微软雅黑" panose="020B0503020204020204" pitchFamily="34" charset="-122"/>
              <a:ea typeface="微软雅黑" panose="020B0503020204020204" pitchFamily="34" charset="-122"/>
            </a:endParaRPr>
          </a:p>
        </p:txBody>
      </p:sp>
      <p:sp>
        <p:nvSpPr>
          <p:cNvPr id="49" name="矩形 48"/>
          <p:cNvSpPr/>
          <p:nvPr/>
        </p:nvSpPr>
        <p:spPr>
          <a:xfrm>
            <a:off x="8053017" y="4408855"/>
            <a:ext cx="805475" cy="646331"/>
          </a:xfrm>
          <a:prstGeom prst="rect">
            <a:avLst/>
          </a:prstGeom>
        </p:spPr>
        <p:txBody>
          <a:bodyPr wrap="square">
            <a:spAutoFit/>
          </a:bodyPr>
          <a:lstStyle/>
          <a:p>
            <a:pPr algn="ctr"/>
            <a:r>
              <a:rPr lang="zh-CN" altLang="en-US" dirty="0" smtClean="0">
                <a:latin typeface="微软雅黑" panose="020B0503020204020204" pitchFamily="34" charset="-122"/>
                <a:ea typeface="微软雅黑" panose="020B0503020204020204" pitchFamily="34" charset="-122"/>
              </a:rPr>
              <a:t>百度金融</a:t>
            </a:r>
            <a:endParaRPr lang="zh-CN" altLang="en-US" dirty="0">
              <a:latin typeface="微软雅黑" panose="020B0503020204020204" pitchFamily="34" charset="-122"/>
              <a:ea typeface="微软雅黑" panose="020B0503020204020204" pitchFamily="34" charset="-122"/>
            </a:endParaRPr>
          </a:p>
        </p:txBody>
      </p:sp>
      <p:sp>
        <p:nvSpPr>
          <p:cNvPr id="50" name="矩形 49"/>
          <p:cNvSpPr/>
          <p:nvPr/>
        </p:nvSpPr>
        <p:spPr>
          <a:xfrm>
            <a:off x="160645" y="3186638"/>
            <a:ext cx="2492821" cy="523220"/>
          </a:xfrm>
          <a:prstGeom prst="rect">
            <a:avLst/>
          </a:prstGeom>
        </p:spPr>
        <p:txBody>
          <a:bodyPr wrap="square">
            <a:spAutoFit/>
          </a:bodyPr>
          <a:lstStyle/>
          <a:p>
            <a:pPr algn="just"/>
            <a:r>
              <a:rPr lang="zh-CN" altLang="zh-CN" sz="1400" b="1" dirty="0" smtClean="0"/>
              <a:t>目前</a:t>
            </a:r>
            <a:r>
              <a:rPr lang="zh-CN" altLang="zh-CN" sz="1400" b="1" dirty="0"/>
              <a:t>已在</a:t>
            </a:r>
            <a:r>
              <a:rPr lang="zh-CN" altLang="zh-CN" sz="1400" b="1" dirty="0">
                <a:solidFill>
                  <a:srgbClr val="FF0000"/>
                </a:solidFill>
              </a:rPr>
              <a:t>资产交易和征信</a:t>
            </a:r>
            <a:r>
              <a:rPr lang="zh-CN" altLang="zh-CN" sz="1400" b="1" dirty="0"/>
              <a:t>两个场景中上线了区块链技术</a:t>
            </a:r>
            <a:r>
              <a:rPr lang="zh-CN" altLang="zh-CN" sz="1400" dirty="0"/>
              <a:t> </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矩形 51"/>
          <p:cNvSpPr/>
          <p:nvPr/>
        </p:nvSpPr>
        <p:spPr>
          <a:xfrm>
            <a:off x="338109" y="4283391"/>
            <a:ext cx="2832979" cy="954107"/>
          </a:xfrm>
          <a:prstGeom prst="rect">
            <a:avLst/>
          </a:prstGeom>
        </p:spPr>
        <p:txBody>
          <a:bodyPr wrap="square">
            <a:spAutoFit/>
          </a:bodyPr>
          <a:lstStyle/>
          <a:p>
            <a:pPr algn="just"/>
            <a:r>
              <a:rPr lang="zh-CN" altLang="zh-CN" sz="1400" b="1" dirty="0"/>
              <a:t>开放区块链</a:t>
            </a:r>
            <a:r>
              <a:rPr lang="zh-CN" altLang="zh-CN" sz="1400" b="1" dirty="0">
                <a:solidFill>
                  <a:srgbClr val="FF0000"/>
                </a:solidFill>
              </a:rPr>
              <a:t>防伪追溯技术平台</a:t>
            </a:r>
            <a:r>
              <a:rPr lang="zh-CN" altLang="zh-CN" sz="1400" b="1" dirty="0" smtClean="0"/>
              <a:t>，提供</a:t>
            </a:r>
            <a:r>
              <a:rPr lang="zh-CN" altLang="zh-CN" sz="1400" b="1" dirty="0"/>
              <a:t>对全链条数据的校验接口，供消费者查询和校验各节点组合而成的端到端商品追溯信息</a:t>
            </a:r>
            <a:r>
              <a:rPr lang="zh-CN" altLang="zh-CN" sz="1400" dirty="0"/>
              <a:t> </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矩形 52"/>
          <p:cNvSpPr/>
          <p:nvPr/>
        </p:nvSpPr>
        <p:spPr>
          <a:xfrm>
            <a:off x="8994162" y="1486911"/>
            <a:ext cx="3197838" cy="738664"/>
          </a:xfrm>
          <a:prstGeom prst="rect">
            <a:avLst/>
          </a:prstGeom>
        </p:spPr>
        <p:txBody>
          <a:bodyPr wrap="square">
            <a:spAutoFit/>
          </a:bodyPr>
          <a:lstStyle/>
          <a:p>
            <a:pPr algn="just"/>
            <a:r>
              <a:rPr lang="zh-CN" altLang="zh-CN" sz="1400" b="1" dirty="0"/>
              <a:t>运用区块链技术</a:t>
            </a:r>
            <a:r>
              <a:rPr lang="zh-CN" altLang="zh-CN" sz="1400" b="1" dirty="0">
                <a:solidFill>
                  <a:srgbClr val="FF0000"/>
                </a:solidFill>
              </a:rPr>
              <a:t>跟踪汽车零部件在各个国家和地区之间的踪迹</a:t>
            </a:r>
            <a:r>
              <a:rPr lang="zh-CN" altLang="zh-CN" sz="1400" b="1" dirty="0" smtClean="0"/>
              <a:t>，让</a:t>
            </a:r>
            <a:r>
              <a:rPr lang="zh-CN" altLang="zh-CN" sz="1400" b="1" dirty="0"/>
              <a:t>参与者更加容易跟踪某种资产的所有权</a:t>
            </a:r>
            <a:r>
              <a:rPr lang="zh-CN" altLang="zh-CN" sz="1400" dirty="0"/>
              <a:t> </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9597898" y="3067947"/>
            <a:ext cx="2508758" cy="954107"/>
          </a:xfrm>
          <a:prstGeom prst="rect">
            <a:avLst/>
          </a:prstGeom>
        </p:spPr>
        <p:txBody>
          <a:bodyPr wrap="square">
            <a:spAutoFit/>
          </a:bodyPr>
          <a:lstStyle/>
          <a:p>
            <a:pPr algn="just"/>
            <a:r>
              <a:rPr lang="zh-CN" altLang="zh-CN" sz="1400" b="1" dirty="0"/>
              <a:t>推出基于区块链的</a:t>
            </a:r>
            <a:r>
              <a:rPr lang="zh-CN" altLang="zh-CN" sz="1400" b="1" dirty="0">
                <a:solidFill>
                  <a:srgbClr val="FF0000"/>
                </a:solidFill>
              </a:rPr>
              <a:t>资产托管系统</a:t>
            </a:r>
            <a:r>
              <a:rPr lang="zh-CN" altLang="zh-CN" sz="1400" b="1" dirty="0"/>
              <a:t>，这是中国银行业将区块链技术应用于银行核心业务系统的首次成功实践</a:t>
            </a:r>
            <a:r>
              <a:rPr lang="zh-CN" altLang="zh-CN" sz="1400" dirty="0"/>
              <a:t> </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9026498" y="4541713"/>
            <a:ext cx="3165502" cy="954107"/>
          </a:xfrm>
          <a:prstGeom prst="rect">
            <a:avLst/>
          </a:prstGeom>
        </p:spPr>
        <p:txBody>
          <a:bodyPr wrap="square">
            <a:spAutoFit/>
          </a:bodyPr>
          <a:lstStyle/>
          <a:p>
            <a:pPr algn="just"/>
            <a:r>
              <a:rPr lang="zh-CN" altLang="zh-CN" sz="1400" b="1" dirty="0"/>
              <a:t>与合作方联合发行了</a:t>
            </a:r>
            <a:r>
              <a:rPr lang="zh-CN" altLang="zh-CN" sz="1400" b="1" dirty="0">
                <a:solidFill>
                  <a:srgbClr val="FF0000"/>
                </a:solidFill>
              </a:rPr>
              <a:t>个人消费汽车租赁债权私募</a:t>
            </a:r>
            <a:r>
              <a:rPr lang="en-US" altLang="zh-CN" sz="1400" b="1" dirty="0">
                <a:solidFill>
                  <a:srgbClr val="FF0000"/>
                </a:solidFill>
              </a:rPr>
              <a:t>ABS</a:t>
            </a:r>
            <a:r>
              <a:rPr lang="zh-CN" altLang="zh-CN" sz="1400" b="1" dirty="0">
                <a:solidFill>
                  <a:srgbClr val="FF0000"/>
                </a:solidFill>
              </a:rPr>
              <a:t>项目</a:t>
            </a:r>
            <a:r>
              <a:rPr lang="zh-CN" altLang="zh-CN" sz="1400" b="1" dirty="0"/>
              <a:t>，这是国内首单以区块链技术作为底层技术支持，实现</a:t>
            </a:r>
            <a:r>
              <a:rPr lang="en-US" altLang="zh-CN" sz="1400" b="1" dirty="0"/>
              <a:t>ABS“</a:t>
            </a:r>
            <a:r>
              <a:rPr lang="zh-CN" altLang="zh-CN" sz="1400" b="1" dirty="0"/>
              <a:t>真资产</a:t>
            </a:r>
            <a:r>
              <a:rPr lang="en-US" altLang="zh-CN" sz="1400" b="1" dirty="0"/>
              <a:t>”</a:t>
            </a:r>
            <a:r>
              <a:rPr lang="zh-CN" altLang="zh-CN" sz="1400" b="1" dirty="0"/>
              <a:t>的项目</a:t>
            </a:r>
            <a:r>
              <a:rPr lang="zh-CN" altLang="zh-CN" sz="1400" dirty="0"/>
              <a:t> </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矩形 3"/>
          <p:cNvSpPr>
            <a:spLocks noChangeArrowheads="1"/>
          </p:cNvSpPr>
          <p:nvPr/>
        </p:nvSpPr>
        <p:spPr bwMode="auto">
          <a:xfrm>
            <a:off x="798575" y="234824"/>
            <a:ext cx="6079242" cy="523220"/>
          </a:xfrm>
          <a:prstGeom prst="rect">
            <a:avLst/>
          </a:prstGeom>
          <a:extLst/>
        </p:spPr>
        <p:txBody>
          <a:bodyPr wrap="square">
            <a:spAutoFit/>
          </a:bodyPr>
          <a:lstStyle/>
          <a:p>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区块链技术逐步开始落地（一些案例）</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35" name="等腰三角形 34"/>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92612" y="5827776"/>
            <a:ext cx="2923971" cy="923330"/>
          </a:xfrm>
          <a:prstGeom prst="rect">
            <a:avLst/>
          </a:prstGeom>
          <a:noFill/>
        </p:spPr>
        <p:txBody>
          <a:bodyPr wrap="square" rtlCol="0">
            <a:spAutoFit/>
          </a:bodyPr>
          <a:lstStyle/>
          <a:p>
            <a:pPr algn="just"/>
            <a:r>
              <a:rPr lang="en-US" altLang="zh-CN" dirty="0">
                <a:latin typeface="Microsoft YaHei" charset="-122"/>
                <a:ea typeface="Microsoft YaHei" charset="-122"/>
                <a:cs typeface="Microsoft YaHei" charset="-122"/>
              </a:rPr>
              <a:t>2016</a:t>
            </a:r>
            <a:r>
              <a:rPr lang="zh-CN" altLang="en-US" dirty="0">
                <a:latin typeface="Microsoft YaHei" charset="-122"/>
                <a:ea typeface="Microsoft YaHei" charset="-122"/>
                <a:cs typeface="Microsoft YaHei" charset="-122"/>
              </a:rPr>
              <a:t>年底</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区块链技术首次被写入</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十三五”国家信息化规划</a:t>
            </a:r>
            <a:r>
              <a:rPr lang="en-US" altLang="zh-CN" dirty="0" smtClean="0">
                <a:latin typeface="Microsoft YaHei" charset="-122"/>
                <a:ea typeface="Microsoft YaHei" charset="-122"/>
                <a:cs typeface="Microsoft YaHei" charset="-122"/>
              </a:rPr>
              <a:t>》</a:t>
            </a:r>
            <a:endParaRPr kumimoji="1" lang="zh-CN" altLang="en-US" dirty="0">
              <a:latin typeface="Microsoft YaHei" charset="-122"/>
              <a:ea typeface="Microsoft YaHei" charset="-122"/>
              <a:cs typeface="Microsoft YaHei" charset="-122"/>
            </a:endParaRPr>
          </a:p>
        </p:txBody>
      </p:sp>
      <p:sp>
        <p:nvSpPr>
          <p:cNvPr id="3" name="右箭头 2"/>
          <p:cNvSpPr/>
          <p:nvPr/>
        </p:nvSpPr>
        <p:spPr bwMode="auto">
          <a:xfrm>
            <a:off x="3866142" y="5986515"/>
            <a:ext cx="600120" cy="475488"/>
          </a:xfrm>
          <a:prstGeom prst="rightArrow">
            <a:avLst/>
          </a:prstGeom>
          <a:ln/>
          <a:ex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sz="1400"/>
          </a:p>
        </p:txBody>
      </p:sp>
      <p:sp>
        <p:nvSpPr>
          <p:cNvPr id="37" name="文本框 36"/>
          <p:cNvSpPr txBox="1"/>
          <p:nvPr/>
        </p:nvSpPr>
        <p:spPr>
          <a:xfrm>
            <a:off x="4737307" y="5966441"/>
            <a:ext cx="2059235" cy="646331"/>
          </a:xfrm>
          <a:prstGeom prst="rect">
            <a:avLst/>
          </a:prstGeom>
          <a:noFill/>
        </p:spPr>
        <p:txBody>
          <a:bodyPr wrap="square" rtlCol="0">
            <a:spAutoFit/>
          </a:bodyPr>
          <a:lstStyle/>
          <a:p>
            <a:pPr algn="just"/>
            <a:r>
              <a:rPr lang="en-US" altLang="zh-CN" dirty="0" smtClean="0">
                <a:latin typeface="Microsoft YaHei" charset="-122"/>
                <a:ea typeface="Microsoft YaHei" charset="-122"/>
                <a:cs typeface="Microsoft YaHei" charset="-122"/>
              </a:rPr>
              <a:t>2017</a:t>
            </a:r>
            <a:r>
              <a:rPr lang="zh-CN" altLang="en-US" dirty="0" smtClean="0">
                <a:latin typeface="Microsoft YaHei" charset="-122"/>
                <a:ea typeface="Microsoft YaHei" charset="-122"/>
                <a:cs typeface="Microsoft YaHei" charset="-122"/>
              </a:rPr>
              <a:t>年是区块</a:t>
            </a:r>
            <a:r>
              <a:rPr lang="zh-CN" altLang="en-US" dirty="0">
                <a:latin typeface="Microsoft YaHei" charset="-122"/>
                <a:ea typeface="Microsoft YaHei" charset="-122"/>
                <a:cs typeface="Microsoft YaHei" charset="-122"/>
              </a:rPr>
              <a:t>链“落地应用元年</a:t>
            </a:r>
            <a:r>
              <a:rPr lang="zh-CN" altLang="en-US" dirty="0" smtClean="0">
                <a:latin typeface="Microsoft YaHei" charset="-122"/>
                <a:ea typeface="Microsoft YaHei" charset="-122"/>
                <a:cs typeface="Microsoft YaHei" charset="-122"/>
              </a:rPr>
              <a:t>”</a:t>
            </a:r>
            <a:endParaRPr kumimoji="1" lang="zh-CN" altLang="en-US" dirty="0">
              <a:latin typeface="Microsoft YaHei" charset="-122"/>
              <a:ea typeface="Microsoft YaHei" charset="-122"/>
              <a:cs typeface="Microsoft YaHei" charset="-122"/>
            </a:endParaRPr>
          </a:p>
        </p:txBody>
      </p:sp>
      <p:sp>
        <p:nvSpPr>
          <p:cNvPr id="40" name="文本框 39"/>
          <p:cNvSpPr txBox="1"/>
          <p:nvPr/>
        </p:nvSpPr>
        <p:spPr>
          <a:xfrm>
            <a:off x="7927197" y="5829716"/>
            <a:ext cx="4001421" cy="923330"/>
          </a:xfrm>
          <a:prstGeom prst="rect">
            <a:avLst/>
          </a:prstGeom>
          <a:noFill/>
        </p:spPr>
        <p:txBody>
          <a:bodyPr wrap="square" rtlCol="0">
            <a:spAutoFit/>
          </a:bodyPr>
          <a:lstStyle/>
          <a:p>
            <a:pPr algn="just"/>
            <a:r>
              <a:rPr lang="en-US" altLang="zh-CN" dirty="0" smtClean="0">
                <a:latin typeface="Microsoft YaHei" charset="-122"/>
                <a:ea typeface="Microsoft YaHei" charset="-122"/>
                <a:cs typeface="Microsoft YaHei" charset="-122"/>
              </a:rPr>
              <a:t>2017</a:t>
            </a:r>
            <a:r>
              <a:rPr lang="zh-CN" altLang="en-US" dirty="0" smtClean="0">
                <a:latin typeface="Microsoft YaHei" charset="-122"/>
                <a:ea typeface="Microsoft YaHei" charset="-122"/>
                <a:cs typeface="Microsoft YaHei" charset="-122"/>
              </a:rPr>
              <a:t>年至今</a:t>
            </a:r>
            <a:r>
              <a:rPr lang="en-US" altLang="zh-CN" dirty="0" smtClean="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区块链技术从概念到落地</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逐渐进入了一个应用加速落地</a:t>
            </a:r>
            <a:r>
              <a:rPr lang="en-US" altLang="zh-CN" dirty="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即将爆发的</a:t>
            </a:r>
            <a:r>
              <a:rPr lang="zh-CN" altLang="en-US" dirty="0">
                <a:latin typeface="Microsoft YaHei" charset="-122"/>
                <a:ea typeface="Microsoft YaHei" charset="-122"/>
                <a:cs typeface="Microsoft YaHei" charset="-122"/>
              </a:rPr>
              <a:t>阶段。</a:t>
            </a:r>
            <a:endParaRPr kumimoji="1" lang="zh-CN" altLang="en-US" dirty="0">
              <a:latin typeface="Microsoft YaHei" charset="-122"/>
              <a:ea typeface="Microsoft YaHei" charset="-122"/>
              <a:cs typeface="Microsoft YaHei" charset="-122"/>
            </a:endParaRPr>
          </a:p>
        </p:txBody>
      </p:sp>
      <p:sp>
        <p:nvSpPr>
          <p:cNvPr id="45" name="右箭头 44"/>
          <p:cNvSpPr/>
          <p:nvPr/>
        </p:nvSpPr>
        <p:spPr bwMode="auto">
          <a:xfrm>
            <a:off x="7091971" y="5982740"/>
            <a:ext cx="600120" cy="475488"/>
          </a:xfrm>
          <a:prstGeom prst="rightArrow">
            <a:avLst/>
          </a:prstGeom>
          <a:ln/>
          <a:ex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sz="1400"/>
          </a:p>
        </p:txBody>
      </p:sp>
    </p:spTree>
    <p:extLst>
      <p:ext uri="{BB962C8B-B14F-4D97-AF65-F5344CB8AC3E}">
        <p14:creationId xmlns:p14="http://schemas.microsoft.com/office/powerpoint/2010/main" val="465928446"/>
      </p:ext>
    </p:extLst>
  </p:cSld>
  <p:clrMapOvr>
    <a:masterClrMapping/>
  </p:clrMapOvr>
  <mc:AlternateContent xmlns:mc="http://schemas.openxmlformats.org/markup-compatibility/2006" xmlns:p14="http://schemas.microsoft.com/office/powerpoint/2010/main">
    <mc:Choice Requires="p14">
      <p:transition spd="slow" p14:dur="2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35"/>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p:cTn id="14" dur="500" fill="hold"/>
                                        <p:tgtEl>
                                          <p:spTgt spid="34"/>
                                        </p:tgtEl>
                                        <p:attrNameLst>
                                          <p:attrName>ppt_w</p:attrName>
                                        </p:attrNameLst>
                                      </p:cBhvr>
                                      <p:tavLst>
                                        <p:tav tm="0">
                                          <p:val>
                                            <p:fltVal val="0"/>
                                          </p:val>
                                        </p:tav>
                                        <p:tav tm="100000">
                                          <p:val>
                                            <p:strVal val="#ppt_w"/>
                                          </p:val>
                                        </p:tav>
                                      </p:tavLst>
                                    </p:anim>
                                    <p:anim calcmode="lin" valueType="num">
                                      <p:cBhvr>
                                        <p:cTn id="15" dur="500" fill="hold"/>
                                        <p:tgtEl>
                                          <p:spTgt spid="34"/>
                                        </p:tgtEl>
                                        <p:attrNameLst>
                                          <p:attrName>ppt_h</p:attrName>
                                        </p:attrNameLst>
                                      </p:cBhvr>
                                      <p:tavLst>
                                        <p:tav tm="0">
                                          <p:val>
                                            <p:fltVal val="0"/>
                                          </p:val>
                                        </p:tav>
                                        <p:tav tm="100000">
                                          <p:val>
                                            <p:strVal val="#ppt_h"/>
                                          </p:val>
                                        </p:tav>
                                      </p:tavLst>
                                    </p:anim>
                                    <p:animEffect transition="in" filter="fade">
                                      <p:cBhvr>
                                        <p:cTn id="16" dur="500"/>
                                        <p:tgtEl>
                                          <p:spTgt spid="34"/>
                                        </p:tgtEl>
                                      </p:cBhvr>
                                    </p:animEffect>
                                  </p:childTnLst>
                                </p:cTn>
                              </p:par>
                              <p:par>
                                <p:cTn id="17" presetID="35" presetClass="path" presetSubtype="0" accel="50000" decel="50000" fill="hold" grpId="1" nodeType="withEffect">
                                  <p:stCondLst>
                                    <p:cond delay="0"/>
                                  </p:stCondLst>
                                  <p:childTnLst>
                                    <p:animMotion origin="layout" path="M 8.33333E-7 -3.7037E-6 L 0.12148 -3.7037E-6 " pathEditMode="relative" rAng="0" ptsTypes="AA">
                                      <p:cBhvr>
                                        <p:cTn id="18" dur="1000" spd="-100000" fill="hold"/>
                                        <p:tgtEl>
                                          <p:spTgt spid="34"/>
                                        </p:tgtEl>
                                        <p:attrNameLst>
                                          <p:attrName>ppt_x</p:attrName>
                                          <p:attrName>ppt_y</p:attrName>
                                        </p:attrNameLst>
                                      </p:cBhvr>
                                      <p:rCtr x="6068" y="0"/>
                                    </p:animMotion>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250" fill="hold"/>
                                        <p:tgtEl>
                                          <p:spTgt spid="38"/>
                                        </p:tgtEl>
                                        <p:attrNameLst>
                                          <p:attrName>ppt_w</p:attrName>
                                        </p:attrNameLst>
                                      </p:cBhvr>
                                      <p:tavLst>
                                        <p:tav tm="0">
                                          <p:val>
                                            <p:fltVal val="0"/>
                                          </p:val>
                                        </p:tav>
                                        <p:tav tm="100000">
                                          <p:val>
                                            <p:strVal val="#ppt_w"/>
                                          </p:val>
                                        </p:tav>
                                      </p:tavLst>
                                    </p:anim>
                                    <p:anim calcmode="lin" valueType="num">
                                      <p:cBhvr>
                                        <p:cTn id="23" dur="250" fill="hold"/>
                                        <p:tgtEl>
                                          <p:spTgt spid="38"/>
                                        </p:tgtEl>
                                        <p:attrNameLst>
                                          <p:attrName>ppt_h</p:attrName>
                                        </p:attrNameLst>
                                      </p:cBhvr>
                                      <p:tavLst>
                                        <p:tav tm="0">
                                          <p:val>
                                            <p:fltVal val="0"/>
                                          </p:val>
                                        </p:tav>
                                        <p:tav tm="100000">
                                          <p:val>
                                            <p:strVal val="#ppt_h"/>
                                          </p:val>
                                        </p:tav>
                                      </p:tavLst>
                                    </p:anim>
                                    <p:animEffect transition="in" filter="fade">
                                      <p:cBhvr>
                                        <p:cTn id="24" dur="250"/>
                                        <p:tgtEl>
                                          <p:spTgt spid="38"/>
                                        </p:tgtEl>
                                      </p:cBhvr>
                                    </p:animEffect>
                                  </p:childTnLst>
                                </p:cTn>
                              </p:par>
                              <p:par>
                                <p:cTn id="25" presetID="6" presetClass="emph" presetSubtype="0" decel="100000" fill="hold" grpId="1" nodeType="withEffect">
                                  <p:stCondLst>
                                    <p:cond delay="200"/>
                                  </p:stCondLst>
                                  <p:childTnLst>
                                    <p:animScale>
                                      <p:cBhvr>
                                        <p:cTn id="26" dur="250" fill="hold"/>
                                        <p:tgtEl>
                                          <p:spTgt spid="38"/>
                                        </p:tgtEl>
                                      </p:cBhvr>
                                      <p:by x="110000" y="110000"/>
                                    </p:animScale>
                                  </p:childTnLst>
                                </p:cTn>
                              </p:par>
                              <p:par>
                                <p:cTn id="27" presetID="6" presetClass="emph" presetSubtype="0" decel="100000" fill="hold" grpId="2" nodeType="withEffect">
                                  <p:stCondLst>
                                    <p:cond delay="400"/>
                                  </p:stCondLst>
                                  <p:childTnLst>
                                    <p:animScale>
                                      <p:cBhvr>
                                        <p:cTn id="28" dur="250" fill="hold"/>
                                        <p:tgtEl>
                                          <p:spTgt spid="38"/>
                                        </p:tgtEl>
                                      </p:cBhvr>
                                      <p:by x="91000" y="91000"/>
                                    </p:animScale>
                                  </p:childTnLst>
                                </p:cTn>
                              </p:par>
                            </p:childTnLst>
                          </p:cTn>
                        </p:par>
                        <p:par>
                          <p:cTn id="29" fill="hold">
                            <p:stCondLst>
                              <p:cond delay="1650"/>
                            </p:stCondLst>
                            <p:childTnLst>
                              <p:par>
                                <p:cTn id="30" presetID="53" presetClass="entr" presetSubtype="16"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250" fill="hold"/>
                                        <p:tgtEl>
                                          <p:spTgt spid="39"/>
                                        </p:tgtEl>
                                        <p:attrNameLst>
                                          <p:attrName>ppt_w</p:attrName>
                                        </p:attrNameLst>
                                      </p:cBhvr>
                                      <p:tavLst>
                                        <p:tav tm="0">
                                          <p:val>
                                            <p:fltVal val="0"/>
                                          </p:val>
                                        </p:tav>
                                        <p:tav tm="100000">
                                          <p:val>
                                            <p:strVal val="#ppt_w"/>
                                          </p:val>
                                        </p:tav>
                                      </p:tavLst>
                                    </p:anim>
                                    <p:anim calcmode="lin" valueType="num">
                                      <p:cBhvr>
                                        <p:cTn id="33" dur="250" fill="hold"/>
                                        <p:tgtEl>
                                          <p:spTgt spid="39"/>
                                        </p:tgtEl>
                                        <p:attrNameLst>
                                          <p:attrName>ppt_h</p:attrName>
                                        </p:attrNameLst>
                                      </p:cBhvr>
                                      <p:tavLst>
                                        <p:tav tm="0">
                                          <p:val>
                                            <p:fltVal val="0"/>
                                          </p:val>
                                        </p:tav>
                                        <p:tav tm="100000">
                                          <p:val>
                                            <p:strVal val="#ppt_h"/>
                                          </p:val>
                                        </p:tav>
                                      </p:tavLst>
                                    </p:anim>
                                    <p:animEffect transition="in" filter="fade">
                                      <p:cBhvr>
                                        <p:cTn id="34" dur="250"/>
                                        <p:tgtEl>
                                          <p:spTgt spid="39"/>
                                        </p:tgtEl>
                                      </p:cBhvr>
                                    </p:animEffect>
                                  </p:childTnLst>
                                </p:cTn>
                              </p:par>
                              <p:par>
                                <p:cTn id="35" presetID="6" presetClass="emph" presetSubtype="0" decel="100000" fill="hold" grpId="1" nodeType="withEffect">
                                  <p:stCondLst>
                                    <p:cond delay="200"/>
                                  </p:stCondLst>
                                  <p:childTnLst>
                                    <p:animScale>
                                      <p:cBhvr>
                                        <p:cTn id="36" dur="250" fill="hold"/>
                                        <p:tgtEl>
                                          <p:spTgt spid="39"/>
                                        </p:tgtEl>
                                      </p:cBhvr>
                                      <p:by x="110000" y="110000"/>
                                    </p:animScale>
                                  </p:childTnLst>
                                </p:cTn>
                              </p:par>
                              <p:par>
                                <p:cTn id="37" presetID="6" presetClass="emph" presetSubtype="0" decel="100000" fill="hold" grpId="2" nodeType="withEffect">
                                  <p:stCondLst>
                                    <p:cond delay="400"/>
                                  </p:stCondLst>
                                  <p:childTnLst>
                                    <p:animScale>
                                      <p:cBhvr>
                                        <p:cTn id="38" dur="250" fill="hold"/>
                                        <p:tgtEl>
                                          <p:spTgt spid="39"/>
                                        </p:tgtEl>
                                      </p:cBhvr>
                                      <p:by x="91000" y="91000"/>
                                    </p:animScale>
                                  </p:childTnLst>
                                </p:cTn>
                              </p:par>
                              <p:par>
                                <p:cTn id="39" presetID="53" presetClass="entr" presetSubtype="16" fill="hold" grpId="0" nodeType="withEffect">
                                  <p:stCondLst>
                                    <p:cond delay="400"/>
                                  </p:stCondLst>
                                  <p:childTnLst>
                                    <p:set>
                                      <p:cBhvr>
                                        <p:cTn id="40" dur="1" fill="hold">
                                          <p:stCondLst>
                                            <p:cond delay="0"/>
                                          </p:stCondLst>
                                        </p:cTn>
                                        <p:tgtEl>
                                          <p:spTgt spid="43"/>
                                        </p:tgtEl>
                                        <p:attrNameLst>
                                          <p:attrName>style.visibility</p:attrName>
                                        </p:attrNameLst>
                                      </p:cBhvr>
                                      <p:to>
                                        <p:strVal val="visible"/>
                                      </p:to>
                                    </p:set>
                                    <p:anim calcmode="lin" valueType="num">
                                      <p:cBhvr>
                                        <p:cTn id="41" dur="500" fill="hold"/>
                                        <p:tgtEl>
                                          <p:spTgt spid="43"/>
                                        </p:tgtEl>
                                        <p:attrNameLst>
                                          <p:attrName>ppt_w</p:attrName>
                                        </p:attrNameLst>
                                      </p:cBhvr>
                                      <p:tavLst>
                                        <p:tav tm="0">
                                          <p:val>
                                            <p:fltVal val="0"/>
                                          </p:val>
                                        </p:tav>
                                        <p:tav tm="100000">
                                          <p:val>
                                            <p:strVal val="#ppt_w"/>
                                          </p:val>
                                        </p:tav>
                                      </p:tavLst>
                                    </p:anim>
                                    <p:anim calcmode="lin" valueType="num">
                                      <p:cBhvr>
                                        <p:cTn id="42" dur="500" fill="hold"/>
                                        <p:tgtEl>
                                          <p:spTgt spid="43"/>
                                        </p:tgtEl>
                                        <p:attrNameLst>
                                          <p:attrName>ppt_h</p:attrName>
                                        </p:attrNameLst>
                                      </p:cBhvr>
                                      <p:tavLst>
                                        <p:tav tm="0">
                                          <p:val>
                                            <p:fltVal val="0"/>
                                          </p:val>
                                        </p:tav>
                                        <p:tav tm="100000">
                                          <p:val>
                                            <p:strVal val="#ppt_h"/>
                                          </p:val>
                                        </p:tav>
                                      </p:tavLst>
                                    </p:anim>
                                    <p:animEffect transition="in" filter="fade">
                                      <p:cBhvr>
                                        <p:cTn id="43" dur="500"/>
                                        <p:tgtEl>
                                          <p:spTgt spid="43"/>
                                        </p:tgtEl>
                                      </p:cBhvr>
                                    </p:animEffect>
                                  </p:childTnLst>
                                </p:cTn>
                              </p:par>
                            </p:childTnLst>
                          </p:cTn>
                        </p:par>
                        <p:par>
                          <p:cTn id="44" fill="hold">
                            <p:stCondLst>
                              <p:cond delay="2550"/>
                            </p:stCondLst>
                            <p:childTnLst>
                              <p:par>
                                <p:cTn id="45" presetID="23" presetClass="entr" presetSubtype="528"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p:cTn id="47" dur="500" fill="hold"/>
                                        <p:tgtEl>
                                          <p:spTgt spid="4"/>
                                        </p:tgtEl>
                                        <p:attrNameLst>
                                          <p:attrName>ppt_w</p:attrName>
                                        </p:attrNameLst>
                                      </p:cBhvr>
                                      <p:tavLst>
                                        <p:tav tm="0">
                                          <p:val>
                                            <p:fltVal val="0"/>
                                          </p:val>
                                        </p:tav>
                                        <p:tav tm="100000">
                                          <p:val>
                                            <p:strVal val="#ppt_w"/>
                                          </p:val>
                                        </p:tav>
                                      </p:tavLst>
                                    </p:anim>
                                    <p:anim calcmode="lin" valueType="num">
                                      <p:cBhvr>
                                        <p:cTn id="48" dur="500" fill="hold"/>
                                        <p:tgtEl>
                                          <p:spTgt spid="4"/>
                                        </p:tgtEl>
                                        <p:attrNameLst>
                                          <p:attrName>ppt_h</p:attrName>
                                        </p:attrNameLst>
                                      </p:cBhvr>
                                      <p:tavLst>
                                        <p:tav tm="0">
                                          <p:val>
                                            <p:fltVal val="0"/>
                                          </p:val>
                                        </p:tav>
                                        <p:tav tm="100000">
                                          <p:val>
                                            <p:strVal val="#ppt_h"/>
                                          </p:val>
                                        </p:tav>
                                      </p:tavLst>
                                    </p:anim>
                                    <p:anim calcmode="lin" valueType="num">
                                      <p:cBhvr>
                                        <p:cTn id="49" dur="500" fill="hold"/>
                                        <p:tgtEl>
                                          <p:spTgt spid="4"/>
                                        </p:tgtEl>
                                        <p:attrNameLst>
                                          <p:attrName>ppt_x</p:attrName>
                                        </p:attrNameLst>
                                      </p:cBhvr>
                                      <p:tavLst>
                                        <p:tav tm="0">
                                          <p:val>
                                            <p:fltVal val="0.5"/>
                                          </p:val>
                                        </p:tav>
                                        <p:tav tm="100000">
                                          <p:val>
                                            <p:strVal val="#ppt_x"/>
                                          </p:val>
                                        </p:tav>
                                      </p:tavLst>
                                    </p:anim>
                                    <p:anim calcmode="lin" valueType="num">
                                      <p:cBhvr>
                                        <p:cTn id="50" dur="500" fill="hold"/>
                                        <p:tgtEl>
                                          <p:spTgt spid="4"/>
                                        </p:tgtEl>
                                        <p:attrNameLst>
                                          <p:attrName>ppt_y</p:attrName>
                                        </p:attrNameLst>
                                      </p:cBhvr>
                                      <p:tavLst>
                                        <p:tav tm="0">
                                          <p:val>
                                            <p:fltVal val="0.5"/>
                                          </p:val>
                                        </p:tav>
                                        <p:tav tm="100000">
                                          <p:val>
                                            <p:strVal val="#ppt_y"/>
                                          </p:val>
                                        </p:tav>
                                      </p:tavLst>
                                    </p:anim>
                                  </p:childTnLst>
                                </p:cTn>
                              </p:par>
                              <p:par>
                                <p:cTn id="51" presetID="23" presetClass="entr" presetSubtype="528"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p:cTn id="53" dur="500" fill="hold"/>
                                        <p:tgtEl>
                                          <p:spTgt spid="5"/>
                                        </p:tgtEl>
                                        <p:attrNameLst>
                                          <p:attrName>ppt_w</p:attrName>
                                        </p:attrNameLst>
                                      </p:cBhvr>
                                      <p:tavLst>
                                        <p:tav tm="0">
                                          <p:val>
                                            <p:fltVal val="0"/>
                                          </p:val>
                                        </p:tav>
                                        <p:tav tm="100000">
                                          <p:val>
                                            <p:strVal val="#ppt_w"/>
                                          </p:val>
                                        </p:tav>
                                      </p:tavLst>
                                    </p:anim>
                                    <p:anim calcmode="lin" valueType="num">
                                      <p:cBhvr>
                                        <p:cTn id="54" dur="500" fill="hold"/>
                                        <p:tgtEl>
                                          <p:spTgt spid="5"/>
                                        </p:tgtEl>
                                        <p:attrNameLst>
                                          <p:attrName>ppt_h</p:attrName>
                                        </p:attrNameLst>
                                      </p:cBhvr>
                                      <p:tavLst>
                                        <p:tav tm="0">
                                          <p:val>
                                            <p:fltVal val="0"/>
                                          </p:val>
                                        </p:tav>
                                        <p:tav tm="100000">
                                          <p:val>
                                            <p:strVal val="#ppt_h"/>
                                          </p:val>
                                        </p:tav>
                                      </p:tavLst>
                                    </p:anim>
                                    <p:anim calcmode="lin" valueType="num">
                                      <p:cBhvr>
                                        <p:cTn id="55" dur="500" fill="hold"/>
                                        <p:tgtEl>
                                          <p:spTgt spid="5"/>
                                        </p:tgtEl>
                                        <p:attrNameLst>
                                          <p:attrName>ppt_x</p:attrName>
                                        </p:attrNameLst>
                                      </p:cBhvr>
                                      <p:tavLst>
                                        <p:tav tm="0">
                                          <p:val>
                                            <p:fltVal val="0.5"/>
                                          </p:val>
                                        </p:tav>
                                        <p:tav tm="100000">
                                          <p:val>
                                            <p:strVal val="#ppt_x"/>
                                          </p:val>
                                        </p:tav>
                                      </p:tavLst>
                                    </p:anim>
                                    <p:anim calcmode="lin" valueType="num">
                                      <p:cBhvr>
                                        <p:cTn id="56" dur="500" fill="hold"/>
                                        <p:tgtEl>
                                          <p:spTgt spid="5"/>
                                        </p:tgtEl>
                                        <p:attrNameLst>
                                          <p:attrName>ppt_y</p:attrName>
                                        </p:attrNameLst>
                                      </p:cBhvr>
                                      <p:tavLst>
                                        <p:tav tm="0">
                                          <p:val>
                                            <p:fltVal val="0.5"/>
                                          </p:val>
                                        </p:tav>
                                        <p:tav tm="100000">
                                          <p:val>
                                            <p:strVal val="#ppt_y"/>
                                          </p:val>
                                        </p:tav>
                                      </p:tavLst>
                                    </p:anim>
                                  </p:childTnLst>
                                </p:cTn>
                              </p:par>
                            </p:childTnLst>
                          </p:cTn>
                        </p:par>
                        <p:par>
                          <p:cTn id="57" fill="hold">
                            <p:stCondLst>
                              <p:cond delay="3050"/>
                            </p:stCondLst>
                            <p:childTnLst>
                              <p:par>
                                <p:cTn id="58" presetID="53" presetClass="entr" presetSubtype="16"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 calcmode="lin" valueType="num">
                                      <p:cBhvr>
                                        <p:cTn id="60" dur="500" fill="hold"/>
                                        <p:tgtEl>
                                          <p:spTgt spid="21"/>
                                        </p:tgtEl>
                                        <p:attrNameLst>
                                          <p:attrName>ppt_w</p:attrName>
                                        </p:attrNameLst>
                                      </p:cBhvr>
                                      <p:tavLst>
                                        <p:tav tm="0">
                                          <p:val>
                                            <p:fltVal val="0"/>
                                          </p:val>
                                        </p:tav>
                                        <p:tav tm="100000">
                                          <p:val>
                                            <p:strVal val="#ppt_w"/>
                                          </p:val>
                                        </p:tav>
                                      </p:tavLst>
                                    </p:anim>
                                    <p:anim calcmode="lin" valueType="num">
                                      <p:cBhvr>
                                        <p:cTn id="61" dur="500" fill="hold"/>
                                        <p:tgtEl>
                                          <p:spTgt spid="21"/>
                                        </p:tgtEl>
                                        <p:attrNameLst>
                                          <p:attrName>ppt_h</p:attrName>
                                        </p:attrNameLst>
                                      </p:cBhvr>
                                      <p:tavLst>
                                        <p:tav tm="0">
                                          <p:val>
                                            <p:fltVal val="0"/>
                                          </p:val>
                                        </p:tav>
                                        <p:tav tm="100000">
                                          <p:val>
                                            <p:strVal val="#ppt_h"/>
                                          </p:val>
                                        </p:tav>
                                      </p:tavLst>
                                    </p:anim>
                                    <p:animEffect transition="in" filter="fade">
                                      <p:cBhvr>
                                        <p:cTn id="62" dur="500"/>
                                        <p:tgtEl>
                                          <p:spTgt spid="21"/>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p:cTn id="65" dur="500" fill="hold"/>
                                        <p:tgtEl>
                                          <p:spTgt spid="24"/>
                                        </p:tgtEl>
                                        <p:attrNameLst>
                                          <p:attrName>ppt_w</p:attrName>
                                        </p:attrNameLst>
                                      </p:cBhvr>
                                      <p:tavLst>
                                        <p:tav tm="0">
                                          <p:val>
                                            <p:fltVal val="0"/>
                                          </p:val>
                                        </p:tav>
                                        <p:tav tm="100000">
                                          <p:val>
                                            <p:strVal val="#ppt_w"/>
                                          </p:val>
                                        </p:tav>
                                      </p:tavLst>
                                    </p:anim>
                                    <p:anim calcmode="lin" valueType="num">
                                      <p:cBhvr>
                                        <p:cTn id="66" dur="500" fill="hold"/>
                                        <p:tgtEl>
                                          <p:spTgt spid="24"/>
                                        </p:tgtEl>
                                        <p:attrNameLst>
                                          <p:attrName>ppt_h</p:attrName>
                                        </p:attrNameLst>
                                      </p:cBhvr>
                                      <p:tavLst>
                                        <p:tav tm="0">
                                          <p:val>
                                            <p:fltVal val="0"/>
                                          </p:val>
                                        </p:tav>
                                        <p:tav tm="100000">
                                          <p:val>
                                            <p:strVal val="#ppt_h"/>
                                          </p:val>
                                        </p:tav>
                                      </p:tavLst>
                                    </p:anim>
                                    <p:animEffect transition="in" filter="fade">
                                      <p:cBhvr>
                                        <p:cTn id="67" dur="500"/>
                                        <p:tgtEl>
                                          <p:spTgt spid="24"/>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p:cTn id="75" dur="500" fill="hold"/>
                                        <p:tgtEl>
                                          <p:spTgt spid="30"/>
                                        </p:tgtEl>
                                        <p:attrNameLst>
                                          <p:attrName>ppt_w</p:attrName>
                                        </p:attrNameLst>
                                      </p:cBhvr>
                                      <p:tavLst>
                                        <p:tav tm="0">
                                          <p:val>
                                            <p:fltVal val="0"/>
                                          </p:val>
                                        </p:tav>
                                        <p:tav tm="100000">
                                          <p:val>
                                            <p:strVal val="#ppt_w"/>
                                          </p:val>
                                        </p:tav>
                                      </p:tavLst>
                                    </p:anim>
                                    <p:anim calcmode="lin" valueType="num">
                                      <p:cBhvr>
                                        <p:cTn id="76" dur="500" fill="hold"/>
                                        <p:tgtEl>
                                          <p:spTgt spid="30"/>
                                        </p:tgtEl>
                                        <p:attrNameLst>
                                          <p:attrName>ppt_h</p:attrName>
                                        </p:attrNameLst>
                                      </p:cBhvr>
                                      <p:tavLst>
                                        <p:tav tm="0">
                                          <p:val>
                                            <p:fltVal val="0"/>
                                          </p:val>
                                        </p:tav>
                                        <p:tav tm="100000">
                                          <p:val>
                                            <p:strVal val="#ppt_h"/>
                                          </p:val>
                                        </p:tav>
                                      </p:tavLst>
                                    </p:anim>
                                    <p:animEffect transition="in" filter="fade">
                                      <p:cBhvr>
                                        <p:cTn id="77" dur="500"/>
                                        <p:tgtEl>
                                          <p:spTgt spid="30"/>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p:cTn id="80" dur="500" fill="hold"/>
                                        <p:tgtEl>
                                          <p:spTgt spid="33"/>
                                        </p:tgtEl>
                                        <p:attrNameLst>
                                          <p:attrName>ppt_w</p:attrName>
                                        </p:attrNameLst>
                                      </p:cBhvr>
                                      <p:tavLst>
                                        <p:tav tm="0">
                                          <p:val>
                                            <p:fltVal val="0"/>
                                          </p:val>
                                        </p:tav>
                                        <p:tav tm="100000">
                                          <p:val>
                                            <p:strVal val="#ppt_w"/>
                                          </p:val>
                                        </p:tav>
                                      </p:tavLst>
                                    </p:anim>
                                    <p:anim calcmode="lin" valueType="num">
                                      <p:cBhvr>
                                        <p:cTn id="81" dur="500" fill="hold"/>
                                        <p:tgtEl>
                                          <p:spTgt spid="33"/>
                                        </p:tgtEl>
                                        <p:attrNameLst>
                                          <p:attrName>ppt_h</p:attrName>
                                        </p:attrNameLst>
                                      </p:cBhvr>
                                      <p:tavLst>
                                        <p:tav tm="0">
                                          <p:val>
                                            <p:fltVal val="0"/>
                                          </p:val>
                                        </p:tav>
                                        <p:tav tm="100000">
                                          <p:val>
                                            <p:strVal val="#ppt_h"/>
                                          </p:val>
                                        </p:tav>
                                      </p:tavLst>
                                    </p:anim>
                                    <p:animEffect transition="in" filter="fade">
                                      <p:cBhvr>
                                        <p:cTn id="82" dur="500"/>
                                        <p:tgtEl>
                                          <p:spTgt spid="33"/>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p:cTn id="85" dur="500" fill="hold"/>
                                        <p:tgtEl>
                                          <p:spTgt spid="36"/>
                                        </p:tgtEl>
                                        <p:attrNameLst>
                                          <p:attrName>ppt_w</p:attrName>
                                        </p:attrNameLst>
                                      </p:cBhvr>
                                      <p:tavLst>
                                        <p:tav tm="0">
                                          <p:val>
                                            <p:fltVal val="0"/>
                                          </p:val>
                                        </p:tav>
                                        <p:tav tm="100000">
                                          <p:val>
                                            <p:strVal val="#ppt_w"/>
                                          </p:val>
                                        </p:tav>
                                      </p:tavLst>
                                    </p:anim>
                                    <p:anim calcmode="lin" valueType="num">
                                      <p:cBhvr>
                                        <p:cTn id="86" dur="500" fill="hold"/>
                                        <p:tgtEl>
                                          <p:spTgt spid="36"/>
                                        </p:tgtEl>
                                        <p:attrNameLst>
                                          <p:attrName>ppt_h</p:attrName>
                                        </p:attrNameLst>
                                      </p:cBhvr>
                                      <p:tavLst>
                                        <p:tav tm="0">
                                          <p:val>
                                            <p:fltVal val="0"/>
                                          </p:val>
                                        </p:tav>
                                        <p:tav tm="100000">
                                          <p:val>
                                            <p:strVal val="#ppt_h"/>
                                          </p:val>
                                        </p:tav>
                                      </p:tavLst>
                                    </p:anim>
                                    <p:animEffect transition="in" filter="fade">
                                      <p:cBhvr>
                                        <p:cTn id="87" dur="500"/>
                                        <p:tgtEl>
                                          <p:spTgt spid="36"/>
                                        </p:tgtEl>
                                      </p:cBhvr>
                                    </p:animEffect>
                                  </p:childTnLst>
                                </p:cTn>
                              </p:par>
                            </p:childTnLst>
                          </p:cTn>
                        </p:par>
                        <p:par>
                          <p:cTn id="88" fill="hold">
                            <p:stCondLst>
                              <p:cond delay="3550"/>
                            </p:stCondLst>
                            <p:childTnLst>
                              <p:par>
                                <p:cTn id="89" presetID="22" presetClass="entr" presetSubtype="2" fill="hold" grpId="0" nodeType="after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wipe(right)">
                                      <p:cBhvr>
                                        <p:cTn id="91" dur="500"/>
                                        <p:tgtEl>
                                          <p:spTgt spid="6"/>
                                        </p:tgtEl>
                                      </p:cBhvr>
                                    </p:animEffect>
                                  </p:childTnLst>
                                </p:cTn>
                              </p:par>
                            </p:childTnLst>
                          </p:cTn>
                        </p:par>
                        <p:par>
                          <p:cTn id="92" fill="hold">
                            <p:stCondLst>
                              <p:cond delay="4050"/>
                            </p:stCondLst>
                            <p:childTnLst>
                              <p:par>
                                <p:cTn id="93" presetID="53" presetClass="entr" presetSubtype="16"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 calcmode="lin" valueType="num">
                                      <p:cBhvr>
                                        <p:cTn id="95" dur="500" fill="hold"/>
                                        <p:tgtEl>
                                          <p:spTgt spid="41"/>
                                        </p:tgtEl>
                                        <p:attrNameLst>
                                          <p:attrName>ppt_w</p:attrName>
                                        </p:attrNameLst>
                                      </p:cBhvr>
                                      <p:tavLst>
                                        <p:tav tm="0">
                                          <p:val>
                                            <p:fltVal val="0"/>
                                          </p:val>
                                        </p:tav>
                                        <p:tav tm="100000">
                                          <p:val>
                                            <p:strVal val="#ppt_w"/>
                                          </p:val>
                                        </p:tav>
                                      </p:tavLst>
                                    </p:anim>
                                    <p:anim calcmode="lin" valueType="num">
                                      <p:cBhvr>
                                        <p:cTn id="96" dur="500" fill="hold"/>
                                        <p:tgtEl>
                                          <p:spTgt spid="41"/>
                                        </p:tgtEl>
                                        <p:attrNameLst>
                                          <p:attrName>ppt_h</p:attrName>
                                        </p:attrNameLst>
                                      </p:cBhvr>
                                      <p:tavLst>
                                        <p:tav tm="0">
                                          <p:val>
                                            <p:fltVal val="0"/>
                                          </p:val>
                                        </p:tav>
                                        <p:tav tm="100000">
                                          <p:val>
                                            <p:strVal val="#ppt_h"/>
                                          </p:val>
                                        </p:tav>
                                      </p:tavLst>
                                    </p:anim>
                                    <p:animEffect transition="in" filter="fade">
                                      <p:cBhvr>
                                        <p:cTn id="97" dur="500"/>
                                        <p:tgtEl>
                                          <p:spTgt spid="41"/>
                                        </p:tgtEl>
                                      </p:cBhvr>
                                    </p:animEffect>
                                  </p:childTnLst>
                                </p:cTn>
                              </p:par>
                            </p:childTnLst>
                          </p:cTn>
                        </p:par>
                        <p:par>
                          <p:cTn id="98" fill="hold">
                            <p:stCondLst>
                              <p:cond delay="4550"/>
                            </p:stCondLst>
                            <p:childTnLst>
                              <p:par>
                                <p:cTn id="99" presetID="53" presetClass="entr" presetSubtype="16" fill="hold" grpId="0" nodeType="afterEffect">
                                  <p:stCondLst>
                                    <p:cond delay="0"/>
                                  </p:stCondLst>
                                  <p:iterate type="lt">
                                    <p:tmPct val="10000"/>
                                  </p:iterate>
                                  <p:childTnLst>
                                    <p:set>
                                      <p:cBhvr>
                                        <p:cTn id="100" dur="1" fill="hold">
                                          <p:stCondLst>
                                            <p:cond delay="0"/>
                                          </p:stCondLst>
                                        </p:cTn>
                                        <p:tgtEl>
                                          <p:spTgt spid="42"/>
                                        </p:tgtEl>
                                        <p:attrNameLst>
                                          <p:attrName>style.visibility</p:attrName>
                                        </p:attrNameLst>
                                      </p:cBhvr>
                                      <p:to>
                                        <p:strVal val="visible"/>
                                      </p:to>
                                    </p:set>
                                    <p:anim calcmode="lin" valueType="num">
                                      <p:cBhvr>
                                        <p:cTn id="101" dur="100" fill="hold"/>
                                        <p:tgtEl>
                                          <p:spTgt spid="42"/>
                                        </p:tgtEl>
                                        <p:attrNameLst>
                                          <p:attrName>ppt_w</p:attrName>
                                        </p:attrNameLst>
                                      </p:cBhvr>
                                      <p:tavLst>
                                        <p:tav tm="0">
                                          <p:val>
                                            <p:fltVal val="0"/>
                                          </p:val>
                                        </p:tav>
                                        <p:tav tm="100000">
                                          <p:val>
                                            <p:strVal val="#ppt_w"/>
                                          </p:val>
                                        </p:tav>
                                      </p:tavLst>
                                    </p:anim>
                                    <p:anim calcmode="lin" valueType="num">
                                      <p:cBhvr>
                                        <p:cTn id="102" dur="100" fill="hold"/>
                                        <p:tgtEl>
                                          <p:spTgt spid="42"/>
                                        </p:tgtEl>
                                        <p:attrNameLst>
                                          <p:attrName>ppt_h</p:attrName>
                                        </p:attrNameLst>
                                      </p:cBhvr>
                                      <p:tavLst>
                                        <p:tav tm="0">
                                          <p:val>
                                            <p:fltVal val="0"/>
                                          </p:val>
                                        </p:tav>
                                        <p:tav tm="100000">
                                          <p:val>
                                            <p:strVal val="#ppt_h"/>
                                          </p:val>
                                        </p:tav>
                                      </p:tavLst>
                                    </p:anim>
                                    <p:animEffect transition="in" filter="fade">
                                      <p:cBhvr>
                                        <p:cTn id="103" dur="100"/>
                                        <p:tgtEl>
                                          <p:spTgt spid="42"/>
                                        </p:tgtEl>
                                      </p:cBhvr>
                                    </p:animEffect>
                                  </p:childTnLst>
                                </p:cTn>
                              </p:par>
                            </p:childTnLst>
                          </p:cTn>
                        </p:par>
                        <p:par>
                          <p:cTn id="104" fill="hold">
                            <p:stCondLst>
                              <p:cond delay="5260"/>
                            </p:stCondLst>
                            <p:childTnLst>
                              <p:par>
                                <p:cTn id="105" presetID="22" presetClass="entr" presetSubtype="2" fill="hold" grpId="0" nodeType="afterEffect">
                                  <p:stCondLst>
                                    <p:cond delay="0"/>
                                  </p:stCondLst>
                                  <p:childTnLst>
                                    <p:set>
                                      <p:cBhvr>
                                        <p:cTn id="106" dur="1" fill="hold">
                                          <p:stCondLst>
                                            <p:cond delay="0"/>
                                          </p:stCondLst>
                                        </p:cTn>
                                        <p:tgtEl>
                                          <p:spTgt spid="10"/>
                                        </p:tgtEl>
                                        <p:attrNameLst>
                                          <p:attrName>style.visibility</p:attrName>
                                        </p:attrNameLst>
                                      </p:cBhvr>
                                      <p:to>
                                        <p:strVal val="visible"/>
                                      </p:to>
                                    </p:set>
                                    <p:animEffect transition="in" filter="wipe(right)">
                                      <p:cBhvr>
                                        <p:cTn id="107" dur="500"/>
                                        <p:tgtEl>
                                          <p:spTgt spid="10"/>
                                        </p:tgtEl>
                                      </p:cBhvr>
                                    </p:animEffect>
                                  </p:childTnLst>
                                </p:cTn>
                              </p:par>
                            </p:childTnLst>
                          </p:cTn>
                        </p:par>
                        <p:par>
                          <p:cTn id="108" fill="hold">
                            <p:stCondLst>
                              <p:cond delay="5760"/>
                            </p:stCondLst>
                            <p:childTnLst>
                              <p:par>
                                <p:cTn id="109" presetID="53" presetClass="entr" presetSubtype="16" fill="hold" grpId="0" nodeType="afterEffect">
                                  <p:stCondLst>
                                    <p:cond delay="0"/>
                                  </p:stCondLst>
                                  <p:childTnLst>
                                    <p:set>
                                      <p:cBhvr>
                                        <p:cTn id="110" dur="1" fill="hold">
                                          <p:stCondLst>
                                            <p:cond delay="0"/>
                                          </p:stCondLst>
                                        </p:cTn>
                                        <p:tgtEl>
                                          <p:spTgt spid="46"/>
                                        </p:tgtEl>
                                        <p:attrNameLst>
                                          <p:attrName>style.visibility</p:attrName>
                                        </p:attrNameLst>
                                      </p:cBhvr>
                                      <p:to>
                                        <p:strVal val="visible"/>
                                      </p:to>
                                    </p:set>
                                    <p:anim calcmode="lin" valueType="num">
                                      <p:cBhvr>
                                        <p:cTn id="111" dur="500" fill="hold"/>
                                        <p:tgtEl>
                                          <p:spTgt spid="46"/>
                                        </p:tgtEl>
                                        <p:attrNameLst>
                                          <p:attrName>ppt_w</p:attrName>
                                        </p:attrNameLst>
                                      </p:cBhvr>
                                      <p:tavLst>
                                        <p:tav tm="0">
                                          <p:val>
                                            <p:fltVal val="0"/>
                                          </p:val>
                                        </p:tav>
                                        <p:tav tm="100000">
                                          <p:val>
                                            <p:strVal val="#ppt_w"/>
                                          </p:val>
                                        </p:tav>
                                      </p:tavLst>
                                    </p:anim>
                                    <p:anim calcmode="lin" valueType="num">
                                      <p:cBhvr>
                                        <p:cTn id="112" dur="500" fill="hold"/>
                                        <p:tgtEl>
                                          <p:spTgt spid="46"/>
                                        </p:tgtEl>
                                        <p:attrNameLst>
                                          <p:attrName>ppt_h</p:attrName>
                                        </p:attrNameLst>
                                      </p:cBhvr>
                                      <p:tavLst>
                                        <p:tav tm="0">
                                          <p:val>
                                            <p:fltVal val="0"/>
                                          </p:val>
                                        </p:tav>
                                        <p:tav tm="100000">
                                          <p:val>
                                            <p:strVal val="#ppt_h"/>
                                          </p:val>
                                        </p:tav>
                                      </p:tavLst>
                                    </p:anim>
                                    <p:animEffect transition="in" filter="fade">
                                      <p:cBhvr>
                                        <p:cTn id="113" dur="500"/>
                                        <p:tgtEl>
                                          <p:spTgt spid="46"/>
                                        </p:tgtEl>
                                      </p:cBhvr>
                                    </p:animEffect>
                                  </p:childTnLst>
                                </p:cTn>
                              </p:par>
                            </p:childTnLst>
                          </p:cTn>
                        </p:par>
                        <p:par>
                          <p:cTn id="114" fill="hold">
                            <p:stCondLst>
                              <p:cond delay="6260"/>
                            </p:stCondLst>
                            <p:childTnLst>
                              <p:par>
                                <p:cTn id="115" presetID="53" presetClass="entr" presetSubtype="16" fill="hold" grpId="0" nodeType="afterEffect">
                                  <p:stCondLst>
                                    <p:cond delay="0"/>
                                  </p:stCondLst>
                                  <p:iterate type="lt">
                                    <p:tmPct val="10000"/>
                                  </p:iterate>
                                  <p:childTnLst>
                                    <p:set>
                                      <p:cBhvr>
                                        <p:cTn id="116" dur="1" fill="hold">
                                          <p:stCondLst>
                                            <p:cond delay="0"/>
                                          </p:stCondLst>
                                        </p:cTn>
                                        <p:tgtEl>
                                          <p:spTgt spid="50"/>
                                        </p:tgtEl>
                                        <p:attrNameLst>
                                          <p:attrName>style.visibility</p:attrName>
                                        </p:attrNameLst>
                                      </p:cBhvr>
                                      <p:to>
                                        <p:strVal val="visible"/>
                                      </p:to>
                                    </p:set>
                                    <p:anim calcmode="lin" valueType="num">
                                      <p:cBhvr>
                                        <p:cTn id="117" dur="100" fill="hold"/>
                                        <p:tgtEl>
                                          <p:spTgt spid="50"/>
                                        </p:tgtEl>
                                        <p:attrNameLst>
                                          <p:attrName>ppt_w</p:attrName>
                                        </p:attrNameLst>
                                      </p:cBhvr>
                                      <p:tavLst>
                                        <p:tav tm="0">
                                          <p:val>
                                            <p:fltVal val="0"/>
                                          </p:val>
                                        </p:tav>
                                        <p:tav tm="100000">
                                          <p:val>
                                            <p:strVal val="#ppt_w"/>
                                          </p:val>
                                        </p:tav>
                                      </p:tavLst>
                                    </p:anim>
                                    <p:anim calcmode="lin" valueType="num">
                                      <p:cBhvr>
                                        <p:cTn id="118" dur="100" fill="hold"/>
                                        <p:tgtEl>
                                          <p:spTgt spid="50"/>
                                        </p:tgtEl>
                                        <p:attrNameLst>
                                          <p:attrName>ppt_h</p:attrName>
                                        </p:attrNameLst>
                                      </p:cBhvr>
                                      <p:tavLst>
                                        <p:tav tm="0">
                                          <p:val>
                                            <p:fltVal val="0"/>
                                          </p:val>
                                        </p:tav>
                                        <p:tav tm="100000">
                                          <p:val>
                                            <p:strVal val="#ppt_h"/>
                                          </p:val>
                                        </p:tav>
                                      </p:tavLst>
                                    </p:anim>
                                    <p:animEffect transition="in" filter="fade">
                                      <p:cBhvr>
                                        <p:cTn id="119" dur="100"/>
                                        <p:tgtEl>
                                          <p:spTgt spid="50"/>
                                        </p:tgtEl>
                                      </p:cBhvr>
                                    </p:animEffect>
                                  </p:childTnLst>
                                </p:cTn>
                              </p:par>
                            </p:childTnLst>
                          </p:cTn>
                        </p:par>
                        <p:par>
                          <p:cTn id="120" fill="hold">
                            <p:stCondLst>
                              <p:cond delay="6590"/>
                            </p:stCondLst>
                            <p:childTnLst>
                              <p:par>
                                <p:cTn id="121" presetID="22" presetClass="entr" presetSubtype="2" fill="hold" grpId="0" nodeType="afterEffect">
                                  <p:stCondLst>
                                    <p:cond delay="0"/>
                                  </p:stCondLst>
                                  <p:childTnLst>
                                    <p:set>
                                      <p:cBhvr>
                                        <p:cTn id="122" dur="1" fill="hold">
                                          <p:stCondLst>
                                            <p:cond delay="0"/>
                                          </p:stCondLst>
                                        </p:cTn>
                                        <p:tgtEl>
                                          <p:spTgt spid="9"/>
                                        </p:tgtEl>
                                        <p:attrNameLst>
                                          <p:attrName>style.visibility</p:attrName>
                                        </p:attrNameLst>
                                      </p:cBhvr>
                                      <p:to>
                                        <p:strVal val="visible"/>
                                      </p:to>
                                    </p:set>
                                    <p:animEffect transition="in" filter="wipe(right)">
                                      <p:cBhvr>
                                        <p:cTn id="123" dur="500"/>
                                        <p:tgtEl>
                                          <p:spTgt spid="9"/>
                                        </p:tgtEl>
                                      </p:cBhvr>
                                    </p:animEffect>
                                  </p:childTnLst>
                                </p:cTn>
                              </p:par>
                            </p:childTnLst>
                          </p:cTn>
                        </p:par>
                        <p:par>
                          <p:cTn id="124" fill="hold">
                            <p:stCondLst>
                              <p:cond delay="7090"/>
                            </p:stCondLst>
                            <p:childTnLst>
                              <p:par>
                                <p:cTn id="125" presetID="53" presetClass="entr" presetSubtype="16" fill="hold" grpId="0" nodeType="after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p:cTn id="127" dur="500" fill="hold"/>
                                        <p:tgtEl>
                                          <p:spTgt spid="47"/>
                                        </p:tgtEl>
                                        <p:attrNameLst>
                                          <p:attrName>ppt_w</p:attrName>
                                        </p:attrNameLst>
                                      </p:cBhvr>
                                      <p:tavLst>
                                        <p:tav tm="0">
                                          <p:val>
                                            <p:fltVal val="0"/>
                                          </p:val>
                                        </p:tav>
                                        <p:tav tm="100000">
                                          <p:val>
                                            <p:strVal val="#ppt_w"/>
                                          </p:val>
                                        </p:tav>
                                      </p:tavLst>
                                    </p:anim>
                                    <p:anim calcmode="lin" valueType="num">
                                      <p:cBhvr>
                                        <p:cTn id="128" dur="500" fill="hold"/>
                                        <p:tgtEl>
                                          <p:spTgt spid="47"/>
                                        </p:tgtEl>
                                        <p:attrNameLst>
                                          <p:attrName>ppt_h</p:attrName>
                                        </p:attrNameLst>
                                      </p:cBhvr>
                                      <p:tavLst>
                                        <p:tav tm="0">
                                          <p:val>
                                            <p:fltVal val="0"/>
                                          </p:val>
                                        </p:tav>
                                        <p:tav tm="100000">
                                          <p:val>
                                            <p:strVal val="#ppt_h"/>
                                          </p:val>
                                        </p:tav>
                                      </p:tavLst>
                                    </p:anim>
                                    <p:animEffect transition="in" filter="fade">
                                      <p:cBhvr>
                                        <p:cTn id="129" dur="500"/>
                                        <p:tgtEl>
                                          <p:spTgt spid="47"/>
                                        </p:tgtEl>
                                      </p:cBhvr>
                                    </p:animEffect>
                                  </p:childTnLst>
                                </p:cTn>
                              </p:par>
                            </p:childTnLst>
                          </p:cTn>
                        </p:par>
                        <p:par>
                          <p:cTn id="130" fill="hold">
                            <p:stCondLst>
                              <p:cond delay="7590"/>
                            </p:stCondLst>
                            <p:childTnLst>
                              <p:par>
                                <p:cTn id="131" presetID="53" presetClass="entr" presetSubtype="16" fill="hold" grpId="0" nodeType="afterEffect">
                                  <p:stCondLst>
                                    <p:cond delay="0"/>
                                  </p:stCondLst>
                                  <p:iterate type="lt">
                                    <p:tmPct val="10000"/>
                                  </p:iterate>
                                  <p:childTnLst>
                                    <p:set>
                                      <p:cBhvr>
                                        <p:cTn id="132" dur="1" fill="hold">
                                          <p:stCondLst>
                                            <p:cond delay="0"/>
                                          </p:stCondLst>
                                        </p:cTn>
                                        <p:tgtEl>
                                          <p:spTgt spid="52"/>
                                        </p:tgtEl>
                                        <p:attrNameLst>
                                          <p:attrName>style.visibility</p:attrName>
                                        </p:attrNameLst>
                                      </p:cBhvr>
                                      <p:to>
                                        <p:strVal val="visible"/>
                                      </p:to>
                                    </p:set>
                                    <p:anim calcmode="lin" valueType="num">
                                      <p:cBhvr>
                                        <p:cTn id="133" dur="100" fill="hold"/>
                                        <p:tgtEl>
                                          <p:spTgt spid="52"/>
                                        </p:tgtEl>
                                        <p:attrNameLst>
                                          <p:attrName>ppt_w</p:attrName>
                                        </p:attrNameLst>
                                      </p:cBhvr>
                                      <p:tavLst>
                                        <p:tav tm="0">
                                          <p:val>
                                            <p:fltVal val="0"/>
                                          </p:val>
                                        </p:tav>
                                        <p:tav tm="100000">
                                          <p:val>
                                            <p:strVal val="#ppt_w"/>
                                          </p:val>
                                        </p:tav>
                                      </p:tavLst>
                                    </p:anim>
                                    <p:anim calcmode="lin" valueType="num">
                                      <p:cBhvr>
                                        <p:cTn id="134" dur="100" fill="hold"/>
                                        <p:tgtEl>
                                          <p:spTgt spid="52"/>
                                        </p:tgtEl>
                                        <p:attrNameLst>
                                          <p:attrName>ppt_h</p:attrName>
                                        </p:attrNameLst>
                                      </p:cBhvr>
                                      <p:tavLst>
                                        <p:tav tm="0">
                                          <p:val>
                                            <p:fltVal val="0"/>
                                          </p:val>
                                        </p:tav>
                                        <p:tav tm="100000">
                                          <p:val>
                                            <p:strVal val="#ppt_h"/>
                                          </p:val>
                                        </p:tav>
                                      </p:tavLst>
                                    </p:anim>
                                    <p:animEffect transition="in" filter="fade">
                                      <p:cBhvr>
                                        <p:cTn id="135" dur="100"/>
                                        <p:tgtEl>
                                          <p:spTgt spid="52"/>
                                        </p:tgtEl>
                                      </p:cBhvr>
                                    </p:animEffect>
                                  </p:childTnLst>
                                </p:cTn>
                              </p:par>
                            </p:childTnLst>
                          </p:cTn>
                        </p:par>
                        <p:par>
                          <p:cTn id="136" fill="hold">
                            <p:stCondLst>
                              <p:cond delay="8220"/>
                            </p:stCondLst>
                            <p:childTnLst>
                              <p:par>
                                <p:cTn id="137" presetID="22" presetClass="entr" presetSubtype="8" fill="hold" grpId="0" nodeType="afterEffect">
                                  <p:stCondLst>
                                    <p:cond delay="0"/>
                                  </p:stCondLst>
                                  <p:childTnLst>
                                    <p:set>
                                      <p:cBhvr>
                                        <p:cTn id="138" dur="1" fill="hold">
                                          <p:stCondLst>
                                            <p:cond delay="0"/>
                                          </p:stCondLst>
                                        </p:cTn>
                                        <p:tgtEl>
                                          <p:spTgt spid="11"/>
                                        </p:tgtEl>
                                        <p:attrNameLst>
                                          <p:attrName>style.visibility</p:attrName>
                                        </p:attrNameLst>
                                      </p:cBhvr>
                                      <p:to>
                                        <p:strVal val="visible"/>
                                      </p:to>
                                    </p:set>
                                    <p:animEffect transition="in" filter="wipe(left)">
                                      <p:cBhvr>
                                        <p:cTn id="139" dur="500"/>
                                        <p:tgtEl>
                                          <p:spTgt spid="11"/>
                                        </p:tgtEl>
                                      </p:cBhvr>
                                    </p:animEffect>
                                  </p:childTnLst>
                                </p:cTn>
                              </p:par>
                            </p:childTnLst>
                          </p:cTn>
                        </p:par>
                        <p:par>
                          <p:cTn id="140" fill="hold">
                            <p:stCondLst>
                              <p:cond delay="8720"/>
                            </p:stCondLst>
                            <p:childTnLst>
                              <p:par>
                                <p:cTn id="141" presetID="53" presetClass="entr" presetSubtype="16" fill="hold" grpId="0" nodeType="afterEffect">
                                  <p:stCondLst>
                                    <p:cond delay="0"/>
                                  </p:stCondLst>
                                  <p:childTnLst>
                                    <p:set>
                                      <p:cBhvr>
                                        <p:cTn id="142" dur="1" fill="hold">
                                          <p:stCondLst>
                                            <p:cond delay="0"/>
                                          </p:stCondLst>
                                        </p:cTn>
                                        <p:tgtEl>
                                          <p:spTgt spid="44"/>
                                        </p:tgtEl>
                                        <p:attrNameLst>
                                          <p:attrName>style.visibility</p:attrName>
                                        </p:attrNameLst>
                                      </p:cBhvr>
                                      <p:to>
                                        <p:strVal val="visible"/>
                                      </p:to>
                                    </p:set>
                                    <p:anim calcmode="lin" valueType="num">
                                      <p:cBhvr>
                                        <p:cTn id="143" dur="500" fill="hold"/>
                                        <p:tgtEl>
                                          <p:spTgt spid="44"/>
                                        </p:tgtEl>
                                        <p:attrNameLst>
                                          <p:attrName>ppt_w</p:attrName>
                                        </p:attrNameLst>
                                      </p:cBhvr>
                                      <p:tavLst>
                                        <p:tav tm="0">
                                          <p:val>
                                            <p:fltVal val="0"/>
                                          </p:val>
                                        </p:tav>
                                        <p:tav tm="100000">
                                          <p:val>
                                            <p:strVal val="#ppt_w"/>
                                          </p:val>
                                        </p:tav>
                                      </p:tavLst>
                                    </p:anim>
                                    <p:anim calcmode="lin" valueType="num">
                                      <p:cBhvr>
                                        <p:cTn id="144" dur="500" fill="hold"/>
                                        <p:tgtEl>
                                          <p:spTgt spid="44"/>
                                        </p:tgtEl>
                                        <p:attrNameLst>
                                          <p:attrName>ppt_h</p:attrName>
                                        </p:attrNameLst>
                                      </p:cBhvr>
                                      <p:tavLst>
                                        <p:tav tm="0">
                                          <p:val>
                                            <p:fltVal val="0"/>
                                          </p:val>
                                        </p:tav>
                                        <p:tav tm="100000">
                                          <p:val>
                                            <p:strVal val="#ppt_h"/>
                                          </p:val>
                                        </p:tav>
                                      </p:tavLst>
                                    </p:anim>
                                    <p:animEffect transition="in" filter="fade">
                                      <p:cBhvr>
                                        <p:cTn id="145" dur="500"/>
                                        <p:tgtEl>
                                          <p:spTgt spid="44"/>
                                        </p:tgtEl>
                                      </p:cBhvr>
                                    </p:animEffect>
                                  </p:childTnLst>
                                </p:cTn>
                              </p:par>
                            </p:childTnLst>
                          </p:cTn>
                        </p:par>
                        <p:par>
                          <p:cTn id="146" fill="hold">
                            <p:stCondLst>
                              <p:cond delay="9220"/>
                            </p:stCondLst>
                            <p:childTnLst>
                              <p:par>
                                <p:cTn id="147" presetID="53" presetClass="entr" presetSubtype="16" fill="hold" grpId="0" nodeType="afterEffect">
                                  <p:stCondLst>
                                    <p:cond delay="0"/>
                                  </p:stCondLst>
                                  <p:iterate type="lt">
                                    <p:tmPct val="10000"/>
                                  </p:iterate>
                                  <p:childTnLst>
                                    <p:set>
                                      <p:cBhvr>
                                        <p:cTn id="148" dur="1" fill="hold">
                                          <p:stCondLst>
                                            <p:cond delay="0"/>
                                          </p:stCondLst>
                                        </p:cTn>
                                        <p:tgtEl>
                                          <p:spTgt spid="53"/>
                                        </p:tgtEl>
                                        <p:attrNameLst>
                                          <p:attrName>style.visibility</p:attrName>
                                        </p:attrNameLst>
                                      </p:cBhvr>
                                      <p:to>
                                        <p:strVal val="visible"/>
                                      </p:to>
                                    </p:set>
                                    <p:anim calcmode="lin" valueType="num">
                                      <p:cBhvr>
                                        <p:cTn id="149" dur="100" fill="hold"/>
                                        <p:tgtEl>
                                          <p:spTgt spid="53"/>
                                        </p:tgtEl>
                                        <p:attrNameLst>
                                          <p:attrName>ppt_w</p:attrName>
                                        </p:attrNameLst>
                                      </p:cBhvr>
                                      <p:tavLst>
                                        <p:tav tm="0">
                                          <p:val>
                                            <p:fltVal val="0"/>
                                          </p:val>
                                        </p:tav>
                                        <p:tav tm="100000">
                                          <p:val>
                                            <p:strVal val="#ppt_w"/>
                                          </p:val>
                                        </p:tav>
                                      </p:tavLst>
                                    </p:anim>
                                    <p:anim calcmode="lin" valueType="num">
                                      <p:cBhvr>
                                        <p:cTn id="150" dur="100" fill="hold"/>
                                        <p:tgtEl>
                                          <p:spTgt spid="53"/>
                                        </p:tgtEl>
                                        <p:attrNameLst>
                                          <p:attrName>ppt_h</p:attrName>
                                        </p:attrNameLst>
                                      </p:cBhvr>
                                      <p:tavLst>
                                        <p:tav tm="0">
                                          <p:val>
                                            <p:fltVal val="0"/>
                                          </p:val>
                                        </p:tav>
                                        <p:tav tm="100000">
                                          <p:val>
                                            <p:strVal val="#ppt_h"/>
                                          </p:val>
                                        </p:tav>
                                      </p:tavLst>
                                    </p:anim>
                                    <p:animEffect transition="in" filter="fade">
                                      <p:cBhvr>
                                        <p:cTn id="151" dur="100"/>
                                        <p:tgtEl>
                                          <p:spTgt spid="53"/>
                                        </p:tgtEl>
                                      </p:cBhvr>
                                    </p:animEffect>
                                  </p:childTnLst>
                                </p:cTn>
                              </p:par>
                            </p:childTnLst>
                          </p:cTn>
                        </p:par>
                        <p:par>
                          <p:cTn id="152" fill="hold">
                            <p:stCondLst>
                              <p:cond delay="9770"/>
                            </p:stCondLst>
                            <p:childTnLst>
                              <p:par>
                                <p:cTn id="153" presetID="22" presetClass="entr" presetSubtype="8" fill="hold" grpId="0" nodeType="afterEffect">
                                  <p:stCondLst>
                                    <p:cond delay="0"/>
                                  </p:stCondLst>
                                  <p:childTnLst>
                                    <p:set>
                                      <p:cBhvr>
                                        <p:cTn id="154" dur="1" fill="hold">
                                          <p:stCondLst>
                                            <p:cond delay="0"/>
                                          </p:stCondLst>
                                        </p:cTn>
                                        <p:tgtEl>
                                          <p:spTgt spid="13"/>
                                        </p:tgtEl>
                                        <p:attrNameLst>
                                          <p:attrName>style.visibility</p:attrName>
                                        </p:attrNameLst>
                                      </p:cBhvr>
                                      <p:to>
                                        <p:strVal val="visible"/>
                                      </p:to>
                                    </p:set>
                                    <p:animEffect transition="in" filter="wipe(left)">
                                      <p:cBhvr>
                                        <p:cTn id="155" dur="500"/>
                                        <p:tgtEl>
                                          <p:spTgt spid="13"/>
                                        </p:tgtEl>
                                      </p:cBhvr>
                                    </p:animEffect>
                                  </p:childTnLst>
                                </p:cTn>
                              </p:par>
                            </p:childTnLst>
                          </p:cTn>
                        </p:par>
                        <p:par>
                          <p:cTn id="156" fill="hold">
                            <p:stCondLst>
                              <p:cond delay="10270"/>
                            </p:stCondLst>
                            <p:childTnLst>
                              <p:par>
                                <p:cTn id="157" presetID="53" presetClass="entr" presetSubtype="16" fill="hold" grpId="0" nodeType="afterEffect">
                                  <p:stCondLst>
                                    <p:cond delay="0"/>
                                  </p:stCondLst>
                                  <p:childTnLst>
                                    <p:set>
                                      <p:cBhvr>
                                        <p:cTn id="158" dur="1" fill="hold">
                                          <p:stCondLst>
                                            <p:cond delay="0"/>
                                          </p:stCondLst>
                                        </p:cTn>
                                        <p:tgtEl>
                                          <p:spTgt spid="48"/>
                                        </p:tgtEl>
                                        <p:attrNameLst>
                                          <p:attrName>style.visibility</p:attrName>
                                        </p:attrNameLst>
                                      </p:cBhvr>
                                      <p:to>
                                        <p:strVal val="visible"/>
                                      </p:to>
                                    </p:set>
                                    <p:anim calcmode="lin" valueType="num">
                                      <p:cBhvr>
                                        <p:cTn id="159" dur="500" fill="hold"/>
                                        <p:tgtEl>
                                          <p:spTgt spid="48"/>
                                        </p:tgtEl>
                                        <p:attrNameLst>
                                          <p:attrName>ppt_w</p:attrName>
                                        </p:attrNameLst>
                                      </p:cBhvr>
                                      <p:tavLst>
                                        <p:tav tm="0">
                                          <p:val>
                                            <p:fltVal val="0"/>
                                          </p:val>
                                        </p:tav>
                                        <p:tav tm="100000">
                                          <p:val>
                                            <p:strVal val="#ppt_w"/>
                                          </p:val>
                                        </p:tav>
                                      </p:tavLst>
                                    </p:anim>
                                    <p:anim calcmode="lin" valueType="num">
                                      <p:cBhvr>
                                        <p:cTn id="160" dur="500" fill="hold"/>
                                        <p:tgtEl>
                                          <p:spTgt spid="48"/>
                                        </p:tgtEl>
                                        <p:attrNameLst>
                                          <p:attrName>ppt_h</p:attrName>
                                        </p:attrNameLst>
                                      </p:cBhvr>
                                      <p:tavLst>
                                        <p:tav tm="0">
                                          <p:val>
                                            <p:fltVal val="0"/>
                                          </p:val>
                                        </p:tav>
                                        <p:tav tm="100000">
                                          <p:val>
                                            <p:strVal val="#ppt_h"/>
                                          </p:val>
                                        </p:tav>
                                      </p:tavLst>
                                    </p:anim>
                                    <p:animEffect transition="in" filter="fade">
                                      <p:cBhvr>
                                        <p:cTn id="161" dur="500"/>
                                        <p:tgtEl>
                                          <p:spTgt spid="48"/>
                                        </p:tgtEl>
                                      </p:cBhvr>
                                    </p:animEffect>
                                  </p:childTnLst>
                                </p:cTn>
                              </p:par>
                            </p:childTnLst>
                          </p:cTn>
                        </p:par>
                        <p:par>
                          <p:cTn id="162" fill="hold">
                            <p:stCondLst>
                              <p:cond delay="10770"/>
                            </p:stCondLst>
                            <p:childTnLst>
                              <p:par>
                                <p:cTn id="163" presetID="53" presetClass="entr" presetSubtype="16" fill="hold" grpId="0" nodeType="afterEffect">
                                  <p:stCondLst>
                                    <p:cond delay="0"/>
                                  </p:stCondLst>
                                  <p:iterate type="lt">
                                    <p:tmPct val="10000"/>
                                  </p:iterate>
                                  <p:childTnLst>
                                    <p:set>
                                      <p:cBhvr>
                                        <p:cTn id="164" dur="1" fill="hold">
                                          <p:stCondLst>
                                            <p:cond delay="0"/>
                                          </p:stCondLst>
                                        </p:cTn>
                                        <p:tgtEl>
                                          <p:spTgt spid="54"/>
                                        </p:tgtEl>
                                        <p:attrNameLst>
                                          <p:attrName>style.visibility</p:attrName>
                                        </p:attrNameLst>
                                      </p:cBhvr>
                                      <p:to>
                                        <p:strVal val="visible"/>
                                      </p:to>
                                    </p:set>
                                    <p:anim calcmode="lin" valueType="num">
                                      <p:cBhvr>
                                        <p:cTn id="165" dur="100" fill="hold"/>
                                        <p:tgtEl>
                                          <p:spTgt spid="54"/>
                                        </p:tgtEl>
                                        <p:attrNameLst>
                                          <p:attrName>ppt_w</p:attrName>
                                        </p:attrNameLst>
                                      </p:cBhvr>
                                      <p:tavLst>
                                        <p:tav tm="0">
                                          <p:val>
                                            <p:fltVal val="0"/>
                                          </p:val>
                                        </p:tav>
                                        <p:tav tm="100000">
                                          <p:val>
                                            <p:strVal val="#ppt_w"/>
                                          </p:val>
                                        </p:tav>
                                      </p:tavLst>
                                    </p:anim>
                                    <p:anim calcmode="lin" valueType="num">
                                      <p:cBhvr>
                                        <p:cTn id="166" dur="100" fill="hold"/>
                                        <p:tgtEl>
                                          <p:spTgt spid="54"/>
                                        </p:tgtEl>
                                        <p:attrNameLst>
                                          <p:attrName>ppt_h</p:attrName>
                                        </p:attrNameLst>
                                      </p:cBhvr>
                                      <p:tavLst>
                                        <p:tav tm="0">
                                          <p:val>
                                            <p:fltVal val="0"/>
                                          </p:val>
                                        </p:tav>
                                        <p:tav tm="100000">
                                          <p:val>
                                            <p:strVal val="#ppt_h"/>
                                          </p:val>
                                        </p:tav>
                                      </p:tavLst>
                                    </p:anim>
                                    <p:animEffect transition="in" filter="fade">
                                      <p:cBhvr>
                                        <p:cTn id="167" dur="100"/>
                                        <p:tgtEl>
                                          <p:spTgt spid="54"/>
                                        </p:tgtEl>
                                      </p:cBhvr>
                                    </p:animEffect>
                                  </p:childTnLst>
                                </p:cTn>
                              </p:par>
                            </p:childTnLst>
                          </p:cTn>
                        </p:par>
                        <p:par>
                          <p:cTn id="168" fill="hold">
                            <p:stCondLst>
                              <p:cond delay="11320"/>
                            </p:stCondLst>
                            <p:childTnLst>
                              <p:par>
                                <p:cTn id="169" presetID="22" presetClass="entr" presetSubtype="8" fill="hold" grpId="0" nodeType="afterEffect">
                                  <p:stCondLst>
                                    <p:cond delay="0"/>
                                  </p:stCondLst>
                                  <p:childTnLst>
                                    <p:set>
                                      <p:cBhvr>
                                        <p:cTn id="170" dur="1" fill="hold">
                                          <p:stCondLst>
                                            <p:cond delay="0"/>
                                          </p:stCondLst>
                                        </p:cTn>
                                        <p:tgtEl>
                                          <p:spTgt spid="12"/>
                                        </p:tgtEl>
                                        <p:attrNameLst>
                                          <p:attrName>style.visibility</p:attrName>
                                        </p:attrNameLst>
                                      </p:cBhvr>
                                      <p:to>
                                        <p:strVal val="visible"/>
                                      </p:to>
                                    </p:set>
                                    <p:animEffect transition="in" filter="wipe(left)">
                                      <p:cBhvr>
                                        <p:cTn id="171" dur="500"/>
                                        <p:tgtEl>
                                          <p:spTgt spid="12"/>
                                        </p:tgtEl>
                                      </p:cBhvr>
                                    </p:animEffect>
                                  </p:childTnLst>
                                </p:cTn>
                              </p:par>
                            </p:childTnLst>
                          </p:cTn>
                        </p:par>
                        <p:par>
                          <p:cTn id="172" fill="hold">
                            <p:stCondLst>
                              <p:cond delay="11820"/>
                            </p:stCondLst>
                            <p:childTnLst>
                              <p:par>
                                <p:cTn id="173" presetID="53" presetClass="entr" presetSubtype="16" fill="hold" grpId="0" nodeType="afterEffect">
                                  <p:stCondLst>
                                    <p:cond delay="0"/>
                                  </p:stCondLst>
                                  <p:childTnLst>
                                    <p:set>
                                      <p:cBhvr>
                                        <p:cTn id="174" dur="1" fill="hold">
                                          <p:stCondLst>
                                            <p:cond delay="0"/>
                                          </p:stCondLst>
                                        </p:cTn>
                                        <p:tgtEl>
                                          <p:spTgt spid="49"/>
                                        </p:tgtEl>
                                        <p:attrNameLst>
                                          <p:attrName>style.visibility</p:attrName>
                                        </p:attrNameLst>
                                      </p:cBhvr>
                                      <p:to>
                                        <p:strVal val="visible"/>
                                      </p:to>
                                    </p:set>
                                    <p:anim calcmode="lin" valueType="num">
                                      <p:cBhvr>
                                        <p:cTn id="175" dur="500" fill="hold"/>
                                        <p:tgtEl>
                                          <p:spTgt spid="49"/>
                                        </p:tgtEl>
                                        <p:attrNameLst>
                                          <p:attrName>ppt_w</p:attrName>
                                        </p:attrNameLst>
                                      </p:cBhvr>
                                      <p:tavLst>
                                        <p:tav tm="0">
                                          <p:val>
                                            <p:fltVal val="0"/>
                                          </p:val>
                                        </p:tav>
                                        <p:tav tm="100000">
                                          <p:val>
                                            <p:strVal val="#ppt_w"/>
                                          </p:val>
                                        </p:tav>
                                      </p:tavLst>
                                    </p:anim>
                                    <p:anim calcmode="lin" valueType="num">
                                      <p:cBhvr>
                                        <p:cTn id="176" dur="500" fill="hold"/>
                                        <p:tgtEl>
                                          <p:spTgt spid="49"/>
                                        </p:tgtEl>
                                        <p:attrNameLst>
                                          <p:attrName>ppt_h</p:attrName>
                                        </p:attrNameLst>
                                      </p:cBhvr>
                                      <p:tavLst>
                                        <p:tav tm="0">
                                          <p:val>
                                            <p:fltVal val="0"/>
                                          </p:val>
                                        </p:tav>
                                        <p:tav tm="100000">
                                          <p:val>
                                            <p:strVal val="#ppt_h"/>
                                          </p:val>
                                        </p:tav>
                                      </p:tavLst>
                                    </p:anim>
                                    <p:animEffect transition="in" filter="fade">
                                      <p:cBhvr>
                                        <p:cTn id="177" dur="500"/>
                                        <p:tgtEl>
                                          <p:spTgt spid="49"/>
                                        </p:tgtEl>
                                      </p:cBhvr>
                                    </p:animEffect>
                                  </p:childTnLst>
                                </p:cTn>
                              </p:par>
                            </p:childTnLst>
                          </p:cTn>
                        </p:par>
                        <p:par>
                          <p:cTn id="178" fill="hold">
                            <p:stCondLst>
                              <p:cond delay="12320"/>
                            </p:stCondLst>
                            <p:childTnLst>
                              <p:par>
                                <p:cTn id="179" presetID="53" presetClass="entr" presetSubtype="16" fill="hold" grpId="0" nodeType="afterEffect">
                                  <p:stCondLst>
                                    <p:cond delay="0"/>
                                  </p:stCondLst>
                                  <p:iterate type="lt">
                                    <p:tmPct val="10000"/>
                                  </p:iterate>
                                  <p:childTnLst>
                                    <p:set>
                                      <p:cBhvr>
                                        <p:cTn id="180" dur="1" fill="hold">
                                          <p:stCondLst>
                                            <p:cond delay="0"/>
                                          </p:stCondLst>
                                        </p:cTn>
                                        <p:tgtEl>
                                          <p:spTgt spid="55"/>
                                        </p:tgtEl>
                                        <p:attrNameLst>
                                          <p:attrName>style.visibility</p:attrName>
                                        </p:attrNameLst>
                                      </p:cBhvr>
                                      <p:to>
                                        <p:strVal val="visible"/>
                                      </p:to>
                                    </p:set>
                                    <p:anim calcmode="lin" valueType="num">
                                      <p:cBhvr>
                                        <p:cTn id="181" dur="100" fill="hold"/>
                                        <p:tgtEl>
                                          <p:spTgt spid="55"/>
                                        </p:tgtEl>
                                        <p:attrNameLst>
                                          <p:attrName>ppt_w</p:attrName>
                                        </p:attrNameLst>
                                      </p:cBhvr>
                                      <p:tavLst>
                                        <p:tav tm="0">
                                          <p:val>
                                            <p:fltVal val="0"/>
                                          </p:val>
                                        </p:tav>
                                        <p:tav tm="100000">
                                          <p:val>
                                            <p:strVal val="#ppt_w"/>
                                          </p:val>
                                        </p:tav>
                                      </p:tavLst>
                                    </p:anim>
                                    <p:anim calcmode="lin" valueType="num">
                                      <p:cBhvr>
                                        <p:cTn id="182" dur="100" fill="hold"/>
                                        <p:tgtEl>
                                          <p:spTgt spid="55"/>
                                        </p:tgtEl>
                                        <p:attrNameLst>
                                          <p:attrName>ppt_h</p:attrName>
                                        </p:attrNameLst>
                                      </p:cBhvr>
                                      <p:tavLst>
                                        <p:tav tm="0">
                                          <p:val>
                                            <p:fltVal val="0"/>
                                          </p:val>
                                        </p:tav>
                                        <p:tav tm="100000">
                                          <p:val>
                                            <p:strVal val="#ppt_h"/>
                                          </p:val>
                                        </p:tav>
                                      </p:tavLst>
                                    </p:anim>
                                    <p:animEffect transition="in" filter="fade">
                                      <p:cBhvr>
                                        <p:cTn id="183"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animBg="1"/>
      <p:bldP spid="11" grpId="0" animBg="1"/>
      <p:bldP spid="12" grpId="0" animBg="1"/>
      <p:bldP spid="13" grpId="0" animBg="1"/>
      <p:bldP spid="21" grpId="0" animBg="1"/>
      <p:bldP spid="24" grpId="0" animBg="1"/>
      <p:bldP spid="27" grpId="0" animBg="1"/>
      <p:bldP spid="30" grpId="0" animBg="1"/>
      <p:bldP spid="33" grpId="0" animBg="1"/>
      <p:bldP spid="36" grpId="0" animBg="1"/>
      <p:bldP spid="38" grpId="0" animBg="1"/>
      <p:bldP spid="38" grpId="1" animBg="1"/>
      <p:bldP spid="38" grpId="2" animBg="1"/>
      <p:bldP spid="39" grpId="0" animBg="1"/>
      <p:bldP spid="39" grpId="1" animBg="1"/>
      <p:bldP spid="39" grpId="2" animBg="1"/>
      <p:bldP spid="41" grpId="0"/>
      <p:bldP spid="42" grpId="0"/>
      <p:bldP spid="43" grpId="0"/>
      <p:bldP spid="44" grpId="0"/>
      <p:bldP spid="46" grpId="0"/>
      <p:bldP spid="47" grpId="0"/>
      <p:bldP spid="48" grpId="0"/>
      <p:bldP spid="49" grpId="0"/>
      <p:bldP spid="50" grpId="0"/>
      <p:bldP spid="52" grpId="0"/>
      <p:bldP spid="53" grpId="0"/>
      <p:bldP spid="54" grpId="0"/>
      <p:bldP spid="55" grpId="0"/>
      <p:bldP spid="34" grpId="0"/>
      <p:bldP spid="34" grpId="1"/>
      <p:bldP spid="35" grpId="0" animBg="1"/>
      <p:bldP spid="3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椭圆 81"/>
          <p:cNvSpPr/>
          <p:nvPr/>
        </p:nvSpPr>
        <p:spPr>
          <a:xfrm>
            <a:off x="5413755" y="1534841"/>
            <a:ext cx="840724" cy="840724"/>
          </a:xfrm>
          <a:prstGeom prst="ellips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093B5C"/>
                </a:solidFill>
                <a:latin typeface="微软雅黑" panose="020B0503020204020204" pitchFamily="34" charset="-122"/>
                <a:ea typeface="微软雅黑" panose="020B0503020204020204" pitchFamily="34" charset="-122"/>
              </a:rPr>
              <a:t>A</a:t>
            </a:r>
            <a:endParaRPr lang="zh-HK" altLang="en-US" sz="3600" b="1" dirty="0">
              <a:solidFill>
                <a:srgbClr val="093B5C"/>
              </a:solidFill>
              <a:latin typeface="微软雅黑" panose="020B0503020204020204" pitchFamily="34" charset="-122"/>
              <a:ea typeface="微软雅黑" panose="020B0503020204020204" pitchFamily="34" charset="-122"/>
            </a:endParaRPr>
          </a:p>
        </p:txBody>
      </p:sp>
      <p:sp>
        <p:nvSpPr>
          <p:cNvPr id="83" name="椭圆 82"/>
          <p:cNvSpPr/>
          <p:nvPr/>
        </p:nvSpPr>
        <p:spPr>
          <a:xfrm>
            <a:off x="6254480" y="3051076"/>
            <a:ext cx="840724" cy="840724"/>
          </a:xfrm>
          <a:prstGeom prst="ellips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093B5C"/>
                </a:solidFill>
                <a:latin typeface="微软雅黑" panose="020B0503020204020204" pitchFamily="34" charset="-122"/>
                <a:ea typeface="微软雅黑" panose="020B0503020204020204" pitchFamily="34" charset="-122"/>
              </a:rPr>
              <a:t>B</a:t>
            </a:r>
            <a:endParaRPr lang="zh-HK" altLang="en-US" sz="3600" b="1" dirty="0">
              <a:solidFill>
                <a:srgbClr val="093B5C"/>
              </a:solidFill>
              <a:latin typeface="微软雅黑" panose="020B0503020204020204" pitchFamily="34" charset="-122"/>
              <a:ea typeface="微软雅黑" panose="020B0503020204020204" pitchFamily="34" charset="-122"/>
            </a:endParaRPr>
          </a:p>
        </p:txBody>
      </p:sp>
      <p:sp>
        <p:nvSpPr>
          <p:cNvPr id="84" name="椭圆 83"/>
          <p:cNvSpPr/>
          <p:nvPr/>
        </p:nvSpPr>
        <p:spPr>
          <a:xfrm>
            <a:off x="5413755" y="4567313"/>
            <a:ext cx="840724" cy="840724"/>
          </a:xfrm>
          <a:prstGeom prst="ellips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093B5C"/>
                </a:solidFill>
                <a:latin typeface="微软雅黑" panose="020B0503020204020204" pitchFamily="34" charset="-122"/>
                <a:ea typeface="微软雅黑" panose="020B0503020204020204" pitchFamily="34" charset="-122"/>
              </a:rPr>
              <a:t>C</a:t>
            </a:r>
            <a:endParaRPr lang="zh-HK" altLang="en-US" sz="3600" b="1" dirty="0">
              <a:solidFill>
                <a:srgbClr val="093B5C"/>
              </a:solidFill>
              <a:latin typeface="微软雅黑" panose="020B0503020204020204" pitchFamily="34" charset="-122"/>
              <a:ea typeface="微软雅黑" panose="020B0503020204020204" pitchFamily="34" charset="-122"/>
            </a:endParaRPr>
          </a:p>
        </p:txBody>
      </p:sp>
      <p:cxnSp>
        <p:nvCxnSpPr>
          <p:cNvPr id="85" name="直接连接符 34"/>
          <p:cNvCxnSpPr/>
          <p:nvPr/>
        </p:nvCxnSpPr>
        <p:spPr>
          <a:xfrm flipV="1">
            <a:off x="4513284" y="2208535"/>
            <a:ext cx="743729" cy="441589"/>
          </a:xfrm>
          <a:prstGeom prst="line">
            <a:avLst/>
          </a:prstGeom>
          <a:ln w="28575">
            <a:solidFill>
              <a:srgbClr val="093B5C"/>
            </a:solidFill>
          </a:ln>
        </p:spPr>
        <p:style>
          <a:lnRef idx="1">
            <a:schemeClr val="accent1"/>
          </a:lnRef>
          <a:fillRef idx="0">
            <a:schemeClr val="accent1"/>
          </a:fillRef>
          <a:effectRef idx="0">
            <a:schemeClr val="accent1"/>
          </a:effectRef>
          <a:fontRef idx="minor">
            <a:schemeClr val="tx1"/>
          </a:fontRef>
        </p:style>
      </p:cxnSp>
      <p:cxnSp>
        <p:nvCxnSpPr>
          <p:cNvPr id="86" name="直接连接符 37"/>
          <p:cNvCxnSpPr/>
          <p:nvPr/>
        </p:nvCxnSpPr>
        <p:spPr>
          <a:xfrm>
            <a:off x="4728129" y="3471438"/>
            <a:ext cx="1336389" cy="0"/>
          </a:xfrm>
          <a:prstGeom prst="line">
            <a:avLst/>
          </a:prstGeom>
          <a:ln w="28575">
            <a:solidFill>
              <a:srgbClr val="093B5C"/>
            </a:solidFill>
          </a:ln>
        </p:spPr>
        <p:style>
          <a:lnRef idx="1">
            <a:schemeClr val="accent1"/>
          </a:lnRef>
          <a:fillRef idx="0">
            <a:schemeClr val="accent1"/>
          </a:fillRef>
          <a:effectRef idx="0">
            <a:schemeClr val="accent1"/>
          </a:effectRef>
          <a:fontRef idx="minor">
            <a:schemeClr val="tx1"/>
          </a:fontRef>
        </p:style>
      </p:cxnSp>
      <p:cxnSp>
        <p:nvCxnSpPr>
          <p:cNvPr id="87" name="直接连接符 38"/>
          <p:cNvCxnSpPr/>
          <p:nvPr/>
        </p:nvCxnSpPr>
        <p:spPr>
          <a:xfrm>
            <a:off x="4513284" y="4292754"/>
            <a:ext cx="743729" cy="441589"/>
          </a:xfrm>
          <a:prstGeom prst="line">
            <a:avLst/>
          </a:prstGeom>
          <a:ln w="28575">
            <a:solidFill>
              <a:srgbClr val="093B5C"/>
            </a:solidFill>
          </a:ln>
        </p:spPr>
        <p:style>
          <a:lnRef idx="1">
            <a:schemeClr val="accent1"/>
          </a:lnRef>
          <a:fillRef idx="0">
            <a:schemeClr val="accent1"/>
          </a:fillRef>
          <a:effectRef idx="0">
            <a:schemeClr val="accent1"/>
          </a:effectRef>
          <a:fontRef idx="minor">
            <a:schemeClr val="tx1"/>
          </a:fontRef>
        </p:style>
      </p:cxnSp>
      <p:sp>
        <p:nvSpPr>
          <p:cNvPr id="106" name="矩形 105"/>
          <p:cNvSpPr/>
          <p:nvPr/>
        </p:nvSpPr>
        <p:spPr>
          <a:xfrm>
            <a:off x="6411223" y="1760788"/>
            <a:ext cx="4325344" cy="584775"/>
          </a:xfrm>
          <a:prstGeom prst="rect">
            <a:avLst/>
          </a:prstGeom>
        </p:spPr>
        <p:txBody>
          <a:bodyPr wrap="square">
            <a:spAutoFit/>
          </a:bodyPr>
          <a:lstStyle/>
          <a:p>
            <a:pPr algn="just"/>
            <a:r>
              <a:rPr lang="zh-CN" altLang="en-US" sz="1600" dirty="0" smtClean="0">
                <a:latin typeface="Microsoft YaHei" charset="-122"/>
                <a:ea typeface="Microsoft YaHei" charset="-122"/>
                <a:cs typeface="Microsoft YaHei" charset="-122"/>
              </a:rPr>
              <a:t>能够</a:t>
            </a:r>
            <a:r>
              <a:rPr lang="zh-CN" altLang="en-US" sz="1600" dirty="0">
                <a:latin typeface="Microsoft YaHei" charset="-122"/>
                <a:ea typeface="Microsoft YaHei" charset="-122"/>
                <a:cs typeface="Microsoft YaHei" charset="-122"/>
              </a:rPr>
              <a:t>在</a:t>
            </a:r>
            <a:r>
              <a:rPr lang="zh-CN" altLang="en-US" sz="1600" dirty="0">
                <a:solidFill>
                  <a:srgbClr val="FF0000"/>
                </a:solidFill>
                <a:latin typeface="Microsoft YaHei" charset="-122"/>
                <a:ea typeface="Microsoft YaHei" charset="-122"/>
                <a:cs typeface="Microsoft YaHei" charset="-122"/>
              </a:rPr>
              <a:t>决策权高度分散的去中心化系统中</a:t>
            </a:r>
            <a:r>
              <a:rPr lang="zh-CN" altLang="en-US" sz="1600" dirty="0">
                <a:latin typeface="Microsoft YaHei" charset="-122"/>
                <a:ea typeface="Microsoft YaHei" charset="-122"/>
                <a:cs typeface="Microsoft YaHei" charset="-122"/>
              </a:rPr>
              <a:t>使得各节点高效地针对区块数据的有效性</a:t>
            </a:r>
            <a:r>
              <a:rPr lang="zh-CN" altLang="en-US" sz="1600" dirty="0">
                <a:solidFill>
                  <a:srgbClr val="FF0000"/>
                </a:solidFill>
                <a:latin typeface="Microsoft YaHei" charset="-122"/>
                <a:ea typeface="Microsoft YaHei" charset="-122"/>
                <a:cs typeface="Microsoft YaHei" charset="-122"/>
              </a:rPr>
              <a:t>达成共识</a:t>
            </a:r>
            <a:endParaRPr lang="zh-CN" altLang="en-US" sz="1600" dirty="0">
              <a:solidFill>
                <a:schemeClr val="tx1">
                  <a:lumMod val="75000"/>
                  <a:lumOff val="25000"/>
                </a:schemeClr>
              </a:solidFill>
              <a:latin typeface="Microsoft YaHei" charset="-122"/>
              <a:ea typeface="Microsoft YaHei" charset="-122"/>
              <a:cs typeface="Microsoft YaHei" charset="-122"/>
            </a:endParaRPr>
          </a:p>
        </p:txBody>
      </p:sp>
      <p:sp>
        <p:nvSpPr>
          <p:cNvPr id="107" name="矩形 106"/>
          <p:cNvSpPr/>
          <p:nvPr/>
        </p:nvSpPr>
        <p:spPr>
          <a:xfrm>
            <a:off x="6411221" y="1410953"/>
            <a:ext cx="3490014" cy="400110"/>
          </a:xfrm>
          <a:prstGeom prst="rect">
            <a:avLst/>
          </a:prstGeom>
        </p:spPr>
        <p:txBody>
          <a:bodyPr wrap="square">
            <a:spAutoFit/>
          </a:bodyPr>
          <a:lstStyle/>
          <a:p>
            <a:r>
              <a:rPr lang="zh-CN" altLang="en-US" sz="2000" b="1" dirty="0" smtClean="0">
                <a:solidFill>
                  <a:srgbClr val="093B5C"/>
                </a:solidFill>
                <a:latin typeface="微软雅黑" panose="020B0503020204020204" pitchFamily="34" charset="-122"/>
                <a:ea typeface="微软雅黑" panose="020B0503020204020204" pitchFamily="34" charset="-122"/>
              </a:rPr>
              <a:t>区块链技术的核心优势之一</a:t>
            </a:r>
            <a:endParaRPr lang="zh-CN" altLang="en-US" sz="2000" b="1" dirty="0">
              <a:solidFill>
                <a:srgbClr val="093B5C"/>
              </a:solidFill>
              <a:latin typeface="微软雅黑" panose="020B0503020204020204" pitchFamily="34" charset="-122"/>
              <a:ea typeface="微软雅黑" panose="020B0503020204020204" pitchFamily="34" charset="-122"/>
            </a:endParaRPr>
          </a:p>
        </p:txBody>
      </p:sp>
      <p:sp>
        <p:nvSpPr>
          <p:cNvPr id="109" name="矩形 108"/>
          <p:cNvSpPr/>
          <p:nvPr/>
        </p:nvSpPr>
        <p:spPr>
          <a:xfrm>
            <a:off x="6411223" y="4976140"/>
            <a:ext cx="4325344" cy="1077218"/>
          </a:xfrm>
          <a:prstGeom prst="rect">
            <a:avLst/>
          </a:prstGeom>
        </p:spPr>
        <p:txBody>
          <a:bodyPr wrap="square">
            <a:spAutoFit/>
          </a:bodyPr>
          <a:lstStyle/>
          <a:p>
            <a:pPr algn="just"/>
            <a:r>
              <a:rPr lang="zh-CN" altLang="zh-CN" sz="1600" dirty="0">
                <a:latin typeface="Microsoft YaHei" charset="-122"/>
                <a:ea typeface="Microsoft YaHei" charset="-122"/>
                <a:cs typeface="Microsoft YaHei" charset="-122"/>
              </a:rPr>
              <a:t>区块链作为一种按时间顺序存储数据的数据结构，可支持不同的共识</a:t>
            </a:r>
            <a:r>
              <a:rPr lang="zh-CN" altLang="zh-CN" sz="1600" dirty="0" smtClean="0">
                <a:latin typeface="Microsoft YaHei" charset="-122"/>
                <a:ea typeface="Microsoft YaHei" charset="-122"/>
                <a:cs typeface="Microsoft YaHei" charset="-122"/>
              </a:rPr>
              <a:t>机制</a:t>
            </a:r>
            <a:r>
              <a:rPr lang="zh-CN" altLang="en-US" sz="1600" dirty="0">
                <a:latin typeface="Microsoft YaHei" charset="-122"/>
                <a:ea typeface="Microsoft YaHei" charset="-122"/>
                <a:cs typeface="Microsoft YaHei" charset="-122"/>
              </a:rPr>
              <a:t>；</a:t>
            </a:r>
            <a:r>
              <a:rPr lang="zh-CN" altLang="en-US" sz="1600" dirty="0">
                <a:solidFill>
                  <a:srgbClr val="FF0000"/>
                </a:solidFill>
                <a:latin typeface="Microsoft YaHei" charset="-122"/>
                <a:ea typeface="Microsoft YaHei" charset="-122"/>
                <a:cs typeface="Microsoft YaHei" charset="-122"/>
              </a:rPr>
              <a:t>如何在分布式系统中高效地达成共识</a:t>
            </a:r>
            <a:r>
              <a:rPr lang="zh-CN" altLang="en-US" sz="1600" dirty="0">
                <a:latin typeface="Microsoft YaHei" charset="-122"/>
                <a:ea typeface="Microsoft YaHei" charset="-122"/>
                <a:cs typeface="Microsoft YaHei" charset="-122"/>
              </a:rPr>
              <a:t>是分布式计算领域的重要研究</a:t>
            </a:r>
            <a:r>
              <a:rPr lang="zh-CN" altLang="en-US" sz="1600" dirty="0" smtClean="0">
                <a:latin typeface="Microsoft YaHei" charset="-122"/>
                <a:ea typeface="Microsoft YaHei" charset="-122"/>
                <a:cs typeface="Microsoft YaHei" charset="-122"/>
              </a:rPr>
              <a:t>问题</a:t>
            </a:r>
            <a:endParaRPr lang="zh-CN" altLang="en-US" sz="1600" dirty="0">
              <a:solidFill>
                <a:schemeClr val="tx1">
                  <a:lumMod val="75000"/>
                  <a:lumOff val="25000"/>
                </a:schemeClr>
              </a:solidFill>
              <a:latin typeface="Microsoft YaHei" charset="-122"/>
              <a:ea typeface="Microsoft YaHei" charset="-122"/>
              <a:cs typeface="Microsoft YaHei" charset="-122"/>
            </a:endParaRPr>
          </a:p>
        </p:txBody>
      </p:sp>
      <p:sp>
        <p:nvSpPr>
          <p:cNvPr id="110" name="矩形 109"/>
          <p:cNvSpPr/>
          <p:nvPr/>
        </p:nvSpPr>
        <p:spPr>
          <a:xfrm>
            <a:off x="6411221" y="4589729"/>
            <a:ext cx="3490014" cy="400110"/>
          </a:xfrm>
          <a:prstGeom prst="rect">
            <a:avLst/>
          </a:prstGeom>
        </p:spPr>
        <p:txBody>
          <a:bodyPr wrap="square">
            <a:spAutoFit/>
          </a:bodyPr>
          <a:lstStyle/>
          <a:p>
            <a:r>
              <a:rPr lang="zh-CN" altLang="en-US" sz="2000" b="1" dirty="0" smtClean="0">
                <a:solidFill>
                  <a:srgbClr val="093B5C"/>
                </a:solidFill>
                <a:latin typeface="微软雅黑" panose="020B0503020204020204" pitchFamily="34" charset="-122"/>
                <a:ea typeface="微软雅黑" panose="020B0503020204020204" pitchFamily="34" charset="-122"/>
              </a:rPr>
              <a:t>分布式计算领域的重要问题</a:t>
            </a:r>
            <a:endParaRPr lang="zh-CN" altLang="en-US" sz="2000" b="1" dirty="0">
              <a:solidFill>
                <a:srgbClr val="093B5C"/>
              </a:solidFill>
              <a:latin typeface="微软雅黑" panose="020B0503020204020204" pitchFamily="34" charset="-122"/>
              <a:ea typeface="微软雅黑" panose="020B0503020204020204" pitchFamily="34" charset="-122"/>
            </a:endParaRPr>
          </a:p>
        </p:txBody>
      </p:sp>
      <p:sp>
        <p:nvSpPr>
          <p:cNvPr id="112" name="矩形 111"/>
          <p:cNvSpPr/>
          <p:nvPr/>
        </p:nvSpPr>
        <p:spPr>
          <a:xfrm>
            <a:off x="7246555" y="3277023"/>
            <a:ext cx="4213925" cy="1077218"/>
          </a:xfrm>
          <a:prstGeom prst="rect">
            <a:avLst/>
          </a:prstGeom>
        </p:spPr>
        <p:txBody>
          <a:bodyPr wrap="square">
            <a:spAutoFit/>
          </a:bodyPr>
          <a:lstStyle/>
          <a:p>
            <a:pPr algn="just"/>
            <a:r>
              <a:rPr lang="zh-CN" altLang="zh-CN" sz="1600" dirty="0">
                <a:latin typeface="Microsoft YaHei" charset="-122"/>
                <a:ea typeface="Microsoft YaHei" charset="-122"/>
                <a:cs typeface="Microsoft YaHei" charset="-122"/>
              </a:rPr>
              <a:t>在</a:t>
            </a:r>
            <a:r>
              <a:rPr lang="en-US" altLang="zh-CN" sz="1600" dirty="0">
                <a:latin typeface="Microsoft YaHei" charset="-122"/>
                <a:ea typeface="Microsoft YaHei" charset="-122"/>
                <a:cs typeface="Microsoft YaHei" charset="-122"/>
              </a:rPr>
              <a:t> P2P </a:t>
            </a:r>
            <a:r>
              <a:rPr lang="zh-CN" altLang="zh-CN" sz="1600" dirty="0">
                <a:latin typeface="Microsoft YaHei" charset="-122"/>
                <a:ea typeface="Microsoft YaHei" charset="-122"/>
                <a:cs typeface="Microsoft YaHei" charset="-122"/>
              </a:rPr>
              <a:t>网络中，互相不信任的节点通过遵循预设机制最终达到数据的一致性称为</a:t>
            </a:r>
            <a:r>
              <a:rPr lang="zh-CN" altLang="zh-CN" sz="1600" dirty="0" smtClean="0">
                <a:solidFill>
                  <a:srgbClr val="FF0000"/>
                </a:solidFill>
                <a:latin typeface="Microsoft YaHei" charset="-122"/>
                <a:ea typeface="Microsoft YaHei" charset="-122"/>
                <a:cs typeface="Microsoft YaHei" charset="-122"/>
              </a:rPr>
              <a:t>共识</a:t>
            </a:r>
            <a:r>
              <a:rPr lang="zh-CN" altLang="en-US" sz="1600" dirty="0">
                <a:latin typeface="Microsoft YaHei" charset="-122"/>
                <a:ea typeface="Microsoft YaHei" charset="-122"/>
                <a:cs typeface="Microsoft YaHei" charset="-122"/>
              </a:rPr>
              <a:t>；</a:t>
            </a:r>
            <a:r>
              <a:rPr lang="zh-CN" altLang="en-US" sz="1600" dirty="0">
                <a:solidFill>
                  <a:srgbClr val="FF0000"/>
                </a:solidFill>
                <a:latin typeface="Microsoft YaHei" charset="-122"/>
                <a:ea typeface="Microsoft YaHei" charset="-122"/>
                <a:cs typeface="Microsoft YaHei" charset="-122"/>
              </a:rPr>
              <a:t>共识机制</a:t>
            </a:r>
            <a:r>
              <a:rPr lang="zh-CN" altLang="en-US" sz="1600" dirty="0">
                <a:latin typeface="Microsoft YaHei" charset="-122"/>
                <a:ea typeface="Microsoft YaHei" charset="-122"/>
                <a:cs typeface="Microsoft YaHei" charset="-122"/>
              </a:rPr>
              <a:t>是区块链系统中实现不同节点之间建立信任、获取权益的</a:t>
            </a:r>
            <a:r>
              <a:rPr lang="zh-CN" altLang="en-US" sz="1600" dirty="0">
                <a:solidFill>
                  <a:srgbClr val="FF0000"/>
                </a:solidFill>
                <a:latin typeface="Microsoft YaHei" charset="-122"/>
                <a:ea typeface="Microsoft YaHei" charset="-122"/>
                <a:cs typeface="Microsoft YaHei" charset="-122"/>
              </a:rPr>
              <a:t>数学算法</a:t>
            </a:r>
          </a:p>
        </p:txBody>
      </p:sp>
      <p:sp>
        <p:nvSpPr>
          <p:cNvPr id="113" name="矩形 112"/>
          <p:cNvSpPr/>
          <p:nvPr/>
        </p:nvSpPr>
        <p:spPr>
          <a:xfrm>
            <a:off x="7246553" y="2927188"/>
            <a:ext cx="3490014" cy="400110"/>
          </a:xfrm>
          <a:prstGeom prst="rect">
            <a:avLst/>
          </a:prstGeom>
        </p:spPr>
        <p:txBody>
          <a:bodyPr wrap="square">
            <a:spAutoFit/>
          </a:bodyPr>
          <a:lstStyle/>
          <a:p>
            <a:r>
              <a:rPr lang="zh-CN" altLang="en-US" sz="2000" b="1" dirty="0" smtClean="0">
                <a:solidFill>
                  <a:srgbClr val="093B5C"/>
                </a:solidFill>
                <a:latin typeface="微软雅黑" panose="020B0503020204020204" pitchFamily="34" charset="-122"/>
                <a:ea typeface="微软雅黑" panose="020B0503020204020204" pitchFamily="34" charset="-122"/>
              </a:rPr>
              <a:t>共识</a:t>
            </a:r>
            <a:r>
              <a:rPr lang="en-US" altLang="zh-CN" sz="2000" b="1" dirty="0" smtClean="0">
                <a:solidFill>
                  <a:srgbClr val="093B5C"/>
                </a:solidFill>
                <a:latin typeface="微软雅黑" panose="020B0503020204020204" pitchFamily="34" charset="-122"/>
                <a:ea typeface="微软雅黑" panose="020B0503020204020204" pitchFamily="34" charset="-122"/>
              </a:rPr>
              <a:t>&amp;</a:t>
            </a:r>
            <a:r>
              <a:rPr lang="zh-CN" altLang="en-US" sz="2000" b="1" dirty="0" smtClean="0">
                <a:solidFill>
                  <a:srgbClr val="093B5C"/>
                </a:solidFill>
                <a:latin typeface="微软雅黑" panose="020B0503020204020204" pitchFamily="34" charset="-122"/>
                <a:ea typeface="微软雅黑" panose="020B0503020204020204" pitchFamily="34" charset="-122"/>
              </a:rPr>
              <a:t>共识机制</a:t>
            </a:r>
            <a:endParaRPr lang="zh-CN" altLang="en-US" sz="2000" b="1" dirty="0">
              <a:solidFill>
                <a:srgbClr val="093B5C"/>
              </a:solidFill>
              <a:latin typeface="微软雅黑" panose="020B0503020204020204" pitchFamily="34" charset="-122"/>
              <a:ea typeface="微软雅黑" panose="020B0503020204020204" pitchFamily="34" charset="-122"/>
            </a:endParaRPr>
          </a:p>
        </p:txBody>
      </p:sp>
      <p:sp>
        <p:nvSpPr>
          <p:cNvPr id="19" name="矩形 3"/>
          <p:cNvSpPr>
            <a:spLocks noChangeArrowheads="1"/>
          </p:cNvSpPr>
          <p:nvPr/>
        </p:nvSpPr>
        <p:spPr bwMode="auto">
          <a:xfrm>
            <a:off x="798575" y="234824"/>
            <a:ext cx="4622544" cy="523220"/>
          </a:xfrm>
          <a:prstGeom prst="rect">
            <a:avLst/>
          </a:prstGeom>
          <a:extLst/>
        </p:spPr>
        <p:txBody>
          <a:bodyPr wrap="square">
            <a:spAutoFit/>
          </a:bodyPr>
          <a:lstStyle/>
          <a:p>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区块链的共识机制</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20" name="等腰三角形 19"/>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bwMode="auto">
          <a:xfrm>
            <a:off x="393952" y="5420484"/>
            <a:ext cx="4970015" cy="1237488"/>
          </a:xfrm>
          <a:prstGeom prst="ellipse">
            <a:avLst/>
          </a:prstGeom>
          <a:ln/>
          <a:extLst/>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latin typeface="Microsoft YaHei" charset="-122"/>
                <a:ea typeface="Microsoft YaHei" charset="-122"/>
                <a:cs typeface="Microsoft YaHei" charset="-122"/>
              </a:rPr>
              <a:t>尽管密码学占据了区块链的半壁江山，</a:t>
            </a:r>
            <a:r>
              <a:rPr lang="zh-CN" altLang="en-US" dirty="0" smtClean="0">
                <a:latin typeface="Microsoft YaHei" charset="-122"/>
                <a:ea typeface="Microsoft YaHei" charset="-122"/>
                <a:cs typeface="Microsoft YaHei" charset="-122"/>
              </a:rPr>
              <a:t>共识</a:t>
            </a:r>
            <a:r>
              <a:rPr lang="zh-CN" altLang="en-US" dirty="0">
                <a:latin typeface="Microsoft YaHei" charset="-122"/>
                <a:ea typeface="Microsoft YaHei" charset="-122"/>
                <a:cs typeface="Microsoft YaHei" charset="-122"/>
              </a:rPr>
              <a:t>机制的</a:t>
            </a:r>
            <a:r>
              <a:rPr lang="zh-CN" altLang="en-US" dirty="0" smtClean="0">
                <a:latin typeface="Microsoft YaHei" charset="-122"/>
                <a:ea typeface="Microsoft YaHei" charset="-122"/>
                <a:cs typeface="Microsoft YaHei" charset="-122"/>
              </a:rPr>
              <a:t>设计是区块链技术设计与应用中的关键！！</a:t>
            </a:r>
            <a:endParaRPr lang="zh-CN" altLang="en-US" dirty="0">
              <a:solidFill>
                <a:schemeClr val="tx1">
                  <a:lumMod val="75000"/>
                  <a:lumOff val="25000"/>
                </a:schemeClr>
              </a:solidFill>
              <a:latin typeface="Microsoft YaHei" charset="-122"/>
              <a:ea typeface="Microsoft YaHei" charset="-122"/>
              <a:cs typeface="Microsoft YaHei" charset="-122"/>
            </a:endParaRPr>
          </a:p>
        </p:txBody>
      </p:sp>
      <p:pic>
        <p:nvPicPr>
          <p:cNvPr id="22" name="Picture 3" descr="C:\Users\LiuMingxi\Desktop\2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11" y="1035468"/>
            <a:ext cx="3557930" cy="1974651"/>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p:cNvPicPr>
            <a:picLocks noChangeAspect="1"/>
          </p:cNvPicPr>
          <p:nvPr/>
        </p:nvPicPr>
        <p:blipFill>
          <a:blip r:embed="rId4"/>
          <a:stretch>
            <a:fillRect/>
          </a:stretch>
        </p:blipFill>
        <p:spPr>
          <a:xfrm>
            <a:off x="1036957" y="2925360"/>
            <a:ext cx="3415028" cy="2219889"/>
          </a:xfrm>
          <a:prstGeom prst="rect">
            <a:avLst/>
          </a:prstGeom>
        </p:spPr>
      </p:pic>
    </p:spTree>
    <p:extLst>
      <p:ext uri="{BB962C8B-B14F-4D97-AF65-F5344CB8AC3E}">
        <p14:creationId xmlns:p14="http://schemas.microsoft.com/office/powerpoint/2010/main" val="17255517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20"/>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19"/>
                                        </p:tgtEl>
                                        <p:attrNameLst>
                                          <p:attrName>ppt_x</p:attrName>
                                          <p:attrName>ppt_y</p:attrName>
                                        </p:attrNameLst>
                                      </p:cBhvr>
                                      <p:rCtr x="6068" y="0"/>
                                    </p:animMotion>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wipe(left)">
                                      <p:cBhvr>
                                        <p:cTn id="22" dur="500"/>
                                        <p:tgtEl>
                                          <p:spTgt spid="85"/>
                                        </p:tgtEl>
                                      </p:cBhvr>
                                    </p:animEffect>
                                  </p:childTnLst>
                                </p:cTn>
                              </p:par>
                              <p:par>
                                <p:cTn id="23" presetID="22" presetClass="entr" presetSubtype="8"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left)">
                                      <p:cBhvr>
                                        <p:cTn id="25" dur="500"/>
                                        <p:tgtEl>
                                          <p:spTgt spid="86"/>
                                        </p:tgtEl>
                                      </p:cBhvr>
                                    </p:animEffect>
                                  </p:childTnLst>
                                </p:cTn>
                              </p:par>
                              <p:par>
                                <p:cTn id="26" presetID="22" presetClass="entr" presetSubtype="8" fill="hold" nodeType="with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left)">
                                      <p:cBhvr>
                                        <p:cTn id="28" dur="500"/>
                                        <p:tgtEl>
                                          <p:spTgt spid="87"/>
                                        </p:tgtEl>
                                      </p:cBhvr>
                                    </p:animEffect>
                                  </p:childTnLst>
                                </p:cTn>
                              </p:par>
                            </p:childTnLst>
                          </p:cTn>
                        </p:par>
                        <p:par>
                          <p:cTn id="29" fill="hold">
                            <p:stCondLst>
                              <p:cond delay="1500"/>
                            </p:stCondLst>
                            <p:childTnLst>
                              <p:par>
                                <p:cTn id="30" presetID="53" presetClass="entr" presetSubtype="16" fill="hold" grpId="0" nodeType="afterEffect">
                                  <p:stCondLst>
                                    <p:cond delay="0"/>
                                  </p:stCondLst>
                                  <p:childTnLst>
                                    <p:set>
                                      <p:cBhvr>
                                        <p:cTn id="31" dur="1" fill="hold">
                                          <p:stCondLst>
                                            <p:cond delay="0"/>
                                          </p:stCondLst>
                                        </p:cTn>
                                        <p:tgtEl>
                                          <p:spTgt spid="82"/>
                                        </p:tgtEl>
                                        <p:attrNameLst>
                                          <p:attrName>style.visibility</p:attrName>
                                        </p:attrNameLst>
                                      </p:cBhvr>
                                      <p:to>
                                        <p:strVal val="visible"/>
                                      </p:to>
                                    </p:set>
                                    <p:anim calcmode="lin" valueType="num">
                                      <p:cBhvr>
                                        <p:cTn id="32" dur="500" fill="hold"/>
                                        <p:tgtEl>
                                          <p:spTgt spid="82"/>
                                        </p:tgtEl>
                                        <p:attrNameLst>
                                          <p:attrName>ppt_w</p:attrName>
                                        </p:attrNameLst>
                                      </p:cBhvr>
                                      <p:tavLst>
                                        <p:tav tm="0">
                                          <p:val>
                                            <p:fltVal val="0"/>
                                          </p:val>
                                        </p:tav>
                                        <p:tav tm="100000">
                                          <p:val>
                                            <p:strVal val="#ppt_w"/>
                                          </p:val>
                                        </p:tav>
                                      </p:tavLst>
                                    </p:anim>
                                    <p:anim calcmode="lin" valueType="num">
                                      <p:cBhvr>
                                        <p:cTn id="33" dur="500" fill="hold"/>
                                        <p:tgtEl>
                                          <p:spTgt spid="82"/>
                                        </p:tgtEl>
                                        <p:attrNameLst>
                                          <p:attrName>ppt_h</p:attrName>
                                        </p:attrNameLst>
                                      </p:cBhvr>
                                      <p:tavLst>
                                        <p:tav tm="0">
                                          <p:val>
                                            <p:fltVal val="0"/>
                                          </p:val>
                                        </p:tav>
                                        <p:tav tm="100000">
                                          <p:val>
                                            <p:strVal val="#ppt_h"/>
                                          </p:val>
                                        </p:tav>
                                      </p:tavLst>
                                    </p:anim>
                                    <p:animEffect transition="in" filter="fade">
                                      <p:cBhvr>
                                        <p:cTn id="34" dur="500"/>
                                        <p:tgtEl>
                                          <p:spTgt spid="8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anim calcmode="lin" valueType="num">
                                      <p:cBhvr>
                                        <p:cTn id="37" dur="500" fill="hold"/>
                                        <p:tgtEl>
                                          <p:spTgt spid="83"/>
                                        </p:tgtEl>
                                        <p:attrNameLst>
                                          <p:attrName>ppt_w</p:attrName>
                                        </p:attrNameLst>
                                      </p:cBhvr>
                                      <p:tavLst>
                                        <p:tav tm="0">
                                          <p:val>
                                            <p:fltVal val="0"/>
                                          </p:val>
                                        </p:tav>
                                        <p:tav tm="100000">
                                          <p:val>
                                            <p:strVal val="#ppt_w"/>
                                          </p:val>
                                        </p:tav>
                                      </p:tavLst>
                                    </p:anim>
                                    <p:anim calcmode="lin" valueType="num">
                                      <p:cBhvr>
                                        <p:cTn id="38" dur="500" fill="hold"/>
                                        <p:tgtEl>
                                          <p:spTgt spid="83"/>
                                        </p:tgtEl>
                                        <p:attrNameLst>
                                          <p:attrName>ppt_h</p:attrName>
                                        </p:attrNameLst>
                                      </p:cBhvr>
                                      <p:tavLst>
                                        <p:tav tm="0">
                                          <p:val>
                                            <p:fltVal val="0"/>
                                          </p:val>
                                        </p:tav>
                                        <p:tav tm="100000">
                                          <p:val>
                                            <p:strVal val="#ppt_h"/>
                                          </p:val>
                                        </p:tav>
                                      </p:tavLst>
                                    </p:anim>
                                    <p:animEffect transition="in" filter="fade">
                                      <p:cBhvr>
                                        <p:cTn id="39" dur="500"/>
                                        <p:tgtEl>
                                          <p:spTgt spid="8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84"/>
                                        </p:tgtEl>
                                        <p:attrNameLst>
                                          <p:attrName>style.visibility</p:attrName>
                                        </p:attrNameLst>
                                      </p:cBhvr>
                                      <p:to>
                                        <p:strVal val="visible"/>
                                      </p:to>
                                    </p:set>
                                    <p:anim calcmode="lin" valueType="num">
                                      <p:cBhvr>
                                        <p:cTn id="42" dur="500" fill="hold"/>
                                        <p:tgtEl>
                                          <p:spTgt spid="84"/>
                                        </p:tgtEl>
                                        <p:attrNameLst>
                                          <p:attrName>ppt_w</p:attrName>
                                        </p:attrNameLst>
                                      </p:cBhvr>
                                      <p:tavLst>
                                        <p:tav tm="0">
                                          <p:val>
                                            <p:fltVal val="0"/>
                                          </p:val>
                                        </p:tav>
                                        <p:tav tm="100000">
                                          <p:val>
                                            <p:strVal val="#ppt_w"/>
                                          </p:val>
                                        </p:tav>
                                      </p:tavLst>
                                    </p:anim>
                                    <p:anim calcmode="lin" valueType="num">
                                      <p:cBhvr>
                                        <p:cTn id="43" dur="500" fill="hold"/>
                                        <p:tgtEl>
                                          <p:spTgt spid="84"/>
                                        </p:tgtEl>
                                        <p:attrNameLst>
                                          <p:attrName>ppt_h</p:attrName>
                                        </p:attrNameLst>
                                      </p:cBhvr>
                                      <p:tavLst>
                                        <p:tav tm="0">
                                          <p:val>
                                            <p:fltVal val="0"/>
                                          </p:val>
                                        </p:tav>
                                        <p:tav tm="100000">
                                          <p:val>
                                            <p:strVal val="#ppt_h"/>
                                          </p:val>
                                        </p:tav>
                                      </p:tavLst>
                                    </p:anim>
                                    <p:animEffect transition="in" filter="fade">
                                      <p:cBhvr>
                                        <p:cTn id="44" dur="500"/>
                                        <p:tgtEl>
                                          <p:spTgt spid="84"/>
                                        </p:tgtEl>
                                      </p:cBhvr>
                                    </p:animEffect>
                                  </p:childTnLst>
                                </p:cTn>
                              </p:par>
                            </p:childTnLst>
                          </p:cTn>
                        </p:par>
                        <p:par>
                          <p:cTn id="45" fill="hold">
                            <p:stCondLst>
                              <p:cond delay="2000"/>
                            </p:stCondLst>
                            <p:childTnLst>
                              <p:par>
                                <p:cTn id="46" presetID="53" presetClass="entr" presetSubtype="16" fill="hold" grpId="0" nodeType="afterEffect">
                                  <p:stCondLst>
                                    <p:cond delay="0"/>
                                  </p:stCondLst>
                                  <p:childTnLst>
                                    <p:set>
                                      <p:cBhvr>
                                        <p:cTn id="47" dur="1" fill="hold">
                                          <p:stCondLst>
                                            <p:cond delay="0"/>
                                          </p:stCondLst>
                                        </p:cTn>
                                        <p:tgtEl>
                                          <p:spTgt spid="107"/>
                                        </p:tgtEl>
                                        <p:attrNameLst>
                                          <p:attrName>style.visibility</p:attrName>
                                        </p:attrNameLst>
                                      </p:cBhvr>
                                      <p:to>
                                        <p:strVal val="visible"/>
                                      </p:to>
                                    </p:set>
                                    <p:anim calcmode="lin" valueType="num">
                                      <p:cBhvr>
                                        <p:cTn id="48" dur="500" fill="hold"/>
                                        <p:tgtEl>
                                          <p:spTgt spid="107"/>
                                        </p:tgtEl>
                                        <p:attrNameLst>
                                          <p:attrName>ppt_w</p:attrName>
                                        </p:attrNameLst>
                                      </p:cBhvr>
                                      <p:tavLst>
                                        <p:tav tm="0">
                                          <p:val>
                                            <p:fltVal val="0"/>
                                          </p:val>
                                        </p:tav>
                                        <p:tav tm="100000">
                                          <p:val>
                                            <p:strVal val="#ppt_w"/>
                                          </p:val>
                                        </p:tav>
                                      </p:tavLst>
                                    </p:anim>
                                    <p:anim calcmode="lin" valueType="num">
                                      <p:cBhvr>
                                        <p:cTn id="49" dur="500" fill="hold"/>
                                        <p:tgtEl>
                                          <p:spTgt spid="107"/>
                                        </p:tgtEl>
                                        <p:attrNameLst>
                                          <p:attrName>ppt_h</p:attrName>
                                        </p:attrNameLst>
                                      </p:cBhvr>
                                      <p:tavLst>
                                        <p:tav tm="0">
                                          <p:val>
                                            <p:fltVal val="0"/>
                                          </p:val>
                                        </p:tav>
                                        <p:tav tm="100000">
                                          <p:val>
                                            <p:strVal val="#ppt_h"/>
                                          </p:val>
                                        </p:tav>
                                      </p:tavLst>
                                    </p:anim>
                                    <p:animEffect transition="in" filter="fade">
                                      <p:cBhvr>
                                        <p:cTn id="50" dur="500"/>
                                        <p:tgtEl>
                                          <p:spTgt spid="107"/>
                                        </p:tgtEl>
                                      </p:cBhvr>
                                    </p:animEffect>
                                  </p:childTnLst>
                                </p:cTn>
                              </p:par>
                            </p:childTnLst>
                          </p:cTn>
                        </p:par>
                        <p:par>
                          <p:cTn id="51" fill="hold">
                            <p:stCondLst>
                              <p:cond delay="2500"/>
                            </p:stCondLst>
                            <p:childTnLst>
                              <p:par>
                                <p:cTn id="52" presetID="53" presetClass="entr" presetSubtype="16" fill="hold" grpId="0" nodeType="afterEffect">
                                  <p:stCondLst>
                                    <p:cond delay="0"/>
                                  </p:stCondLst>
                                  <p:iterate type="lt">
                                    <p:tmPct val="10000"/>
                                  </p:iterate>
                                  <p:childTnLst>
                                    <p:set>
                                      <p:cBhvr>
                                        <p:cTn id="53" dur="1" fill="hold">
                                          <p:stCondLst>
                                            <p:cond delay="0"/>
                                          </p:stCondLst>
                                        </p:cTn>
                                        <p:tgtEl>
                                          <p:spTgt spid="106"/>
                                        </p:tgtEl>
                                        <p:attrNameLst>
                                          <p:attrName>style.visibility</p:attrName>
                                        </p:attrNameLst>
                                      </p:cBhvr>
                                      <p:to>
                                        <p:strVal val="visible"/>
                                      </p:to>
                                    </p:set>
                                    <p:anim calcmode="lin" valueType="num">
                                      <p:cBhvr>
                                        <p:cTn id="54" dur="100" fill="hold"/>
                                        <p:tgtEl>
                                          <p:spTgt spid="106"/>
                                        </p:tgtEl>
                                        <p:attrNameLst>
                                          <p:attrName>ppt_w</p:attrName>
                                        </p:attrNameLst>
                                      </p:cBhvr>
                                      <p:tavLst>
                                        <p:tav tm="0">
                                          <p:val>
                                            <p:fltVal val="0"/>
                                          </p:val>
                                        </p:tav>
                                        <p:tav tm="100000">
                                          <p:val>
                                            <p:strVal val="#ppt_w"/>
                                          </p:val>
                                        </p:tav>
                                      </p:tavLst>
                                    </p:anim>
                                    <p:anim calcmode="lin" valueType="num">
                                      <p:cBhvr>
                                        <p:cTn id="55" dur="100" fill="hold"/>
                                        <p:tgtEl>
                                          <p:spTgt spid="106"/>
                                        </p:tgtEl>
                                        <p:attrNameLst>
                                          <p:attrName>ppt_h</p:attrName>
                                        </p:attrNameLst>
                                      </p:cBhvr>
                                      <p:tavLst>
                                        <p:tav tm="0">
                                          <p:val>
                                            <p:fltVal val="0"/>
                                          </p:val>
                                        </p:tav>
                                        <p:tav tm="100000">
                                          <p:val>
                                            <p:strVal val="#ppt_h"/>
                                          </p:val>
                                        </p:tav>
                                      </p:tavLst>
                                    </p:anim>
                                    <p:animEffect transition="in" filter="fade">
                                      <p:cBhvr>
                                        <p:cTn id="56" dur="100"/>
                                        <p:tgtEl>
                                          <p:spTgt spid="106"/>
                                        </p:tgtEl>
                                      </p:cBhvr>
                                    </p:animEffect>
                                  </p:childTnLst>
                                </p:cTn>
                              </p:par>
                            </p:childTnLst>
                          </p:cTn>
                        </p:par>
                        <p:par>
                          <p:cTn id="57" fill="hold">
                            <p:stCondLst>
                              <p:cond delay="2990"/>
                            </p:stCondLst>
                            <p:childTnLst>
                              <p:par>
                                <p:cTn id="58" presetID="53" presetClass="entr" presetSubtype="16" fill="hold" grpId="0" nodeType="afterEffect">
                                  <p:stCondLst>
                                    <p:cond delay="0"/>
                                  </p:stCondLst>
                                  <p:childTnLst>
                                    <p:set>
                                      <p:cBhvr>
                                        <p:cTn id="59" dur="1" fill="hold">
                                          <p:stCondLst>
                                            <p:cond delay="0"/>
                                          </p:stCondLst>
                                        </p:cTn>
                                        <p:tgtEl>
                                          <p:spTgt spid="113"/>
                                        </p:tgtEl>
                                        <p:attrNameLst>
                                          <p:attrName>style.visibility</p:attrName>
                                        </p:attrNameLst>
                                      </p:cBhvr>
                                      <p:to>
                                        <p:strVal val="visible"/>
                                      </p:to>
                                    </p:set>
                                    <p:anim calcmode="lin" valueType="num">
                                      <p:cBhvr>
                                        <p:cTn id="60" dur="500" fill="hold"/>
                                        <p:tgtEl>
                                          <p:spTgt spid="113"/>
                                        </p:tgtEl>
                                        <p:attrNameLst>
                                          <p:attrName>ppt_w</p:attrName>
                                        </p:attrNameLst>
                                      </p:cBhvr>
                                      <p:tavLst>
                                        <p:tav tm="0">
                                          <p:val>
                                            <p:fltVal val="0"/>
                                          </p:val>
                                        </p:tav>
                                        <p:tav tm="100000">
                                          <p:val>
                                            <p:strVal val="#ppt_w"/>
                                          </p:val>
                                        </p:tav>
                                      </p:tavLst>
                                    </p:anim>
                                    <p:anim calcmode="lin" valueType="num">
                                      <p:cBhvr>
                                        <p:cTn id="61" dur="500" fill="hold"/>
                                        <p:tgtEl>
                                          <p:spTgt spid="113"/>
                                        </p:tgtEl>
                                        <p:attrNameLst>
                                          <p:attrName>ppt_h</p:attrName>
                                        </p:attrNameLst>
                                      </p:cBhvr>
                                      <p:tavLst>
                                        <p:tav tm="0">
                                          <p:val>
                                            <p:fltVal val="0"/>
                                          </p:val>
                                        </p:tav>
                                        <p:tav tm="100000">
                                          <p:val>
                                            <p:strVal val="#ppt_h"/>
                                          </p:val>
                                        </p:tav>
                                      </p:tavLst>
                                    </p:anim>
                                    <p:animEffect transition="in" filter="fade">
                                      <p:cBhvr>
                                        <p:cTn id="62" dur="500"/>
                                        <p:tgtEl>
                                          <p:spTgt spid="113"/>
                                        </p:tgtEl>
                                      </p:cBhvr>
                                    </p:animEffect>
                                  </p:childTnLst>
                                </p:cTn>
                              </p:par>
                            </p:childTnLst>
                          </p:cTn>
                        </p:par>
                        <p:par>
                          <p:cTn id="63" fill="hold">
                            <p:stCondLst>
                              <p:cond delay="3490"/>
                            </p:stCondLst>
                            <p:childTnLst>
                              <p:par>
                                <p:cTn id="64" presetID="53" presetClass="entr" presetSubtype="16" fill="hold" grpId="0" nodeType="afterEffect">
                                  <p:stCondLst>
                                    <p:cond delay="0"/>
                                  </p:stCondLst>
                                  <p:iterate type="lt">
                                    <p:tmPct val="10000"/>
                                  </p:iterate>
                                  <p:childTnLst>
                                    <p:set>
                                      <p:cBhvr>
                                        <p:cTn id="65" dur="1" fill="hold">
                                          <p:stCondLst>
                                            <p:cond delay="0"/>
                                          </p:stCondLst>
                                        </p:cTn>
                                        <p:tgtEl>
                                          <p:spTgt spid="112"/>
                                        </p:tgtEl>
                                        <p:attrNameLst>
                                          <p:attrName>style.visibility</p:attrName>
                                        </p:attrNameLst>
                                      </p:cBhvr>
                                      <p:to>
                                        <p:strVal val="visible"/>
                                      </p:to>
                                    </p:set>
                                    <p:anim calcmode="lin" valueType="num">
                                      <p:cBhvr>
                                        <p:cTn id="66" dur="100" fill="hold"/>
                                        <p:tgtEl>
                                          <p:spTgt spid="112"/>
                                        </p:tgtEl>
                                        <p:attrNameLst>
                                          <p:attrName>ppt_w</p:attrName>
                                        </p:attrNameLst>
                                      </p:cBhvr>
                                      <p:tavLst>
                                        <p:tav tm="0">
                                          <p:val>
                                            <p:fltVal val="0"/>
                                          </p:val>
                                        </p:tav>
                                        <p:tav tm="100000">
                                          <p:val>
                                            <p:strVal val="#ppt_w"/>
                                          </p:val>
                                        </p:tav>
                                      </p:tavLst>
                                    </p:anim>
                                    <p:anim calcmode="lin" valueType="num">
                                      <p:cBhvr>
                                        <p:cTn id="67" dur="100" fill="hold"/>
                                        <p:tgtEl>
                                          <p:spTgt spid="112"/>
                                        </p:tgtEl>
                                        <p:attrNameLst>
                                          <p:attrName>ppt_h</p:attrName>
                                        </p:attrNameLst>
                                      </p:cBhvr>
                                      <p:tavLst>
                                        <p:tav tm="0">
                                          <p:val>
                                            <p:fltVal val="0"/>
                                          </p:val>
                                        </p:tav>
                                        <p:tav tm="100000">
                                          <p:val>
                                            <p:strVal val="#ppt_h"/>
                                          </p:val>
                                        </p:tav>
                                      </p:tavLst>
                                    </p:anim>
                                    <p:animEffect transition="in" filter="fade">
                                      <p:cBhvr>
                                        <p:cTn id="68" dur="100"/>
                                        <p:tgtEl>
                                          <p:spTgt spid="112"/>
                                        </p:tgtEl>
                                      </p:cBhvr>
                                    </p:animEffect>
                                  </p:childTnLst>
                                </p:cTn>
                              </p:par>
                            </p:childTnLst>
                          </p:cTn>
                        </p:par>
                        <p:par>
                          <p:cTn id="69" fill="hold">
                            <p:stCondLst>
                              <p:cond delay="4300"/>
                            </p:stCondLst>
                            <p:childTnLst>
                              <p:par>
                                <p:cTn id="70" presetID="53" presetClass="entr" presetSubtype="16" fill="hold" grpId="0" nodeType="afterEffect">
                                  <p:stCondLst>
                                    <p:cond delay="0"/>
                                  </p:stCondLst>
                                  <p:childTnLst>
                                    <p:set>
                                      <p:cBhvr>
                                        <p:cTn id="71" dur="1" fill="hold">
                                          <p:stCondLst>
                                            <p:cond delay="0"/>
                                          </p:stCondLst>
                                        </p:cTn>
                                        <p:tgtEl>
                                          <p:spTgt spid="110"/>
                                        </p:tgtEl>
                                        <p:attrNameLst>
                                          <p:attrName>style.visibility</p:attrName>
                                        </p:attrNameLst>
                                      </p:cBhvr>
                                      <p:to>
                                        <p:strVal val="visible"/>
                                      </p:to>
                                    </p:set>
                                    <p:anim calcmode="lin" valueType="num">
                                      <p:cBhvr>
                                        <p:cTn id="72" dur="500" fill="hold"/>
                                        <p:tgtEl>
                                          <p:spTgt spid="110"/>
                                        </p:tgtEl>
                                        <p:attrNameLst>
                                          <p:attrName>ppt_w</p:attrName>
                                        </p:attrNameLst>
                                      </p:cBhvr>
                                      <p:tavLst>
                                        <p:tav tm="0">
                                          <p:val>
                                            <p:fltVal val="0"/>
                                          </p:val>
                                        </p:tav>
                                        <p:tav tm="100000">
                                          <p:val>
                                            <p:strVal val="#ppt_w"/>
                                          </p:val>
                                        </p:tav>
                                      </p:tavLst>
                                    </p:anim>
                                    <p:anim calcmode="lin" valueType="num">
                                      <p:cBhvr>
                                        <p:cTn id="73" dur="500" fill="hold"/>
                                        <p:tgtEl>
                                          <p:spTgt spid="110"/>
                                        </p:tgtEl>
                                        <p:attrNameLst>
                                          <p:attrName>ppt_h</p:attrName>
                                        </p:attrNameLst>
                                      </p:cBhvr>
                                      <p:tavLst>
                                        <p:tav tm="0">
                                          <p:val>
                                            <p:fltVal val="0"/>
                                          </p:val>
                                        </p:tav>
                                        <p:tav tm="100000">
                                          <p:val>
                                            <p:strVal val="#ppt_h"/>
                                          </p:val>
                                        </p:tav>
                                      </p:tavLst>
                                    </p:anim>
                                    <p:animEffect transition="in" filter="fade">
                                      <p:cBhvr>
                                        <p:cTn id="74" dur="500"/>
                                        <p:tgtEl>
                                          <p:spTgt spid="110"/>
                                        </p:tgtEl>
                                      </p:cBhvr>
                                    </p:animEffect>
                                  </p:childTnLst>
                                </p:cTn>
                              </p:par>
                            </p:childTnLst>
                          </p:cTn>
                        </p:par>
                        <p:par>
                          <p:cTn id="75" fill="hold">
                            <p:stCondLst>
                              <p:cond delay="4800"/>
                            </p:stCondLst>
                            <p:childTnLst>
                              <p:par>
                                <p:cTn id="76" presetID="53" presetClass="entr" presetSubtype="16" fill="hold" grpId="0" nodeType="afterEffect">
                                  <p:stCondLst>
                                    <p:cond delay="0"/>
                                  </p:stCondLst>
                                  <p:iterate type="lt">
                                    <p:tmPct val="10000"/>
                                  </p:iterate>
                                  <p:childTnLst>
                                    <p:set>
                                      <p:cBhvr>
                                        <p:cTn id="77" dur="1" fill="hold">
                                          <p:stCondLst>
                                            <p:cond delay="0"/>
                                          </p:stCondLst>
                                        </p:cTn>
                                        <p:tgtEl>
                                          <p:spTgt spid="109"/>
                                        </p:tgtEl>
                                        <p:attrNameLst>
                                          <p:attrName>style.visibility</p:attrName>
                                        </p:attrNameLst>
                                      </p:cBhvr>
                                      <p:to>
                                        <p:strVal val="visible"/>
                                      </p:to>
                                    </p:set>
                                    <p:anim calcmode="lin" valueType="num">
                                      <p:cBhvr>
                                        <p:cTn id="78" dur="100" fill="hold"/>
                                        <p:tgtEl>
                                          <p:spTgt spid="109"/>
                                        </p:tgtEl>
                                        <p:attrNameLst>
                                          <p:attrName>ppt_w</p:attrName>
                                        </p:attrNameLst>
                                      </p:cBhvr>
                                      <p:tavLst>
                                        <p:tav tm="0">
                                          <p:val>
                                            <p:fltVal val="0"/>
                                          </p:val>
                                        </p:tav>
                                        <p:tav tm="100000">
                                          <p:val>
                                            <p:strVal val="#ppt_w"/>
                                          </p:val>
                                        </p:tav>
                                      </p:tavLst>
                                    </p:anim>
                                    <p:anim calcmode="lin" valueType="num">
                                      <p:cBhvr>
                                        <p:cTn id="79" dur="100" fill="hold"/>
                                        <p:tgtEl>
                                          <p:spTgt spid="109"/>
                                        </p:tgtEl>
                                        <p:attrNameLst>
                                          <p:attrName>ppt_h</p:attrName>
                                        </p:attrNameLst>
                                      </p:cBhvr>
                                      <p:tavLst>
                                        <p:tav tm="0">
                                          <p:val>
                                            <p:fltVal val="0"/>
                                          </p:val>
                                        </p:tav>
                                        <p:tav tm="100000">
                                          <p:val>
                                            <p:strVal val="#ppt_h"/>
                                          </p:val>
                                        </p:tav>
                                      </p:tavLst>
                                    </p:anim>
                                    <p:animEffect transition="in" filter="fade">
                                      <p:cBhvr>
                                        <p:cTn id="80" dur="1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106" grpId="0"/>
      <p:bldP spid="107" grpId="0"/>
      <p:bldP spid="109" grpId="0"/>
      <p:bldP spid="110" grpId="0"/>
      <p:bldP spid="112" grpId="0"/>
      <p:bldP spid="113" grpId="0"/>
      <p:bldP spid="19" grpId="0"/>
      <p:bldP spid="19" grpId="1"/>
      <p:bldP spid="20" grpId="0" animBg="1"/>
      <p:bldP spid="2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val 22"/>
          <p:cNvSpPr>
            <a:spLocks noChangeArrowheads="1"/>
          </p:cNvSpPr>
          <p:nvPr/>
        </p:nvSpPr>
        <p:spPr bwMode="auto">
          <a:xfrm>
            <a:off x="4765152" y="1377512"/>
            <a:ext cx="1302980" cy="1302141"/>
          </a:xfrm>
          <a:prstGeom prst="ellips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093B5C"/>
                </a:solidFill>
                <a:latin typeface="微软雅黑" panose="020B0503020204020204" pitchFamily="34" charset="-122"/>
                <a:ea typeface="微软雅黑" panose="020B0503020204020204" pitchFamily="34" charset="-122"/>
              </a:rPr>
              <a:t>共识机制</a:t>
            </a:r>
            <a:endParaRPr lang="zh-CN" altLang="en-US" sz="2400" b="1" dirty="0">
              <a:solidFill>
                <a:srgbClr val="093B5C"/>
              </a:solidFill>
              <a:latin typeface="微软雅黑" panose="020B0503020204020204" pitchFamily="34" charset="-122"/>
              <a:ea typeface="微软雅黑" panose="020B0503020204020204" pitchFamily="34" charset="-122"/>
            </a:endParaRPr>
          </a:p>
        </p:txBody>
      </p:sp>
      <p:sp>
        <p:nvSpPr>
          <p:cNvPr id="5" name="Line 23"/>
          <p:cNvSpPr>
            <a:spLocks noChangeShapeType="1"/>
          </p:cNvSpPr>
          <p:nvPr/>
        </p:nvSpPr>
        <p:spPr bwMode="auto">
          <a:xfrm flipH="1">
            <a:off x="1602211" y="2030231"/>
            <a:ext cx="3162941" cy="0"/>
          </a:xfrm>
          <a:prstGeom prst="line">
            <a:avLst/>
          </a:prstGeom>
          <a:noFill/>
          <a:ln w="12700" cap="flat">
            <a:solidFill>
              <a:srgbClr val="093B5C"/>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6" name="Freeform 24"/>
          <p:cNvSpPr>
            <a:spLocks noEditPoints="1"/>
          </p:cNvSpPr>
          <p:nvPr/>
        </p:nvSpPr>
        <p:spPr bwMode="auto">
          <a:xfrm>
            <a:off x="3809412" y="1852218"/>
            <a:ext cx="367084" cy="365918"/>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9" name="Freeform 25"/>
          <p:cNvSpPr>
            <a:spLocks noEditPoints="1"/>
          </p:cNvSpPr>
          <p:nvPr/>
        </p:nvSpPr>
        <p:spPr bwMode="auto">
          <a:xfrm>
            <a:off x="2949577" y="1852218"/>
            <a:ext cx="370391" cy="365918"/>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0" name="Freeform 26"/>
          <p:cNvSpPr>
            <a:spLocks noEditPoints="1"/>
          </p:cNvSpPr>
          <p:nvPr/>
        </p:nvSpPr>
        <p:spPr bwMode="auto">
          <a:xfrm>
            <a:off x="2093050" y="1852218"/>
            <a:ext cx="373697" cy="365918"/>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1" name="Freeform 27"/>
          <p:cNvSpPr>
            <a:spLocks/>
          </p:cNvSpPr>
          <p:nvPr/>
        </p:nvSpPr>
        <p:spPr bwMode="auto">
          <a:xfrm>
            <a:off x="3918544" y="2132424"/>
            <a:ext cx="1742819" cy="1480155"/>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2" name="Freeform 28"/>
          <p:cNvSpPr>
            <a:spLocks/>
          </p:cNvSpPr>
          <p:nvPr/>
        </p:nvSpPr>
        <p:spPr bwMode="auto">
          <a:xfrm>
            <a:off x="3035561" y="2132425"/>
            <a:ext cx="2625803" cy="2360336"/>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3" name="Freeform 29"/>
          <p:cNvSpPr>
            <a:spLocks/>
          </p:cNvSpPr>
          <p:nvPr/>
        </p:nvSpPr>
        <p:spPr bwMode="auto">
          <a:xfrm>
            <a:off x="2179034" y="2132424"/>
            <a:ext cx="3482331" cy="3217441"/>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4" name="TextBox 17"/>
          <p:cNvSpPr txBox="1"/>
          <p:nvPr/>
        </p:nvSpPr>
        <p:spPr>
          <a:xfrm>
            <a:off x="5722798" y="2999884"/>
            <a:ext cx="558021" cy="768726"/>
          </a:xfrm>
          <a:prstGeom prst="rect">
            <a:avLst/>
          </a:prstGeom>
          <a:noFill/>
        </p:spPr>
        <p:txBody>
          <a:bodyPr wrap="none" lIns="75493" tIns="37746" rIns="75493" bIns="37746" rtlCol="0" anchor="ctr">
            <a:spAutoFit/>
          </a:bodyPr>
          <a:lstStyle/>
          <a:p>
            <a:r>
              <a:rPr lang="en-US" altLang="zh-CN" sz="4500" dirty="0">
                <a:solidFill>
                  <a:srgbClr val="093B5C"/>
                </a:solidFill>
                <a:latin typeface="微软雅黑" pitchFamily="34" charset="-122"/>
                <a:ea typeface="微软雅黑" pitchFamily="34" charset="-122"/>
              </a:rPr>
              <a:t>A</a:t>
            </a:r>
            <a:endParaRPr lang="zh-CN" altLang="en-US" sz="4500" dirty="0">
              <a:solidFill>
                <a:srgbClr val="093B5C"/>
              </a:solidFill>
              <a:latin typeface="微软雅黑" pitchFamily="34" charset="-122"/>
              <a:ea typeface="微软雅黑" pitchFamily="34" charset="-122"/>
            </a:endParaRPr>
          </a:p>
        </p:txBody>
      </p:sp>
      <p:sp>
        <p:nvSpPr>
          <p:cNvPr id="15" name="TextBox 18"/>
          <p:cNvSpPr txBox="1"/>
          <p:nvPr/>
        </p:nvSpPr>
        <p:spPr>
          <a:xfrm>
            <a:off x="5722798" y="3862140"/>
            <a:ext cx="514739" cy="768726"/>
          </a:xfrm>
          <a:prstGeom prst="rect">
            <a:avLst/>
          </a:prstGeom>
          <a:noFill/>
        </p:spPr>
        <p:txBody>
          <a:bodyPr wrap="none" lIns="75493" tIns="37746" rIns="75493" bIns="37746" rtlCol="0" anchor="ctr">
            <a:spAutoFit/>
          </a:bodyPr>
          <a:lstStyle/>
          <a:p>
            <a:r>
              <a:rPr lang="en-US" altLang="zh-CN" sz="4500" dirty="0">
                <a:solidFill>
                  <a:srgbClr val="093B5C"/>
                </a:solidFill>
                <a:latin typeface="微软雅黑" pitchFamily="34" charset="-122"/>
                <a:ea typeface="微软雅黑" pitchFamily="34" charset="-122"/>
              </a:rPr>
              <a:t>B</a:t>
            </a:r>
            <a:endParaRPr lang="zh-CN" altLang="en-US" sz="4500" dirty="0">
              <a:solidFill>
                <a:srgbClr val="093B5C"/>
              </a:solidFill>
              <a:latin typeface="微软雅黑" pitchFamily="34" charset="-122"/>
              <a:ea typeface="微软雅黑" pitchFamily="34" charset="-122"/>
            </a:endParaRPr>
          </a:p>
        </p:txBody>
      </p:sp>
      <p:sp>
        <p:nvSpPr>
          <p:cNvPr id="16" name="TextBox 19"/>
          <p:cNvSpPr txBox="1"/>
          <p:nvPr/>
        </p:nvSpPr>
        <p:spPr>
          <a:xfrm>
            <a:off x="5722797" y="4752489"/>
            <a:ext cx="538785" cy="768726"/>
          </a:xfrm>
          <a:prstGeom prst="rect">
            <a:avLst/>
          </a:prstGeom>
          <a:noFill/>
        </p:spPr>
        <p:txBody>
          <a:bodyPr wrap="none" lIns="75493" tIns="37746" rIns="75493" bIns="37746" rtlCol="0" anchor="ctr">
            <a:spAutoFit/>
          </a:bodyPr>
          <a:lstStyle/>
          <a:p>
            <a:r>
              <a:rPr lang="en-US" altLang="zh-CN" sz="4500" dirty="0">
                <a:solidFill>
                  <a:srgbClr val="093B5C"/>
                </a:solidFill>
                <a:latin typeface="微软雅黑" pitchFamily="34" charset="-122"/>
                <a:ea typeface="微软雅黑" pitchFamily="34" charset="-122"/>
              </a:rPr>
              <a:t>C</a:t>
            </a:r>
            <a:endParaRPr lang="zh-CN" altLang="en-US" sz="4500" dirty="0">
              <a:solidFill>
                <a:srgbClr val="093B5C"/>
              </a:solidFill>
              <a:latin typeface="微软雅黑" pitchFamily="34" charset="-122"/>
              <a:ea typeface="微软雅黑" pitchFamily="34" charset="-122"/>
            </a:endParaRPr>
          </a:p>
        </p:txBody>
      </p:sp>
      <p:sp>
        <p:nvSpPr>
          <p:cNvPr id="20" name="矩形 19"/>
          <p:cNvSpPr/>
          <p:nvPr/>
        </p:nvSpPr>
        <p:spPr>
          <a:xfrm>
            <a:off x="6280819" y="2999884"/>
            <a:ext cx="5447885" cy="646331"/>
          </a:xfrm>
          <a:prstGeom prst="rect">
            <a:avLst/>
          </a:prstGeom>
        </p:spPr>
        <p:txBody>
          <a:bodyPr wrap="square">
            <a:spAutoFit/>
          </a:bodyPr>
          <a:lstStyle/>
          <a:p>
            <a:pPr algn="just"/>
            <a:r>
              <a:rPr lang="zh-CN" altLang="zh-CN" dirty="0" smtClean="0">
                <a:latin typeface="Microsoft YaHei" charset="-122"/>
                <a:ea typeface="Microsoft YaHei" charset="-122"/>
                <a:cs typeface="Microsoft YaHei" charset="-122"/>
              </a:rPr>
              <a:t>共识</a:t>
            </a:r>
            <a:r>
              <a:rPr lang="zh-CN" altLang="zh-CN" dirty="0">
                <a:latin typeface="Microsoft YaHei" charset="-122"/>
                <a:ea typeface="Microsoft YaHei" charset="-122"/>
                <a:cs typeface="Microsoft YaHei" charset="-122"/>
              </a:rPr>
              <a:t>机制的目标是使</a:t>
            </a:r>
            <a:r>
              <a:rPr lang="zh-CN" altLang="zh-CN" dirty="0">
                <a:solidFill>
                  <a:srgbClr val="FF0000"/>
                </a:solidFill>
                <a:latin typeface="Microsoft YaHei" charset="-122"/>
                <a:ea typeface="Microsoft YaHei" charset="-122"/>
                <a:cs typeface="Microsoft YaHei" charset="-122"/>
              </a:rPr>
              <a:t>所有的诚实节点保存一致的区块链视图</a:t>
            </a:r>
            <a:r>
              <a:rPr lang="zh-CN" altLang="zh-CN" dirty="0">
                <a:latin typeface="Microsoft YaHei" charset="-122"/>
                <a:ea typeface="Microsoft YaHei" charset="-122"/>
                <a:cs typeface="Microsoft YaHei" charset="-122"/>
              </a:rPr>
              <a:t>，同时满足一致性和有效性 </a:t>
            </a:r>
            <a:endParaRPr lang="zh-CN" altLang="en-US" dirty="0">
              <a:solidFill>
                <a:schemeClr val="tx1">
                  <a:lumMod val="75000"/>
                  <a:lumOff val="25000"/>
                </a:schemeClr>
              </a:solidFill>
              <a:latin typeface="Microsoft YaHei" charset="-122"/>
              <a:ea typeface="Microsoft YaHei" charset="-122"/>
              <a:cs typeface="Microsoft YaHei" charset="-122"/>
            </a:endParaRPr>
          </a:p>
        </p:txBody>
      </p:sp>
      <p:sp>
        <p:nvSpPr>
          <p:cNvPr id="21" name="矩形 20"/>
          <p:cNvSpPr/>
          <p:nvPr/>
        </p:nvSpPr>
        <p:spPr>
          <a:xfrm>
            <a:off x="6280819" y="3862140"/>
            <a:ext cx="4439601" cy="646331"/>
          </a:xfrm>
          <a:prstGeom prst="rect">
            <a:avLst/>
          </a:prstGeom>
        </p:spPr>
        <p:txBody>
          <a:bodyPr wrap="square">
            <a:spAutoFit/>
          </a:bodyPr>
          <a:lstStyle/>
          <a:p>
            <a:pPr algn="just"/>
            <a:r>
              <a:rPr lang="zh-CN" altLang="zh-CN" dirty="0">
                <a:solidFill>
                  <a:srgbClr val="FF0000"/>
                </a:solidFill>
                <a:latin typeface="Microsoft YaHei" charset="-122"/>
                <a:ea typeface="Microsoft YaHei" charset="-122"/>
                <a:cs typeface="Microsoft YaHei" charset="-122"/>
              </a:rPr>
              <a:t>一致性</a:t>
            </a:r>
            <a:r>
              <a:rPr lang="zh-CN" altLang="zh-CN" dirty="0">
                <a:latin typeface="Microsoft YaHei" charset="-122"/>
                <a:ea typeface="Microsoft YaHei" charset="-122"/>
                <a:cs typeface="Microsoft YaHei" charset="-122"/>
              </a:rPr>
              <a:t>是指所有诚实节点保存的区块链的前缀部分完全</a:t>
            </a:r>
            <a:r>
              <a:rPr lang="zh-CN" altLang="zh-CN" dirty="0" smtClean="0">
                <a:latin typeface="Microsoft YaHei" charset="-122"/>
                <a:ea typeface="Microsoft YaHei" charset="-122"/>
                <a:cs typeface="Microsoft YaHei" charset="-122"/>
              </a:rPr>
              <a:t>相同</a:t>
            </a:r>
            <a:endParaRPr lang="zh-CN" altLang="en-US" dirty="0">
              <a:solidFill>
                <a:schemeClr val="tx1">
                  <a:lumMod val="75000"/>
                  <a:lumOff val="25000"/>
                </a:schemeClr>
              </a:solidFill>
              <a:latin typeface="Microsoft YaHei" charset="-122"/>
              <a:ea typeface="Microsoft YaHei" charset="-122"/>
              <a:cs typeface="Microsoft YaHei" charset="-122"/>
            </a:endParaRPr>
          </a:p>
        </p:txBody>
      </p:sp>
      <p:sp>
        <p:nvSpPr>
          <p:cNvPr id="22" name="矩形 21"/>
          <p:cNvSpPr/>
          <p:nvPr/>
        </p:nvSpPr>
        <p:spPr>
          <a:xfrm>
            <a:off x="6280819" y="4737459"/>
            <a:ext cx="5106509" cy="646331"/>
          </a:xfrm>
          <a:prstGeom prst="rect">
            <a:avLst/>
          </a:prstGeom>
        </p:spPr>
        <p:txBody>
          <a:bodyPr wrap="square">
            <a:spAutoFit/>
          </a:bodyPr>
          <a:lstStyle/>
          <a:p>
            <a:pPr algn="just"/>
            <a:r>
              <a:rPr lang="zh-CN" altLang="zh-CN" dirty="0">
                <a:solidFill>
                  <a:srgbClr val="FF0000"/>
                </a:solidFill>
                <a:latin typeface="Microsoft YaHei" charset="-122"/>
                <a:ea typeface="Microsoft YaHei" charset="-122"/>
                <a:cs typeface="Microsoft YaHei" charset="-122"/>
              </a:rPr>
              <a:t>有效性</a:t>
            </a:r>
            <a:r>
              <a:rPr lang="zh-CN" altLang="zh-CN" dirty="0">
                <a:latin typeface="Microsoft YaHei" charset="-122"/>
                <a:ea typeface="Microsoft YaHei" charset="-122"/>
                <a:cs typeface="Microsoft YaHei" charset="-122"/>
              </a:rPr>
              <a:t>是指由某诚实节点发布的信息终将被其他所有诚实节点记录在自己的区块链中 </a:t>
            </a:r>
            <a:endParaRPr lang="zh-CN" altLang="en-US" dirty="0">
              <a:solidFill>
                <a:schemeClr val="tx1">
                  <a:lumMod val="75000"/>
                  <a:lumOff val="25000"/>
                </a:schemeClr>
              </a:solidFill>
              <a:latin typeface="Microsoft YaHei" charset="-122"/>
              <a:ea typeface="Microsoft YaHei" charset="-122"/>
              <a:cs typeface="Microsoft YaHei" charset="-122"/>
            </a:endParaRPr>
          </a:p>
        </p:txBody>
      </p:sp>
      <p:sp>
        <p:nvSpPr>
          <p:cNvPr id="18" name="矩形 3"/>
          <p:cNvSpPr>
            <a:spLocks noChangeArrowheads="1"/>
          </p:cNvSpPr>
          <p:nvPr/>
        </p:nvSpPr>
        <p:spPr bwMode="auto">
          <a:xfrm>
            <a:off x="798574" y="234824"/>
            <a:ext cx="4151377" cy="523220"/>
          </a:xfrm>
          <a:prstGeom prst="rect">
            <a:avLst/>
          </a:prstGeom>
          <a:extLst/>
        </p:spPr>
        <p:txBody>
          <a:bodyPr wrap="square">
            <a:spAutoFit/>
          </a:bodyPr>
          <a:lstStyle/>
          <a:p>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共识机制的目标及要求</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19" name="等腰三角形 18"/>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bwMode="auto">
          <a:xfrm>
            <a:off x="2179034" y="5681472"/>
            <a:ext cx="7586758" cy="963168"/>
          </a:xfrm>
          <a:prstGeom prst="roundRect">
            <a:avLst/>
          </a:prstGeom>
          <a:ln/>
          <a:ex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sz="2000" dirty="0">
                <a:latin typeface="Microsoft YaHei" charset="-122"/>
                <a:ea typeface="Microsoft YaHei" charset="-122"/>
                <a:cs typeface="Microsoft YaHei" charset="-122"/>
              </a:rPr>
              <a:t>如何在</a:t>
            </a:r>
            <a:r>
              <a:rPr kumimoji="1" lang="zh-CN" altLang="en-US" sz="2000" dirty="0">
                <a:solidFill>
                  <a:srgbClr val="FF0000"/>
                </a:solidFill>
                <a:latin typeface="Microsoft YaHei" charset="-122"/>
                <a:ea typeface="Microsoft YaHei" charset="-122"/>
                <a:cs typeface="Microsoft YaHei" charset="-122"/>
              </a:rPr>
              <a:t>一致性和可用性之间进行平衡</a:t>
            </a:r>
            <a:r>
              <a:rPr kumimoji="1" lang="zh-CN" altLang="en-US" sz="2000" dirty="0">
                <a:latin typeface="Microsoft YaHei" charset="-122"/>
                <a:ea typeface="Microsoft YaHei" charset="-122"/>
                <a:cs typeface="Microsoft YaHei" charset="-122"/>
              </a:rPr>
              <a:t>，在不影响实际使用体验的前提下还能保证相对可靠的一致性，是研究共识机制的目标。 </a:t>
            </a:r>
          </a:p>
        </p:txBody>
      </p:sp>
    </p:spTree>
    <p:extLst>
      <p:ext uri="{BB962C8B-B14F-4D97-AF65-F5344CB8AC3E}">
        <p14:creationId xmlns:p14="http://schemas.microsoft.com/office/powerpoint/2010/main" val="172334132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19"/>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par>
                                <p:cTn id="17" presetID="35" presetClass="path" presetSubtype="0" accel="50000" decel="50000" fill="hold" grpId="1" nodeType="withEffect">
                                  <p:stCondLst>
                                    <p:cond delay="0"/>
                                  </p:stCondLst>
                                  <p:childTnLst>
                                    <p:animMotion origin="layout" path="M 8.33333E-7 -3.7037E-6 L 0.12148 -3.7037E-6 " pathEditMode="relative" rAng="0" ptsTypes="AA">
                                      <p:cBhvr>
                                        <p:cTn id="18" dur="1000" spd="-100000" fill="hold"/>
                                        <p:tgtEl>
                                          <p:spTgt spid="18"/>
                                        </p:tgtEl>
                                        <p:attrNameLst>
                                          <p:attrName>ppt_x</p:attrName>
                                          <p:attrName>ppt_y</p:attrName>
                                        </p:attrNameLst>
                                      </p:cBhvr>
                                      <p:rCtr x="6068" y="0"/>
                                    </p:animMotion>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par>
                                <p:cTn id="25" presetID="6" presetClass="emph" presetSubtype="0" decel="100000" fill="hold" grpId="1" nodeType="withEffect">
                                  <p:stCondLst>
                                    <p:cond delay="250"/>
                                  </p:stCondLst>
                                  <p:childTnLst>
                                    <p:animScale>
                                      <p:cBhvr>
                                        <p:cTn id="26" dur="500" fill="hold"/>
                                        <p:tgtEl>
                                          <p:spTgt spid="4"/>
                                        </p:tgtEl>
                                      </p:cBhvr>
                                      <p:by x="110000" y="110000"/>
                                    </p:animScale>
                                  </p:childTnLst>
                                </p:cTn>
                              </p:par>
                              <p:par>
                                <p:cTn id="27" presetID="6" presetClass="emph" presetSubtype="0" decel="100000" fill="hold" grpId="2" nodeType="withEffect">
                                  <p:stCondLst>
                                    <p:cond delay="750"/>
                                  </p:stCondLst>
                                  <p:childTnLst>
                                    <p:animScale>
                                      <p:cBhvr>
                                        <p:cTn id="28" dur="500" fill="hold"/>
                                        <p:tgtEl>
                                          <p:spTgt spid="4"/>
                                        </p:tgtEl>
                                      </p:cBhvr>
                                      <p:by x="91000" y="91000"/>
                                    </p:animScale>
                                  </p:childTnLst>
                                </p:cTn>
                              </p:par>
                            </p:childTnLst>
                          </p:cTn>
                        </p:par>
                        <p:par>
                          <p:cTn id="29" fill="hold">
                            <p:stCondLst>
                              <p:cond delay="2250"/>
                            </p:stCondLst>
                            <p:childTnLst>
                              <p:par>
                                <p:cTn id="30" presetID="22" presetClass="entr" presetSubtype="2"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right)">
                                      <p:cBhvr>
                                        <p:cTn id="32" dur="500"/>
                                        <p:tgtEl>
                                          <p:spTgt spid="5"/>
                                        </p:tgtEl>
                                      </p:cBhvr>
                                    </p:animEffect>
                                  </p:childTnLst>
                                </p:cTn>
                              </p:par>
                            </p:childTnLst>
                          </p:cTn>
                        </p:par>
                        <p:par>
                          <p:cTn id="33" fill="hold">
                            <p:stCondLst>
                              <p:cond delay="2750"/>
                            </p:stCondLst>
                            <p:childTnLst>
                              <p:par>
                                <p:cTn id="34" presetID="53" presetClass="entr" presetSubtype="16"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childTnLst>
                          </p:cTn>
                        </p:par>
                        <p:par>
                          <p:cTn id="39" fill="hold">
                            <p:stCondLst>
                              <p:cond delay="3250"/>
                            </p:stCondLst>
                            <p:childTnLst>
                              <p:par>
                                <p:cTn id="40" presetID="22" presetClass="entr" presetSubtype="8"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par>
                          <p:cTn id="43" fill="hold">
                            <p:stCondLst>
                              <p:cond delay="3750"/>
                            </p:stCondLst>
                            <p:childTnLst>
                              <p:par>
                                <p:cTn id="44" presetID="53" presetClass="entr" presetSubtype="16"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250" fill="hold"/>
                                        <p:tgtEl>
                                          <p:spTgt spid="14"/>
                                        </p:tgtEl>
                                        <p:attrNameLst>
                                          <p:attrName>ppt_w</p:attrName>
                                        </p:attrNameLst>
                                      </p:cBhvr>
                                      <p:tavLst>
                                        <p:tav tm="0">
                                          <p:val>
                                            <p:fltVal val="0"/>
                                          </p:val>
                                        </p:tav>
                                        <p:tav tm="100000">
                                          <p:val>
                                            <p:strVal val="#ppt_w"/>
                                          </p:val>
                                        </p:tav>
                                      </p:tavLst>
                                    </p:anim>
                                    <p:anim calcmode="lin" valueType="num">
                                      <p:cBhvr>
                                        <p:cTn id="47" dur="250" fill="hold"/>
                                        <p:tgtEl>
                                          <p:spTgt spid="14"/>
                                        </p:tgtEl>
                                        <p:attrNameLst>
                                          <p:attrName>ppt_h</p:attrName>
                                        </p:attrNameLst>
                                      </p:cBhvr>
                                      <p:tavLst>
                                        <p:tav tm="0">
                                          <p:val>
                                            <p:fltVal val="0"/>
                                          </p:val>
                                        </p:tav>
                                        <p:tav tm="100000">
                                          <p:val>
                                            <p:strVal val="#ppt_h"/>
                                          </p:val>
                                        </p:tav>
                                      </p:tavLst>
                                    </p:anim>
                                    <p:animEffect transition="in" filter="fade">
                                      <p:cBhvr>
                                        <p:cTn id="48" dur="250"/>
                                        <p:tgtEl>
                                          <p:spTgt spid="14"/>
                                        </p:tgtEl>
                                      </p:cBhvr>
                                    </p:animEffect>
                                  </p:childTnLst>
                                </p:cTn>
                              </p:par>
                              <p:par>
                                <p:cTn id="49" presetID="6" presetClass="emph" presetSubtype="0" decel="100000" fill="hold" grpId="1" nodeType="withEffect">
                                  <p:stCondLst>
                                    <p:cond delay="200"/>
                                  </p:stCondLst>
                                  <p:childTnLst>
                                    <p:animScale>
                                      <p:cBhvr>
                                        <p:cTn id="50" dur="250" fill="hold"/>
                                        <p:tgtEl>
                                          <p:spTgt spid="14"/>
                                        </p:tgtEl>
                                      </p:cBhvr>
                                      <p:by x="110000" y="110000"/>
                                    </p:animScale>
                                  </p:childTnLst>
                                </p:cTn>
                              </p:par>
                              <p:par>
                                <p:cTn id="51" presetID="6" presetClass="emph" presetSubtype="0" decel="100000" fill="hold" grpId="2" nodeType="withEffect">
                                  <p:stCondLst>
                                    <p:cond delay="400"/>
                                  </p:stCondLst>
                                  <p:childTnLst>
                                    <p:animScale>
                                      <p:cBhvr>
                                        <p:cTn id="52" dur="250" fill="hold"/>
                                        <p:tgtEl>
                                          <p:spTgt spid="14"/>
                                        </p:tgtEl>
                                      </p:cBhvr>
                                      <p:by x="91000" y="91000"/>
                                    </p:animScale>
                                  </p:childTnLst>
                                </p:cTn>
                              </p:par>
                            </p:childTnLst>
                          </p:cTn>
                        </p:par>
                        <p:par>
                          <p:cTn id="53" fill="hold">
                            <p:stCondLst>
                              <p:cond delay="4400"/>
                            </p:stCondLst>
                            <p:childTnLst>
                              <p:par>
                                <p:cTn id="54" presetID="53" presetClass="entr" presetSubtype="16" fill="hold" grpId="0" nodeType="afterEffect">
                                  <p:stCondLst>
                                    <p:cond delay="0"/>
                                  </p:stCondLst>
                                  <p:iterate type="lt">
                                    <p:tmPct val="10000"/>
                                  </p:iterate>
                                  <p:childTnLst>
                                    <p:set>
                                      <p:cBhvr>
                                        <p:cTn id="55" dur="1" fill="hold">
                                          <p:stCondLst>
                                            <p:cond delay="0"/>
                                          </p:stCondLst>
                                        </p:cTn>
                                        <p:tgtEl>
                                          <p:spTgt spid="20"/>
                                        </p:tgtEl>
                                        <p:attrNameLst>
                                          <p:attrName>style.visibility</p:attrName>
                                        </p:attrNameLst>
                                      </p:cBhvr>
                                      <p:to>
                                        <p:strVal val="visible"/>
                                      </p:to>
                                    </p:set>
                                    <p:anim calcmode="lin" valueType="num">
                                      <p:cBhvr>
                                        <p:cTn id="56" dur="100" fill="hold"/>
                                        <p:tgtEl>
                                          <p:spTgt spid="20"/>
                                        </p:tgtEl>
                                        <p:attrNameLst>
                                          <p:attrName>ppt_w</p:attrName>
                                        </p:attrNameLst>
                                      </p:cBhvr>
                                      <p:tavLst>
                                        <p:tav tm="0">
                                          <p:val>
                                            <p:fltVal val="0"/>
                                          </p:val>
                                        </p:tav>
                                        <p:tav tm="100000">
                                          <p:val>
                                            <p:strVal val="#ppt_w"/>
                                          </p:val>
                                        </p:tav>
                                      </p:tavLst>
                                    </p:anim>
                                    <p:anim calcmode="lin" valueType="num">
                                      <p:cBhvr>
                                        <p:cTn id="57" dur="100" fill="hold"/>
                                        <p:tgtEl>
                                          <p:spTgt spid="20"/>
                                        </p:tgtEl>
                                        <p:attrNameLst>
                                          <p:attrName>ppt_h</p:attrName>
                                        </p:attrNameLst>
                                      </p:cBhvr>
                                      <p:tavLst>
                                        <p:tav tm="0">
                                          <p:val>
                                            <p:fltVal val="0"/>
                                          </p:val>
                                        </p:tav>
                                        <p:tav tm="100000">
                                          <p:val>
                                            <p:strVal val="#ppt_h"/>
                                          </p:val>
                                        </p:tav>
                                      </p:tavLst>
                                    </p:anim>
                                    <p:animEffect transition="in" filter="fade">
                                      <p:cBhvr>
                                        <p:cTn id="58" dur="100"/>
                                        <p:tgtEl>
                                          <p:spTgt spid="20"/>
                                        </p:tgtEl>
                                      </p:cBhvr>
                                    </p:animEffect>
                                  </p:childTnLst>
                                </p:cTn>
                              </p:par>
                            </p:childTnLst>
                          </p:cTn>
                        </p:par>
                        <p:par>
                          <p:cTn id="59" fill="hold">
                            <p:stCondLst>
                              <p:cond delay="4870"/>
                            </p:stCondLst>
                            <p:childTnLst>
                              <p:par>
                                <p:cTn id="60" presetID="53" presetClass="entr" presetSubtype="16"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p:cTn id="62" dur="500" fill="hold"/>
                                        <p:tgtEl>
                                          <p:spTgt spid="9"/>
                                        </p:tgtEl>
                                        <p:attrNameLst>
                                          <p:attrName>ppt_w</p:attrName>
                                        </p:attrNameLst>
                                      </p:cBhvr>
                                      <p:tavLst>
                                        <p:tav tm="0">
                                          <p:val>
                                            <p:fltVal val="0"/>
                                          </p:val>
                                        </p:tav>
                                        <p:tav tm="100000">
                                          <p:val>
                                            <p:strVal val="#ppt_w"/>
                                          </p:val>
                                        </p:tav>
                                      </p:tavLst>
                                    </p:anim>
                                    <p:anim calcmode="lin" valueType="num">
                                      <p:cBhvr>
                                        <p:cTn id="63" dur="500" fill="hold"/>
                                        <p:tgtEl>
                                          <p:spTgt spid="9"/>
                                        </p:tgtEl>
                                        <p:attrNameLst>
                                          <p:attrName>ppt_h</p:attrName>
                                        </p:attrNameLst>
                                      </p:cBhvr>
                                      <p:tavLst>
                                        <p:tav tm="0">
                                          <p:val>
                                            <p:fltVal val="0"/>
                                          </p:val>
                                        </p:tav>
                                        <p:tav tm="100000">
                                          <p:val>
                                            <p:strVal val="#ppt_h"/>
                                          </p:val>
                                        </p:tav>
                                      </p:tavLst>
                                    </p:anim>
                                    <p:animEffect transition="in" filter="fade">
                                      <p:cBhvr>
                                        <p:cTn id="64" dur="500"/>
                                        <p:tgtEl>
                                          <p:spTgt spid="9"/>
                                        </p:tgtEl>
                                      </p:cBhvr>
                                    </p:animEffect>
                                  </p:childTnLst>
                                </p:cTn>
                              </p:par>
                            </p:childTnLst>
                          </p:cTn>
                        </p:par>
                        <p:par>
                          <p:cTn id="65" fill="hold">
                            <p:stCondLst>
                              <p:cond delay="5370"/>
                            </p:stCondLst>
                            <p:childTnLst>
                              <p:par>
                                <p:cTn id="66" presetID="22" presetClass="entr" presetSubtype="8" fill="hold" grpId="0" nodeType="after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left)">
                                      <p:cBhvr>
                                        <p:cTn id="68" dur="500"/>
                                        <p:tgtEl>
                                          <p:spTgt spid="12"/>
                                        </p:tgtEl>
                                      </p:cBhvr>
                                    </p:animEffect>
                                  </p:childTnLst>
                                </p:cTn>
                              </p:par>
                            </p:childTnLst>
                          </p:cTn>
                        </p:par>
                        <p:par>
                          <p:cTn id="69" fill="hold">
                            <p:stCondLst>
                              <p:cond delay="5870"/>
                            </p:stCondLst>
                            <p:childTnLst>
                              <p:par>
                                <p:cTn id="70" presetID="53" presetClass="entr" presetSubtype="16" fill="hold" grpId="0" nodeType="after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250" fill="hold"/>
                                        <p:tgtEl>
                                          <p:spTgt spid="15"/>
                                        </p:tgtEl>
                                        <p:attrNameLst>
                                          <p:attrName>ppt_w</p:attrName>
                                        </p:attrNameLst>
                                      </p:cBhvr>
                                      <p:tavLst>
                                        <p:tav tm="0">
                                          <p:val>
                                            <p:fltVal val="0"/>
                                          </p:val>
                                        </p:tav>
                                        <p:tav tm="100000">
                                          <p:val>
                                            <p:strVal val="#ppt_w"/>
                                          </p:val>
                                        </p:tav>
                                      </p:tavLst>
                                    </p:anim>
                                    <p:anim calcmode="lin" valueType="num">
                                      <p:cBhvr>
                                        <p:cTn id="73" dur="250" fill="hold"/>
                                        <p:tgtEl>
                                          <p:spTgt spid="15"/>
                                        </p:tgtEl>
                                        <p:attrNameLst>
                                          <p:attrName>ppt_h</p:attrName>
                                        </p:attrNameLst>
                                      </p:cBhvr>
                                      <p:tavLst>
                                        <p:tav tm="0">
                                          <p:val>
                                            <p:fltVal val="0"/>
                                          </p:val>
                                        </p:tav>
                                        <p:tav tm="100000">
                                          <p:val>
                                            <p:strVal val="#ppt_h"/>
                                          </p:val>
                                        </p:tav>
                                      </p:tavLst>
                                    </p:anim>
                                    <p:animEffect transition="in" filter="fade">
                                      <p:cBhvr>
                                        <p:cTn id="74" dur="250"/>
                                        <p:tgtEl>
                                          <p:spTgt spid="15"/>
                                        </p:tgtEl>
                                      </p:cBhvr>
                                    </p:animEffect>
                                  </p:childTnLst>
                                </p:cTn>
                              </p:par>
                              <p:par>
                                <p:cTn id="75" presetID="6" presetClass="emph" presetSubtype="0" decel="100000" fill="hold" grpId="1" nodeType="withEffect">
                                  <p:stCondLst>
                                    <p:cond delay="200"/>
                                  </p:stCondLst>
                                  <p:childTnLst>
                                    <p:animScale>
                                      <p:cBhvr>
                                        <p:cTn id="76" dur="250" fill="hold"/>
                                        <p:tgtEl>
                                          <p:spTgt spid="15"/>
                                        </p:tgtEl>
                                      </p:cBhvr>
                                      <p:by x="110000" y="110000"/>
                                    </p:animScale>
                                  </p:childTnLst>
                                </p:cTn>
                              </p:par>
                              <p:par>
                                <p:cTn id="77" presetID="6" presetClass="emph" presetSubtype="0" decel="100000" fill="hold" grpId="2" nodeType="withEffect">
                                  <p:stCondLst>
                                    <p:cond delay="400"/>
                                  </p:stCondLst>
                                  <p:childTnLst>
                                    <p:animScale>
                                      <p:cBhvr>
                                        <p:cTn id="78" dur="250" fill="hold"/>
                                        <p:tgtEl>
                                          <p:spTgt spid="15"/>
                                        </p:tgtEl>
                                      </p:cBhvr>
                                      <p:by x="91000" y="91000"/>
                                    </p:animScale>
                                  </p:childTnLst>
                                </p:cTn>
                              </p:par>
                            </p:childTnLst>
                          </p:cTn>
                        </p:par>
                        <p:par>
                          <p:cTn id="79" fill="hold">
                            <p:stCondLst>
                              <p:cond delay="6520"/>
                            </p:stCondLst>
                            <p:childTnLst>
                              <p:par>
                                <p:cTn id="80" presetID="53" presetClass="entr" presetSubtype="16" fill="hold" grpId="0" nodeType="afterEffect">
                                  <p:stCondLst>
                                    <p:cond delay="0"/>
                                  </p:stCondLst>
                                  <p:iterate type="lt">
                                    <p:tmPct val="10000"/>
                                  </p:iterate>
                                  <p:childTnLst>
                                    <p:set>
                                      <p:cBhvr>
                                        <p:cTn id="81" dur="1" fill="hold">
                                          <p:stCondLst>
                                            <p:cond delay="0"/>
                                          </p:stCondLst>
                                        </p:cTn>
                                        <p:tgtEl>
                                          <p:spTgt spid="21"/>
                                        </p:tgtEl>
                                        <p:attrNameLst>
                                          <p:attrName>style.visibility</p:attrName>
                                        </p:attrNameLst>
                                      </p:cBhvr>
                                      <p:to>
                                        <p:strVal val="visible"/>
                                      </p:to>
                                    </p:set>
                                    <p:anim calcmode="lin" valueType="num">
                                      <p:cBhvr>
                                        <p:cTn id="82" dur="100" fill="hold"/>
                                        <p:tgtEl>
                                          <p:spTgt spid="21"/>
                                        </p:tgtEl>
                                        <p:attrNameLst>
                                          <p:attrName>ppt_w</p:attrName>
                                        </p:attrNameLst>
                                      </p:cBhvr>
                                      <p:tavLst>
                                        <p:tav tm="0">
                                          <p:val>
                                            <p:fltVal val="0"/>
                                          </p:val>
                                        </p:tav>
                                        <p:tav tm="100000">
                                          <p:val>
                                            <p:strVal val="#ppt_w"/>
                                          </p:val>
                                        </p:tav>
                                      </p:tavLst>
                                    </p:anim>
                                    <p:anim calcmode="lin" valueType="num">
                                      <p:cBhvr>
                                        <p:cTn id="83" dur="100" fill="hold"/>
                                        <p:tgtEl>
                                          <p:spTgt spid="21"/>
                                        </p:tgtEl>
                                        <p:attrNameLst>
                                          <p:attrName>ppt_h</p:attrName>
                                        </p:attrNameLst>
                                      </p:cBhvr>
                                      <p:tavLst>
                                        <p:tav tm="0">
                                          <p:val>
                                            <p:fltVal val="0"/>
                                          </p:val>
                                        </p:tav>
                                        <p:tav tm="100000">
                                          <p:val>
                                            <p:strVal val="#ppt_h"/>
                                          </p:val>
                                        </p:tav>
                                      </p:tavLst>
                                    </p:anim>
                                    <p:animEffect transition="in" filter="fade">
                                      <p:cBhvr>
                                        <p:cTn id="84" dur="100"/>
                                        <p:tgtEl>
                                          <p:spTgt spid="21"/>
                                        </p:tgtEl>
                                      </p:cBhvr>
                                    </p:animEffect>
                                  </p:childTnLst>
                                </p:cTn>
                              </p:par>
                            </p:childTnLst>
                          </p:cTn>
                        </p:par>
                        <p:par>
                          <p:cTn id="85" fill="hold">
                            <p:stCondLst>
                              <p:cond delay="6870"/>
                            </p:stCondLst>
                            <p:childTnLst>
                              <p:par>
                                <p:cTn id="86" presetID="53" presetClass="entr" presetSubtype="16" fill="hold" grpId="0" nodeType="afterEffect">
                                  <p:stCondLst>
                                    <p:cond delay="0"/>
                                  </p:stCondLst>
                                  <p:childTnLst>
                                    <p:set>
                                      <p:cBhvr>
                                        <p:cTn id="87" dur="1" fill="hold">
                                          <p:stCondLst>
                                            <p:cond delay="0"/>
                                          </p:stCondLst>
                                        </p:cTn>
                                        <p:tgtEl>
                                          <p:spTgt spid="10"/>
                                        </p:tgtEl>
                                        <p:attrNameLst>
                                          <p:attrName>style.visibility</p:attrName>
                                        </p:attrNameLst>
                                      </p:cBhvr>
                                      <p:to>
                                        <p:strVal val="visible"/>
                                      </p:to>
                                    </p:set>
                                    <p:anim calcmode="lin" valueType="num">
                                      <p:cBhvr>
                                        <p:cTn id="88" dur="500" fill="hold"/>
                                        <p:tgtEl>
                                          <p:spTgt spid="10"/>
                                        </p:tgtEl>
                                        <p:attrNameLst>
                                          <p:attrName>ppt_w</p:attrName>
                                        </p:attrNameLst>
                                      </p:cBhvr>
                                      <p:tavLst>
                                        <p:tav tm="0">
                                          <p:val>
                                            <p:fltVal val="0"/>
                                          </p:val>
                                        </p:tav>
                                        <p:tav tm="100000">
                                          <p:val>
                                            <p:strVal val="#ppt_w"/>
                                          </p:val>
                                        </p:tav>
                                      </p:tavLst>
                                    </p:anim>
                                    <p:anim calcmode="lin" valueType="num">
                                      <p:cBhvr>
                                        <p:cTn id="89" dur="500" fill="hold"/>
                                        <p:tgtEl>
                                          <p:spTgt spid="10"/>
                                        </p:tgtEl>
                                        <p:attrNameLst>
                                          <p:attrName>ppt_h</p:attrName>
                                        </p:attrNameLst>
                                      </p:cBhvr>
                                      <p:tavLst>
                                        <p:tav tm="0">
                                          <p:val>
                                            <p:fltVal val="0"/>
                                          </p:val>
                                        </p:tav>
                                        <p:tav tm="100000">
                                          <p:val>
                                            <p:strVal val="#ppt_h"/>
                                          </p:val>
                                        </p:tav>
                                      </p:tavLst>
                                    </p:anim>
                                    <p:animEffect transition="in" filter="fade">
                                      <p:cBhvr>
                                        <p:cTn id="90" dur="500"/>
                                        <p:tgtEl>
                                          <p:spTgt spid="10"/>
                                        </p:tgtEl>
                                      </p:cBhvr>
                                    </p:animEffect>
                                  </p:childTnLst>
                                </p:cTn>
                              </p:par>
                            </p:childTnLst>
                          </p:cTn>
                        </p:par>
                        <p:par>
                          <p:cTn id="91" fill="hold">
                            <p:stCondLst>
                              <p:cond delay="7370"/>
                            </p:stCondLst>
                            <p:childTnLst>
                              <p:par>
                                <p:cTn id="92" presetID="22" presetClass="entr" presetSubtype="8" fill="hold" grpId="0" nodeType="afterEffect">
                                  <p:stCondLst>
                                    <p:cond delay="0"/>
                                  </p:stCondLst>
                                  <p:childTnLst>
                                    <p:set>
                                      <p:cBhvr>
                                        <p:cTn id="93" dur="1" fill="hold">
                                          <p:stCondLst>
                                            <p:cond delay="0"/>
                                          </p:stCondLst>
                                        </p:cTn>
                                        <p:tgtEl>
                                          <p:spTgt spid="13"/>
                                        </p:tgtEl>
                                        <p:attrNameLst>
                                          <p:attrName>style.visibility</p:attrName>
                                        </p:attrNameLst>
                                      </p:cBhvr>
                                      <p:to>
                                        <p:strVal val="visible"/>
                                      </p:to>
                                    </p:set>
                                    <p:animEffect transition="in" filter="wipe(left)">
                                      <p:cBhvr>
                                        <p:cTn id="94" dur="500"/>
                                        <p:tgtEl>
                                          <p:spTgt spid="13"/>
                                        </p:tgtEl>
                                      </p:cBhvr>
                                    </p:animEffect>
                                  </p:childTnLst>
                                </p:cTn>
                              </p:par>
                            </p:childTnLst>
                          </p:cTn>
                        </p:par>
                        <p:par>
                          <p:cTn id="95" fill="hold">
                            <p:stCondLst>
                              <p:cond delay="7870"/>
                            </p:stCondLst>
                            <p:childTnLst>
                              <p:par>
                                <p:cTn id="96" presetID="53" presetClass="entr" presetSubtype="16" fill="hold" grpId="0" nodeType="afterEffect">
                                  <p:stCondLst>
                                    <p:cond delay="0"/>
                                  </p:stCondLst>
                                  <p:childTnLst>
                                    <p:set>
                                      <p:cBhvr>
                                        <p:cTn id="97" dur="1" fill="hold">
                                          <p:stCondLst>
                                            <p:cond delay="0"/>
                                          </p:stCondLst>
                                        </p:cTn>
                                        <p:tgtEl>
                                          <p:spTgt spid="16"/>
                                        </p:tgtEl>
                                        <p:attrNameLst>
                                          <p:attrName>style.visibility</p:attrName>
                                        </p:attrNameLst>
                                      </p:cBhvr>
                                      <p:to>
                                        <p:strVal val="visible"/>
                                      </p:to>
                                    </p:set>
                                    <p:anim calcmode="lin" valueType="num">
                                      <p:cBhvr>
                                        <p:cTn id="98" dur="250" fill="hold"/>
                                        <p:tgtEl>
                                          <p:spTgt spid="16"/>
                                        </p:tgtEl>
                                        <p:attrNameLst>
                                          <p:attrName>ppt_w</p:attrName>
                                        </p:attrNameLst>
                                      </p:cBhvr>
                                      <p:tavLst>
                                        <p:tav tm="0">
                                          <p:val>
                                            <p:fltVal val="0"/>
                                          </p:val>
                                        </p:tav>
                                        <p:tav tm="100000">
                                          <p:val>
                                            <p:strVal val="#ppt_w"/>
                                          </p:val>
                                        </p:tav>
                                      </p:tavLst>
                                    </p:anim>
                                    <p:anim calcmode="lin" valueType="num">
                                      <p:cBhvr>
                                        <p:cTn id="99" dur="250" fill="hold"/>
                                        <p:tgtEl>
                                          <p:spTgt spid="16"/>
                                        </p:tgtEl>
                                        <p:attrNameLst>
                                          <p:attrName>ppt_h</p:attrName>
                                        </p:attrNameLst>
                                      </p:cBhvr>
                                      <p:tavLst>
                                        <p:tav tm="0">
                                          <p:val>
                                            <p:fltVal val="0"/>
                                          </p:val>
                                        </p:tav>
                                        <p:tav tm="100000">
                                          <p:val>
                                            <p:strVal val="#ppt_h"/>
                                          </p:val>
                                        </p:tav>
                                      </p:tavLst>
                                    </p:anim>
                                    <p:animEffect transition="in" filter="fade">
                                      <p:cBhvr>
                                        <p:cTn id="100" dur="250"/>
                                        <p:tgtEl>
                                          <p:spTgt spid="16"/>
                                        </p:tgtEl>
                                      </p:cBhvr>
                                    </p:animEffect>
                                  </p:childTnLst>
                                </p:cTn>
                              </p:par>
                              <p:par>
                                <p:cTn id="101" presetID="6" presetClass="emph" presetSubtype="0" decel="100000" fill="hold" grpId="1" nodeType="withEffect">
                                  <p:stCondLst>
                                    <p:cond delay="200"/>
                                  </p:stCondLst>
                                  <p:childTnLst>
                                    <p:animScale>
                                      <p:cBhvr>
                                        <p:cTn id="102" dur="250" fill="hold"/>
                                        <p:tgtEl>
                                          <p:spTgt spid="16"/>
                                        </p:tgtEl>
                                      </p:cBhvr>
                                      <p:by x="110000" y="110000"/>
                                    </p:animScale>
                                  </p:childTnLst>
                                </p:cTn>
                              </p:par>
                              <p:par>
                                <p:cTn id="103" presetID="6" presetClass="emph" presetSubtype="0" decel="100000" fill="hold" grpId="2" nodeType="withEffect">
                                  <p:stCondLst>
                                    <p:cond delay="400"/>
                                  </p:stCondLst>
                                  <p:childTnLst>
                                    <p:animScale>
                                      <p:cBhvr>
                                        <p:cTn id="104" dur="250" fill="hold"/>
                                        <p:tgtEl>
                                          <p:spTgt spid="16"/>
                                        </p:tgtEl>
                                      </p:cBhvr>
                                      <p:by x="91000" y="91000"/>
                                    </p:animScale>
                                  </p:childTnLst>
                                </p:cTn>
                              </p:par>
                            </p:childTnLst>
                          </p:cTn>
                        </p:par>
                        <p:par>
                          <p:cTn id="105" fill="hold">
                            <p:stCondLst>
                              <p:cond delay="8520"/>
                            </p:stCondLst>
                            <p:childTnLst>
                              <p:par>
                                <p:cTn id="106" presetID="53" presetClass="entr" presetSubtype="16" fill="hold" grpId="0" nodeType="afterEffect">
                                  <p:stCondLst>
                                    <p:cond delay="0"/>
                                  </p:stCondLst>
                                  <p:iterate type="lt">
                                    <p:tmPct val="10000"/>
                                  </p:iterate>
                                  <p:childTnLst>
                                    <p:set>
                                      <p:cBhvr>
                                        <p:cTn id="107" dur="1" fill="hold">
                                          <p:stCondLst>
                                            <p:cond delay="0"/>
                                          </p:stCondLst>
                                        </p:cTn>
                                        <p:tgtEl>
                                          <p:spTgt spid="22"/>
                                        </p:tgtEl>
                                        <p:attrNameLst>
                                          <p:attrName>style.visibility</p:attrName>
                                        </p:attrNameLst>
                                      </p:cBhvr>
                                      <p:to>
                                        <p:strVal val="visible"/>
                                      </p:to>
                                    </p:set>
                                    <p:anim calcmode="lin" valueType="num">
                                      <p:cBhvr>
                                        <p:cTn id="108" dur="100" fill="hold"/>
                                        <p:tgtEl>
                                          <p:spTgt spid="22"/>
                                        </p:tgtEl>
                                        <p:attrNameLst>
                                          <p:attrName>ppt_w</p:attrName>
                                        </p:attrNameLst>
                                      </p:cBhvr>
                                      <p:tavLst>
                                        <p:tav tm="0">
                                          <p:val>
                                            <p:fltVal val="0"/>
                                          </p:val>
                                        </p:tav>
                                        <p:tav tm="100000">
                                          <p:val>
                                            <p:strVal val="#ppt_w"/>
                                          </p:val>
                                        </p:tav>
                                      </p:tavLst>
                                    </p:anim>
                                    <p:anim calcmode="lin" valueType="num">
                                      <p:cBhvr>
                                        <p:cTn id="109" dur="100" fill="hold"/>
                                        <p:tgtEl>
                                          <p:spTgt spid="22"/>
                                        </p:tgtEl>
                                        <p:attrNameLst>
                                          <p:attrName>ppt_h</p:attrName>
                                        </p:attrNameLst>
                                      </p:cBhvr>
                                      <p:tavLst>
                                        <p:tav tm="0">
                                          <p:val>
                                            <p:fltVal val="0"/>
                                          </p:val>
                                        </p:tav>
                                        <p:tav tm="100000">
                                          <p:val>
                                            <p:strVal val="#ppt_h"/>
                                          </p:val>
                                        </p:tav>
                                      </p:tavLst>
                                    </p:anim>
                                    <p:animEffect transition="in" filter="fade">
                                      <p:cBhvr>
                                        <p:cTn id="110" dur="1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animBg="1"/>
      <p:bldP spid="6" grpId="0" animBg="1"/>
      <p:bldP spid="9" grpId="0" animBg="1"/>
      <p:bldP spid="10" grpId="0" animBg="1"/>
      <p:bldP spid="11" grpId="0" animBg="1"/>
      <p:bldP spid="12" grpId="0" animBg="1"/>
      <p:bldP spid="13" grpId="0" animBg="1"/>
      <p:bldP spid="14" grpId="0"/>
      <p:bldP spid="14" grpId="1"/>
      <p:bldP spid="14" grpId="2"/>
      <p:bldP spid="15" grpId="0"/>
      <p:bldP spid="15" grpId="1"/>
      <p:bldP spid="15" grpId="2"/>
      <p:bldP spid="16" grpId="0"/>
      <p:bldP spid="16" grpId="1"/>
      <p:bldP spid="16" grpId="2"/>
      <p:bldP spid="20" grpId="0"/>
      <p:bldP spid="21" grpId="0"/>
      <p:bldP spid="22" grpId="0"/>
      <p:bldP spid="18" grpId="0"/>
      <p:bldP spid="18" grpId="1"/>
      <p:bldP spid="19" grpId="0" animBg="1"/>
      <p:bldP spid="1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文本框 12"/>
          <p:cNvSpPr txBox="1">
            <a:spLocks noChangeArrowheads="1"/>
          </p:cNvSpPr>
          <p:nvPr/>
        </p:nvSpPr>
        <p:spPr bwMode="auto">
          <a:xfrm>
            <a:off x="2063324" y="3001177"/>
            <a:ext cx="814137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6000" b="1">
                <a:solidFill>
                  <a:srgbClr val="093B5C"/>
                </a:solidFill>
                <a:latin typeface="微软雅黑" pitchFamily="34" charset="-122"/>
                <a:ea typeface="微软雅黑" pitchFamily="34" charset="-122"/>
              </a:defRPr>
            </a:lvl1pPr>
            <a:lvl2pPr marL="742950" indent="-285750">
              <a:defRPr sz="1300">
                <a:latin typeface="方正正黑简体" pitchFamily="2" charset="-122"/>
                <a:ea typeface="方正正黑简体" pitchFamily="2" charset="-122"/>
              </a:defRPr>
            </a:lvl2pPr>
            <a:lvl3pPr marL="1143000" indent="-228600">
              <a:defRPr sz="1300">
                <a:latin typeface="方正正黑简体" pitchFamily="2" charset="-122"/>
                <a:ea typeface="方正正黑简体" pitchFamily="2" charset="-122"/>
              </a:defRPr>
            </a:lvl3pPr>
            <a:lvl4pPr marL="1600200" indent="-228600">
              <a:defRPr sz="1300">
                <a:latin typeface="方正正黑简体" pitchFamily="2" charset="-122"/>
                <a:ea typeface="方正正黑简体" pitchFamily="2" charset="-122"/>
              </a:defRPr>
            </a:lvl4pPr>
            <a:lvl5pPr marL="2057400" indent="-228600">
              <a:defRPr sz="1300">
                <a:latin typeface="方正正黑简体" pitchFamily="2" charset="-122"/>
                <a:ea typeface="方正正黑简体" pitchFamily="2" charset="-122"/>
              </a:defRPr>
            </a:lvl5pPr>
            <a:lvl6pPr marL="2514600" indent="-228600" defTabSz="685800" fontAlgn="base">
              <a:spcBef>
                <a:spcPct val="0"/>
              </a:spcBef>
              <a:spcAft>
                <a:spcPct val="0"/>
              </a:spcAft>
              <a:defRPr sz="1300">
                <a:latin typeface="方正正黑简体" pitchFamily="2" charset="-122"/>
                <a:ea typeface="方正正黑简体" pitchFamily="2" charset="-122"/>
              </a:defRPr>
            </a:lvl6pPr>
            <a:lvl7pPr marL="2971800" indent="-228600" defTabSz="685800" fontAlgn="base">
              <a:spcBef>
                <a:spcPct val="0"/>
              </a:spcBef>
              <a:spcAft>
                <a:spcPct val="0"/>
              </a:spcAft>
              <a:defRPr sz="1300">
                <a:latin typeface="方正正黑简体" pitchFamily="2" charset="-122"/>
                <a:ea typeface="方正正黑简体" pitchFamily="2" charset="-122"/>
              </a:defRPr>
            </a:lvl7pPr>
            <a:lvl8pPr marL="3429000" indent="-228600" defTabSz="685800" fontAlgn="base">
              <a:spcBef>
                <a:spcPct val="0"/>
              </a:spcBef>
              <a:spcAft>
                <a:spcPct val="0"/>
              </a:spcAft>
              <a:defRPr sz="1300">
                <a:latin typeface="方正正黑简体" pitchFamily="2" charset="-122"/>
                <a:ea typeface="方正正黑简体" pitchFamily="2" charset="-122"/>
              </a:defRPr>
            </a:lvl8pPr>
            <a:lvl9pPr marL="3886200" indent="-228600" defTabSz="685800" fontAlgn="base">
              <a:spcBef>
                <a:spcPct val="0"/>
              </a:spcBef>
              <a:spcAft>
                <a:spcPct val="0"/>
              </a:spcAft>
              <a:defRPr sz="1300">
                <a:latin typeface="方正正黑简体" pitchFamily="2" charset="-122"/>
                <a:ea typeface="方正正黑简体" pitchFamily="2" charset="-122"/>
              </a:defRPr>
            </a:lvl9pPr>
          </a:lstStyle>
          <a:p>
            <a:pPr algn="ctr"/>
            <a:r>
              <a:rPr lang="zh-CN" altLang="en-US" smtClean="0"/>
              <a:t>共识机制的发展与应用</a:t>
            </a:r>
            <a:endParaRPr lang="zh-CN" altLang="en-US" dirty="0"/>
          </a:p>
        </p:txBody>
      </p:sp>
      <p:sp>
        <p:nvSpPr>
          <p:cNvPr id="14" name="Freeform 5"/>
          <p:cNvSpPr>
            <a:spLocks/>
          </p:cNvSpPr>
          <p:nvPr/>
        </p:nvSpPr>
        <p:spPr bwMode="auto">
          <a:xfrm>
            <a:off x="4454430" y="-1323744"/>
            <a:ext cx="3283140" cy="3727743"/>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Freeform 5"/>
          <p:cNvSpPr>
            <a:spLocks/>
          </p:cNvSpPr>
          <p:nvPr/>
        </p:nvSpPr>
        <p:spPr bwMode="auto">
          <a:xfrm>
            <a:off x="4065249" y="-1765627"/>
            <a:ext cx="4061502" cy="4611510"/>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12"/>
          <p:cNvSpPr txBox="1">
            <a:spLocks noChangeArrowheads="1"/>
          </p:cNvSpPr>
          <p:nvPr/>
        </p:nvSpPr>
        <p:spPr bwMode="auto">
          <a:xfrm>
            <a:off x="5424469" y="18024"/>
            <a:ext cx="13430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en-US" altLang="zh-CN" sz="12000" b="1" dirty="0" smtClean="0">
                <a:solidFill>
                  <a:prstClr val="white"/>
                </a:solidFill>
                <a:latin typeface="AgencyFB" panose="02000806040000020003" pitchFamily="2" charset="0"/>
                <a:ea typeface="微软雅黑" pitchFamily="34" charset="-122"/>
              </a:rPr>
              <a:t>2</a:t>
            </a:r>
            <a:endParaRPr lang="zh-CN" altLang="en-US" sz="12000" b="1" dirty="0">
              <a:solidFill>
                <a:prstClr val="white"/>
              </a:solidFill>
              <a:latin typeface="AgencyFB" panose="02000806040000020003" pitchFamily="2" charset="0"/>
              <a:ea typeface="微软雅黑" pitchFamily="34" charset="-122"/>
            </a:endParaRPr>
          </a:p>
        </p:txBody>
      </p:sp>
      <p:sp>
        <p:nvSpPr>
          <p:cNvPr id="16" name="文本框 14"/>
          <p:cNvSpPr txBox="1">
            <a:spLocks noChangeArrowheads="1"/>
          </p:cNvSpPr>
          <p:nvPr/>
        </p:nvSpPr>
        <p:spPr bwMode="auto">
          <a:xfrm>
            <a:off x="5176768" y="1629977"/>
            <a:ext cx="18384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en-US" altLang="zh-CN" sz="1800" dirty="0">
                <a:solidFill>
                  <a:prstClr val="white"/>
                </a:solidFill>
                <a:latin typeface="微软雅黑" pitchFamily="34" charset="-122"/>
                <a:ea typeface="微软雅黑" pitchFamily="34" charset="-122"/>
              </a:rPr>
              <a:t>PART </a:t>
            </a:r>
            <a:r>
              <a:rPr lang="en-US" altLang="zh-CN" sz="1800" dirty="0" smtClean="0">
                <a:solidFill>
                  <a:prstClr val="white"/>
                </a:solidFill>
                <a:latin typeface="微软雅黑" pitchFamily="34" charset="-122"/>
                <a:ea typeface="微软雅黑" pitchFamily="34" charset="-122"/>
              </a:rPr>
              <a:t>TWO</a:t>
            </a:r>
            <a:endParaRPr lang="zh-CN" altLang="en-US" sz="1800" dirty="0">
              <a:solidFill>
                <a:prstClr val="white"/>
              </a:solidFill>
              <a:latin typeface="微软雅黑" pitchFamily="34" charset="-122"/>
              <a:ea typeface="微软雅黑" pitchFamily="34" charset="-122"/>
            </a:endParaRPr>
          </a:p>
        </p:txBody>
      </p:sp>
      <p:sp>
        <p:nvSpPr>
          <p:cNvPr id="8" name="等腰三角形 7"/>
          <p:cNvSpPr/>
          <p:nvPr/>
        </p:nvSpPr>
        <p:spPr>
          <a:xfrm>
            <a:off x="5763813" y="5818690"/>
            <a:ext cx="664374" cy="572736"/>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020979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ppt_w</p:attrName>
                                        </p:attrNameLst>
                                      </p:cBhvr>
                                      <p:tavLst>
                                        <p:tav tm="0">
                                          <p:val>
                                            <p:fltVal val="0"/>
                                          </p:val>
                                        </p:tav>
                                        <p:tav tm="100000">
                                          <p:val>
                                            <p:strVal val="#ppt_w"/>
                                          </p:val>
                                        </p:tav>
                                      </p:tavLst>
                                    </p:anim>
                                    <p:anim calcmode="lin" valueType="num">
                                      <p:cBhvr>
                                        <p:cTn id="8" dur="250" fill="hold"/>
                                        <p:tgtEl>
                                          <p:spTgt spid="24"/>
                                        </p:tgtEl>
                                        <p:attrNameLst>
                                          <p:attrName>ppt_h</p:attrName>
                                        </p:attrNameLst>
                                      </p:cBhvr>
                                      <p:tavLst>
                                        <p:tav tm="0">
                                          <p:val>
                                            <p:fltVal val="0"/>
                                          </p:val>
                                        </p:tav>
                                        <p:tav tm="100000">
                                          <p:val>
                                            <p:strVal val="#ppt_h"/>
                                          </p:val>
                                        </p:tav>
                                      </p:tavLst>
                                    </p:anim>
                                    <p:animEffect transition="in" filter="fade">
                                      <p:cBhvr>
                                        <p:cTn id="9" dur="250"/>
                                        <p:tgtEl>
                                          <p:spTgt spid="24"/>
                                        </p:tgtEl>
                                      </p:cBhvr>
                                    </p:animEffect>
                                  </p:childTnLst>
                                </p:cTn>
                              </p:par>
                              <p:par>
                                <p:cTn id="10" presetID="6" presetClass="emph" presetSubtype="0" decel="100000" fill="hold" grpId="1" nodeType="withEffect">
                                  <p:stCondLst>
                                    <p:cond delay="200"/>
                                  </p:stCondLst>
                                  <p:childTnLst>
                                    <p:animScale>
                                      <p:cBhvr>
                                        <p:cTn id="11" dur="250" fill="hold"/>
                                        <p:tgtEl>
                                          <p:spTgt spid="2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24"/>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250" fill="hold"/>
                                        <p:tgtEl>
                                          <p:spTgt spid="14"/>
                                        </p:tgtEl>
                                        <p:attrNameLst>
                                          <p:attrName>ppt_w</p:attrName>
                                        </p:attrNameLst>
                                      </p:cBhvr>
                                      <p:tavLst>
                                        <p:tav tm="0">
                                          <p:val>
                                            <p:fltVal val="0"/>
                                          </p:val>
                                        </p:tav>
                                        <p:tav tm="100000">
                                          <p:val>
                                            <p:strVal val="#ppt_w"/>
                                          </p:val>
                                        </p:tav>
                                      </p:tavLst>
                                    </p:anim>
                                    <p:anim calcmode="lin" valueType="num">
                                      <p:cBhvr>
                                        <p:cTn id="17" dur="250" fill="hold"/>
                                        <p:tgtEl>
                                          <p:spTgt spid="14"/>
                                        </p:tgtEl>
                                        <p:attrNameLst>
                                          <p:attrName>ppt_h</p:attrName>
                                        </p:attrNameLst>
                                      </p:cBhvr>
                                      <p:tavLst>
                                        <p:tav tm="0">
                                          <p:val>
                                            <p:fltVal val="0"/>
                                          </p:val>
                                        </p:tav>
                                        <p:tav tm="100000">
                                          <p:val>
                                            <p:strVal val="#ppt_h"/>
                                          </p:val>
                                        </p:tav>
                                      </p:tavLst>
                                    </p:anim>
                                    <p:animEffect transition="in" filter="fade">
                                      <p:cBhvr>
                                        <p:cTn id="18" dur="250"/>
                                        <p:tgtEl>
                                          <p:spTgt spid="14"/>
                                        </p:tgtEl>
                                      </p:cBhvr>
                                    </p:animEffect>
                                  </p:childTnLst>
                                </p:cTn>
                              </p:par>
                              <p:par>
                                <p:cTn id="19" presetID="6" presetClass="emph" presetSubtype="0" decel="100000" fill="hold" grpId="1" nodeType="withEffect">
                                  <p:stCondLst>
                                    <p:cond delay="600"/>
                                  </p:stCondLst>
                                  <p:childTnLst>
                                    <p:animScale>
                                      <p:cBhvr>
                                        <p:cTn id="20" dur="250" fill="hold"/>
                                        <p:tgtEl>
                                          <p:spTgt spid="14"/>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14"/>
                                        </p:tgtEl>
                                      </p:cBhvr>
                                      <p:by x="83000" y="83000"/>
                                    </p:animScale>
                                  </p:childTnLst>
                                </p:cTn>
                              </p:par>
                              <p:par>
                                <p:cTn id="23" presetID="53" presetClass="entr" presetSubtype="16" fill="hold" grpId="0" nodeType="withEffect">
                                  <p:stCondLst>
                                    <p:cond delay="600"/>
                                  </p:stCondLst>
                                  <p:childTnLst>
                                    <p:set>
                                      <p:cBhvr>
                                        <p:cTn id="24" dur="1" fill="hold">
                                          <p:stCondLst>
                                            <p:cond delay="0"/>
                                          </p:stCondLst>
                                        </p:cTn>
                                        <p:tgtEl>
                                          <p:spTgt spid="26"/>
                                        </p:tgtEl>
                                        <p:attrNameLst>
                                          <p:attrName>style.visibility</p:attrName>
                                        </p:attrNameLst>
                                      </p:cBhvr>
                                      <p:to>
                                        <p:strVal val="visible"/>
                                      </p:to>
                                    </p:set>
                                    <p:anim calcmode="lin" valueType="num">
                                      <p:cBhvr>
                                        <p:cTn id="25" dur="250" fill="hold"/>
                                        <p:tgtEl>
                                          <p:spTgt spid="26"/>
                                        </p:tgtEl>
                                        <p:attrNameLst>
                                          <p:attrName>ppt_w</p:attrName>
                                        </p:attrNameLst>
                                      </p:cBhvr>
                                      <p:tavLst>
                                        <p:tav tm="0">
                                          <p:val>
                                            <p:fltVal val="0"/>
                                          </p:val>
                                        </p:tav>
                                        <p:tav tm="100000">
                                          <p:val>
                                            <p:strVal val="#ppt_w"/>
                                          </p:val>
                                        </p:tav>
                                      </p:tavLst>
                                    </p:anim>
                                    <p:anim calcmode="lin" valueType="num">
                                      <p:cBhvr>
                                        <p:cTn id="26" dur="250" fill="hold"/>
                                        <p:tgtEl>
                                          <p:spTgt spid="26"/>
                                        </p:tgtEl>
                                        <p:attrNameLst>
                                          <p:attrName>ppt_h</p:attrName>
                                        </p:attrNameLst>
                                      </p:cBhvr>
                                      <p:tavLst>
                                        <p:tav tm="0">
                                          <p:val>
                                            <p:fltVal val="0"/>
                                          </p:val>
                                        </p:tav>
                                        <p:tav tm="100000">
                                          <p:val>
                                            <p:strVal val="#ppt_h"/>
                                          </p:val>
                                        </p:tav>
                                      </p:tavLst>
                                    </p:anim>
                                    <p:animEffect transition="in" filter="fade">
                                      <p:cBhvr>
                                        <p:cTn id="27" dur="250"/>
                                        <p:tgtEl>
                                          <p:spTgt spid="26"/>
                                        </p:tgtEl>
                                      </p:cBhvr>
                                    </p:animEffect>
                                  </p:childTnLst>
                                </p:cTn>
                              </p:par>
                              <p:par>
                                <p:cTn id="28" presetID="6" presetClass="emph" presetSubtype="0" decel="100000" fill="hold" grpId="1" nodeType="withEffect">
                                  <p:stCondLst>
                                    <p:cond delay="800"/>
                                  </p:stCondLst>
                                  <p:childTnLst>
                                    <p:animScale>
                                      <p:cBhvr>
                                        <p:cTn id="29" dur="250" fill="hold"/>
                                        <p:tgtEl>
                                          <p:spTgt spid="26"/>
                                        </p:tgtEl>
                                      </p:cBhvr>
                                      <p:by x="120000" y="120000"/>
                                    </p:animScale>
                                  </p:childTnLst>
                                </p:cTn>
                              </p:par>
                              <p:par>
                                <p:cTn id="30" presetID="6" presetClass="emph" presetSubtype="0" decel="100000" fill="hold" grpId="2" nodeType="withEffect">
                                  <p:stCondLst>
                                    <p:cond delay="1000"/>
                                  </p:stCondLst>
                                  <p:childTnLst>
                                    <p:animScale>
                                      <p:cBhvr>
                                        <p:cTn id="31" dur="250" fill="hold"/>
                                        <p:tgtEl>
                                          <p:spTgt spid="26"/>
                                        </p:tgtEl>
                                      </p:cBhvr>
                                      <p:by x="83000" y="83000"/>
                                    </p:animScale>
                                  </p:childTnLst>
                                </p:cTn>
                              </p:par>
                            </p:childTnLst>
                          </p:cTn>
                        </p:par>
                        <p:par>
                          <p:cTn id="32" fill="hold">
                            <p:stCondLst>
                              <p:cond delay="125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1750"/>
                            </p:stCondLst>
                            <p:childTnLst>
                              <p:par>
                                <p:cTn id="37" presetID="53" presetClass="entr" presetSubtype="16"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par>
                                <p:cTn id="42" presetID="35" presetClass="path" presetSubtype="0" accel="50000" decel="50000" fill="hold" grpId="1" nodeType="withEffect">
                                  <p:stCondLst>
                                    <p:cond delay="0"/>
                                  </p:stCondLst>
                                  <p:childTnLst>
                                    <p:animMotion origin="layout" path="M 0 -4.07407E-6 L 0.34896 -4.07407E-6 " pathEditMode="relative" rAng="0" ptsTypes="AA">
                                      <p:cBhvr>
                                        <p:cTn id="43" dur="1000" spd="-100000" fill="hold"/>
                                        <p:tgtEl>
                                          <p:spTgt spid="15"/>
                                        </p:tgtEl>
                                        <p:attrNameLst>
                                          <p:attrName>ppt_x</p:attrName>
                                          <p:attrName>ppt_y</p:attrName>
                                        </p:attrNameLst>
                                      </p:cBhvr>
                                      <p:rCtr x="17448" y="0"/>
                                    </p:animMotion>
                                  </p:childTnLst>
                                </p:cTn>
                              </p:par>
                            </p:childTnLst>
                          </p:cTn>
                        </p:par>
                        <p:par>
                          <p:cTn id="44" fill="hold">
                            <p:stCondLst>
                              <p:cond delay="275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4" grpId="0" animBg="1"/>
      <p:bldP spid="14" grpId="1" animBg="1"/>
      <p:bldP spid="14" grpId="2" animBg="1"/>
      <p:bldP spid="24" grpId="0" animBg="1"/>
      <p:bldP spid="24" grpId="1" animBg="1"/>
      <p:bldP spid="24" grpId="2" animBg="1"/>
      <p:bldP spid="26" grpId="0"/>
      <p:bldP spid="26" grpId="1"/>
      <p:bldP spid="26" grpId="2"/>
      <p:bldP spid="16"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3"/>
          <p:cNvSpPr>
            <a:spLocks noChangeArrowheads="1"/>
          </p:cNvSpPr>
          <p:nvPr/>
        </p:nvSpPr>
        <p:spPr bwMode="auto">
          <a:xfrm>
            <a:off x="798575" y="234824"/>
            <a:ext cx="4622544" cy="523220"/>
          </a:xfrm>
          <a:prstGeom prst="rect">
            <a:avLst/>
          </a:prstGeom>
          <a:extLst/>
        </p:spPr>
        <p:txBody>
          <a:bodyPr wrap="square">
            <a:spAutoFit/>
          </a:bodyPr>
          <a:lstStyle/>
          <a:p>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区块链共识机制的发展历程</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6" name="等腰三角形 26"/>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C:\Users\LIUMIN~1\AppData\Local\Temp\1522129771(1).png"/>
          <p:cNvPicPr/>
          <p:nvPr/>
        </p:nvPicPr>
        <p:blipFill>
          <a:blip r:embed="rId2">
            <a:extLst>
              <a:ext uri="{28A0092B-C50C-407E-A947-70E740481C1C}">
                <a14:useLocalDpi xmlns:a14="http://schemas.microsoft.com/office/drawing/2010/main" val="0"/>
              </a:ext>
            </a:extLst>
          </a:blip>
          <a:srcRect/>
          <a:stretch>
            <a:fillRect/>
          </a:stretch>
        </p:blipFill>
        <p:spPr bwMode="auto">
          <a:xfrm>
            <a:off x="1657220" y="928370"/>
            <a:ext cx="8803516" cy="5399278"/>
          </a:xfrm>
          <a:prstGeom prst="rect">
            <a:avLst/>
          </a:prstGeom>
          <a:noFill/>
          <a:ln>
            <a:noFill/>
          </a:ln>
        </p:spPr>
      </p:pic>
      <p:sp>
        <p:nvSpPr>
          <p:cNvPr id="3" name="文本框 2"/>
          <p:cNvSpPr txBox="1"/>
          <p:nvPr/>
        </p:nvSpPr>
        <p:spPr>
          <a:xfrm>
            <a:off x="3425952" y="6327648"/>
            <a:ext cx="6144768" cy="400110"/>
          </a:xfrm>
          <a:prstGeom prst="rect">
            <a:avLst/>
          </a:prstGeom>
          <a:noFill/>
        </p:spPr>
        <p:txBody>
          <a:bodyPr wrap="square" rtlCol="0">
            <a:spAutoFit/>
          </a:bodyPr>
          <a:lstStyle/>
          <a:p>
            <a:r>
              <a:rPr kumimoji="1" lang="zh-CN" altLang="en-US" sz="2000" b="1" dirty="0" smtClean="0">
                <a:solidFill>
                  <a:srgbClr val="FF0000"/>
                </a:solidFill>
              </a:rPr>
              <a:t>共识机制相关理论、论文及应用发展简史</a:t>
            </a:r>
            <a:endParaRPr kumimoji="1" lang="zh-CN" altLang="en-US" sz="2000" b="1" dirty="0">
              <a:solidFill>
                <a:srgbClr val="FF0000"/>
              </a:solidFill>
            </a:endParaRPr>
          </a:p>
        </p:txBody>
      </p:sp>
    </p:spTree>
    <p:extLst>
      <p:ext uri="{BB962C8B-B14F-4D97-AF65-F5344CB8AC3E}">
        <p14:creationId xmlns:p14="http://schemas.microsoft.com/office/powerpoint/2010/main" val="119655476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35" presetClass="path" presetSubtype="0" accel="50000" decel="50000" fill="hold" grpId="1" nodeType="withEffect">
                                  <p:stCondLst>
                                    <p:cond delay="0"/>
                                  </p:stCondLst>
                                  <p:childTnLst>
                                    <p:animMotion origin="layout" path="M 1.875E-6 -3.7037E-6 L 0.12148 -3.7037E-6 " pathEditMode="relative" rAng="0" ptsTypes="AA">
                                      <p:cBhvr>
                                        <p:cTn id="11" dur="1000" spd="-100000" fill="hold"/>
                                        <p:tgtEl>
                                          <p:spTgt spid="5"/>
                                        </p:tgtEl>
                                        <p:attrNameLst>
                                          <p:attrName>ppt_x</p:attrName>
                                          <p:attrName>ppt_y</p:attrName>
                                        </p:attrNameLst>
                                      </p:cBhvr>
                                      <p:rCtr x="6068" y="0"/>
                                    </p:animMotion>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35" presetClass="path" presetSubtype="0" accel="50000" decel="50000" fill="hold" grpId="1" nodeType="withEffect">
                                  <p:stCondLst>
                                    <p:cond delay="0"/>
                                  </p:stCondLst>
                                  <p:childTnLst>
                                    <p:animMotion origin="layout" path="M 3.125E-6 -2.22222E-6 L -0.0681 -2.22222E-6 " pathEditMode="relative" rAng="0" ptsTypes="AA">
                                      <p:cBhvr>
                                        <p:cTn id="19" dur="1000" spd="-100000" fill="hold"/>
                                        <p:tgtEl>
                                          <p:spTgt spid="6"/>
                                        </p:tgtEl>
                                        <p:attrNameLst>
                                          <p:attrName>ppt_x</p:attrName>
                                          <p:attrName>ppt_y</p:attrName>
                                        </p:attrNameLst>
                                      </p:cBhvr>
                                      <p:rCtr x="-34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65327" y="1330051"/>
            <a:ext cx="7547675" cy="5338599"/>
          </a:xfrm>
          <a:prstGeom prst="rect">
            <a:avLst/>
          </a:prstGeom>
        </p:spPr>
      </p:pic>
      <p:sp>
        <p:nvSpPr>
          <p:cNvPr id="5" name="矩形 3"/>
          <p:cNvSpPr>
            <a:spLocks noChangeArrowheads="1"/>
          </p:cNvSpPr>
          <p:nvPr/>
        </p:nvSpPr>
        <p:spPr bwMode="auto">
          <a:xfrm>
            <a:off x="798575" y="234824"/>
            <a:ext cx="4622544" cy="523220"/>
          </a:xfrm>
          <a:prstGeom prst="rect">
            <a:avLst/>
          </a:prstGeom>
          <a:extLst/>
        </p:spPr>
        <p:txBody>
          <a:bodyPr wrap="square">
            <a:spAutoFit/>
          </a:bodyPr>
          <a:lstStyle/>
          <a:p>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区块链共识机制的特性分布</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6" name="等腰三角形 26"/>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267985" y="2633172"/>
            <a:ext cx="2495229" cy="2554545"/>
          </a:xfrm>
          <a:prstGeom prst="rect">
            <a:avLst/>
          </a:prstGeom>
          <a:noFill/>
        </p:spPr>
        <p:txBody>
          <a:bodyPr wrap="square" rtlCol="0">
            <a:spAutoFit/>
          </a:bodyPr>
          <a:lstStyle/>
          <a:p>
            <a:pPr marL="342900" indent="-342900" algn="just">
              <a:buFont typeface="Wingdings" charset="2"/>
              <a:buChar char="Ø"/>
            </a:pPr>
            <a:r>
              <a:rPr lang="zh-CN" altLang="en-US" sz="2000" dirty="0" smtClean="0">
                <a:solidFill>
                  <a:srgbClr val="093B5C"/>
                </a:solidFill>
                <a:latin typeface="Microsoft YaHei" charset="-122"/>
                <a:ea typeface="Microsoft YaHei" charset="-122"/>
                <a:cs typeface="Microsoft YaHei" charset="-122"/>
              </a:rPr>
              <a:t>现有的共识机制</a:t>
            </a:r>
            <a:r>
              <a:rPr lang="zh-CN" altLang="en-US" sz="2000" dirty="0" smtClean="0">
                <a:solidFill>
                  <a:srgbClr val="FF0000"/>
                </a:solidFill>
                <a:latin typeface="Microsoft YaHei" charset="-122"/>
                <a:ea typeface="Microsoft YaHei" charset="-122"/>
                <a:cs typeface="Microsoft YaHei" charset="-122"/>
              </a:rPr>
              <a:t>各具特色</a:t>
            </a:r>
            <a:endParaRPr lang="en-US" altLang="zh-CN" sz="2000" dirty="0" smtClean="0">
              <a:solidFill>
                <a:srgbClr val="FF0000"/>
              </a:solidFill>
              <a:latin typeface="Microsoft YaHei" charset="-122"/>
              <a:ea typeface="Microsoft YaHei" charset="-122"/>
              <a:cs typeface="Microsoft YaHei" charset="-122"/>
            </a:endParaRPr>
          </a:p>
          <a:p>
            <a:pPr marL="342900" indent="-342900" algn="just">
              <a:buFont typeface="Wingdings" charset="2"/>
              <a:buChar char="Ø"/>
            </a:pPr>
            <a:endParaRPr lang="en-US" altLang="zh-CN" sz="2000" dirty="0" smtClean="0">
              <a:solidFill>
                <a:srgbClr val="093B5C"/>
              </a:solidFill>
              <a:latin typeface="Microsoft YaHei" charset="-122"/>
              <a:ea typeface="Microsoft YaHei" charset="-122"/>
              <a:cs typeface="Microsoft YaHei" charset="-122"/>
            </a:endParaRPr>
          </a:p>
          <a:p>
            <a:pPr marL="342900" indent="-342900" algn="just">
              <a:buFont typeface="Wingdings" charset="2"/>
              <a:buChar char="Ø"/>
            </a:pPr>
            <a:r>
              <a:rPr lang="zh-CN" altLang="en-US" sz="2000" dirty="0" smtClean="0">
                <a:solidFill>
                  <a:srgbClr val="093B5C"/>
                </a:solidFill>
                <a:latin typeface="Microsoft YaHei" charset="-122"/>
                <a:ea typeface="Microsoft YaHei" charset="-122"/>
                <a:cs typeface="Microsoft YaHei" charset="-122"/>
              </a:rPr>
              <a:t>如何实现在</a:t>
            </a:r>
            <a:r>
              <a:rPr lang="zh-CN" altLang="en-US" sz="2000" dirty="0" smtClean="0">
                <a:solidFill>
                  <a:srgbClr val="FF0000"/>
                </a:solidFill>
                <a:latin typeface="Microsoft YaHei" charset="-122"/>
                <a:ea typeface="Microsoft YaHei" charset="-122"/>
                <a:cs typeface="Microsoft YaHei" charset="-122"/>
              </a:rPr>
              <a:t>不同维度属性上的平衡</a:t>
            </a:r>
            <a:r>
              <a:rPr lang="zh-CN" altLang="en-US" sz="2000" dirty="0" smtClean="0">
                <a:solidFill>
                  <a:srgbClr val="093B5C"/>
                </a:solidFill>
                <a:latin typeface="Microsoft YaHei" charset="-122"/>
                <a:ea typeface="Microsoft YaHei" charset="-122"/>
                <a:cs typeface="Microsoft YaHei" charset="-122"/>
              </a:rPr>
              <a:t>是新型共识机制设计中的关键问题！！</a:t>
            </a:r>
            <a:endParaRPr lang="en-US" altLang="zh-CN" sz="2000" dirty="0" smtClean="0">
              <a:solidFill>
                <a:srgbClr val="093B5C"/>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425293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35" presetClass="path" presetSubtype="0" accel="50000" decel="50000" fill="hold" grpId="1" nodeType="withEffect">
                                  <p:stCondLst>
                                    <p:cond delay="0"/>
                                  </p:stCondLst>
                                  <p:childTnLst>
                                    <p:animMotion origin="layout" path="M 1.875E-6 -3.7037E-6 L 0.12148 -3.7037E-6 " pathEditMode="relative" rAng="0" ptsTypes="AA">
                                      <p:cBhvr>
                                        <p:cTn id="11" dur="1000" spd="-100000" fill="hold"/>
                                        <p:tgtEl>
                                          <p:spTgt spid="5"/>
                                        </p:tgtEl>
                                        <p:attrNameLst>
                                          <p:attrName>ppt_x</p:attrName>
                                          <p:attrName>ppt_y</p:attrName>
                                        </p:attrNameLst>
                                      </p:cBhvr>
                                      <p:rCtr x="6068" y="0"/>
                                    </p:animMotion>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35" presetClass="path" presetSubtype="0" accel="50000" decel="50000" fill="hold" grpId="1" nodeType="withEffect">
                                  <p:stCondLst>
                                    <p:cond delay="0"/>
                                  </p:stCondLst>
                                  <p:childTnLst>
                                    <p:animMotion origin="layout" path="M 3.125E-6 -2.22222E-6 L -0.0681 -2.22222E-6 " pathEditMode="relative" rAng="0" ptsTypes="AA">
                                      <p:cBhvr>
                                        <p:cTn id="19" dur="1000" spd="-100000" fill="hold"/>
                                        <p:tgtEl>
                                          <p:spTgt spid="6"/>
                                        </p:tgtEl>
                                        <p:attrNameLst>
                                          <p:attrName>ppt_x</p:attrName>
                                          <p:attrName>ppt_y</p:attrName>
                                        </p:attrNameLst>
                                      </p:cBhvr>
                                      <p:rCtr x="-34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圆角矩形 91"/>
          <p:cNvSpPr/>
          <p:nvPr/>
        </p:nvSpPr>
        <p:spPr>
          <a:xfrm>
            <a:off x="1412979" y="1592181"/>
            <a:ext cx="1929796" cy="4000462"/>
          </a:xfrm>
          <a:prstGeom prst="roundRect">
            <a:avLst>
              <a:gd name="adj" fmla="val 50000"/>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3" name="椭圆 92"/>
          <p:cNvSpPr/>
          <p:nvPr/>
        </p:nvSpPr>
        <p:spPr>
          <a:xfrm>
            <a:off x="1664662" y="1814728"/>
            <a:ext cx="1423651" cy="1423651"/>
          </a:xfrm>
          <a:prstGeom prst="ellipse">
            <a:avLst/>
          </a:prstGeom>
          <a:solidFill>
            <a:schemeClr val="bg1"/>
          </a:solid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椭圆 93"/>
          <p:cNvSpPr/>
          <p:nvPr/>
        </p:nvSpPr>
        <p:spPr>
          <a:xfrm>
            <a:off x="1778496" y="1928562"/>
            <a:ext cx="1195988" cy="119598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95" name="直接连接符 94"/>
          <p:cNvCxnSpPr/>
          <p:nvPr/>
        </p:nvCxnSpPr>
        <p:spPr>
          <a:xfrm>
            <a:off x="1688281" y="3774611"/>
            <a:ext cx="1376412" cy="0"/>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3892654" y="1592181"/>
            <a:ext cx="1929796" cy="4389678"/>
          </a:xfrm>
          <a:prstGeom prst="roundRect">
            <a:avLst>
              <a:gd name="adj" fmla="val 50000"/>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7" name="椭圆 96"/>
          <p:cNvSpPr/>
          <p:nvPr/>
        </p:nvSpPr>
        <p:spPr>
          <a:xfrm>
            <a:off x="4144337" y="1814728"/>
            <a:ext cx="1423651" cy="1423651"/>
          </a:xfrm>
          <a:prstGeom prst="ellipse">
            <a:avLst/>
          </a:prstGeom>
          <a:solidFill>
            <a:schemeClr val="bg1"/>
          </a:solid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8" name="椭圆 97"/>
          <p:cNvSpPr/>
          <p:nvPr/>
        </p:nvSpPr>
        <p:spPr>
          <a:xfrm>
            <a:off x="4258171" y="1928562"/>
            <a:ext cx="1195988" cy="119598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99" name="直接连接符 98"/>
          <p:cNvCxnSpPr/>
          <p:nvPr/>
        </p:nvCxnSpPr>
        <p:spPr>
          <a:xfrm>
            <a:off x="4167956" y="3774611"/>
            <a:ext cx="1376412" cy="0"/>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6372329" y="1592180"/>
            <a:ext cx="1929796" cy="4735467"/>
          </a:xfrm>
          <a:prstGeom prst="roundRect">
            <a:avLst>
              <a:gd name="adj" fmla="val 50000"/>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1" name="椭圆 100"/>
          <p:cNvSpPr/>
          <p:nvPr/>
        </p:nvSpPr>
        <p:spPr>
          <a:xfrm>
            <a:off x="6624012" y="1814728"/>
            <a:ext cx="1423651" cy="1423651"/>
          </a:xfrm>
          <a:prstGeom prst="ellipse">
            <a:avLst/>
          </a:prstGeom>
          <a:solidFill>
            <a:schemeClr val="bg1"/>
          </a:solid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2" name="椭圆 101"/>
          <p:cNvSpPr/>
          <p:nvPr/>
        </p:nvSpPr>
        <p:spPr>
          <a:xfrm>
            <a:off x="6737846" y="1928562"/>
            <a:ext cx="1195988" cy="119598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03" name="直接连接符 102"/>
          <p:cNvCxnSpPr/>
          <p:nvPr/>
        </p:nvCxnSpPr>
        <p:spPr>
          <a:xfrm>
            <a:off x="6647631" y="3774611"/>
            <a:ext cx="1376412" cy="0"/>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8" name="Freeform 34"/>
          <p:cNvSpPr>
            <a:spLocks noChangeAspect="1" noEditPoints="1"/>
          </p:cNvSpPr>
          <p:nvPr/>
        </p:nvSpPr>
        <p:spPr bwMode="auto">
          <a:xfrm>
            <a:off x="4604162" y="2175653"/>
            <a:ext cx="504000" cy="685791"/>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a:extLst/>
        </p:spPr>
        <p:txBody>
          <a:bodyPr/>
          <a:lstStyle/>
          <a:p>
            <a:endParaRPr lang="zh-CN" altLang="en-US" sz="1180">
              <a:solidFill>
                <a:schemeClr val="accent1"/>
              </a:solidFill>
            </a:endParaRPr>
          </a:p>
        </p:txBody>
      </p:sp>
      <p:sp>
        <p:nvSpPr>
          <p:cNvPr id="109" name="Freeform 37"/>
          <p:cNvSpPr>
            <a:spLocks noChangeAspect="1" noEditPoints="1"/>
          </p:cNvSpPr>
          <p:nvPr/>
        </p:nvSpPr>
        <p:spPr bwMode="auto">
          <a:xfrm>
            <a:off x="2141764" y="2294808"/>
            <a:ext cx="468000" cy="463490"/>
          </a:xfrm>
          <a:custGeom>
            <a:avLst/>
            <a:gdLst>
              <a:gd name="T0" fmla="*/ 594912 w 732"/>
              <a:gd name="T1" fmla="*/ 562343 h 724"/>
              <a:gd name="T2" fmla="*/ 526510 w 732"/>
              <a:gd name="T3" fmla="*/ 562343 h 724"/>
              <a:gd name="T4" fmla="*/ 431109 w 732"/>
              <a:gd name="T5" fmla="*/ 379401 h 724"/>
              <a:gd name="T6" fmla="*/ 421208 w 732"/>
              <a:gd name="T7" fmla="*/ 415449 h 724"/>
              <a:gd name="T8" fmla="*/ 369007 w 732"/>
              <a:gd name="T9" fmla="*/ 455101 h 724"/>
              <a:gd name="T10" fmla="*/ 540011 w 732"/>
              <a:gd name="T11" fmla="*/ 644351 h 724"/>
              <a:gd name="T12" fmla="*/ 649813 w 732"/>
              <a:gd name="T13" fmla="*/ 570454 h 724"/>
              <a:gd name="T14" fmla="*/ 568811 w 732"/>
              <a:gd name="T15" fmla="*/ 486643 h 724"/>
              <a:gd name="T16" fmla="*/ 449109 w 732"/>
              <a:gd name="T17" fmla="*/ 388413 h 724"/>
              <a:gd name="T18" fmla="*/ 237605 w 732"/>
              <a:gd name="T19" fmla="*/ 231606 h 724"/>
              <a:gd name="T20" fmla="*/ 273605 w 732"/>
              <a:gd name="T21" fmla="*/ 221693 h 724"/>
              <a:gd name="T22" fmla="*/ 283506 w 732"/>
              <a:gd name="T23" fmla="*/ 186546 h 724"/>
              <a:gd name="T24" fmla="*/ 292506 w 732"/>
              <a:gd name="T25" fmla="*/ 153202 h 724"/>
              <a:gd name="T26" fmla="*/ 126903 w 732"/>
              <a:gd name="T27" fmla="*/ 14419 h 724"/>
              <a:gd name="T28" fmla="*/ 104402 w 732"/>
              <a:gd name="T29" fmla="*/ 184744 h 724"/>
              <a:gd name="T30" fmla="*/ 900 w 732"/>
              <a:gd name="T31" fmla="*/ 141487 h 724"/>
              <a:gd name="T32" fmla="*/ 196204 w 732"/>
              <a:gd name="T33" fmla="*/ 281171 h 724"/>
              <a:gd name="T34" fmla="*/ 221404 w 732"/>
              <a:gd name="T35" fmla="*/ 248729 h 724"/>
              <a:gd name="T36" fmla="*/ 634513 w 732"/>
              <a:gd name="T37" fmla="*/ 63985 h 724"/>
              <a:gd name="T38" fmla="*/ 546311 w 732"/>
              <a:gd name="T39" fmla="*/ 0 h 724"/>
              <a:gd name="T40" fmla="*/ 309606 w 732"/>
              <a:gd name="T41" fmla="*/ 211780 h 724"/>
              <a:gd name="T42" fmla="*/ 275405 w 732"/>
              <a:gd name="T43" fmla="*/ 260444 h 724"/>
              <a:gd name="T44" fmla="*/ 246605 w 732"/>
              <a:gd name="T45" fmla="*/ 274863 h 724"/>
              <a:gd name="T46" fmla="*/ 250205 w 732"/>
              <a:gd name="T47" fmla="*/ 364982 h 724"/>
              <a:gd name="T48" fmla="*/ 58501 w 732"/>
              <a:gd name="T49" fmla="*/ 530801 h 724"/>
              <a:gd name="T50" fmla="*/ 37801 w 732"/>
              <a:gd name="T51" fmla="*/ 652462 h 724"/>
              <a:gd name="T52" fmla="*/ 136803 w 732"/>
              <a:gd name="T53" fmla="*/ 553331 h 724"/>
              <a:gd name="T54" fmla="*/ 291606 w 732"/>
              <a:gd name="T55" fmla="*/ 406437 h 724"/>
              <a:gd name="T56" fmla="*/ 378907 w 732"/>
              <a:gd name="T57" fmla="*/ 406437 h 724"/>
              <a:gd name="T58" fmla="*/ 404108 w 732"/>
              <a:gd name="T59" fmla="*/ 352366 h 724"/>
              <a:gd name="T60" fmla="*/ 441009 w 732"/>
              <a:gd name="T61" fmla="*/ 344255 h 724"/>
              <a:gd name="T62" fmla="*/ 634513 w 732"/>
              <a:gd name="T63" fmla="*/ 63985 h 7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2" h="724">
                <a:moveTo>
                  <a:pt x="623" y="586"/>
                </a:moveTo>
                <a:cubicBezTo>
                  <a:pt x="644" y="586"/>
                  <a:pt x="661" y="603"/>
                  <a:pt x="661" y="624"/>
                </a:cubicBezTo>
                <a:cubicBezTo>
                  <a:pt x="661" y="645"/>
                  <a:pt x="644" y="662"/>
                  <a:pt x="623" y="662"/>
                </a:cubicBezTo>
                <a:cubicBezTo>
                  <a:pt x="602" y="662"/>
                  <a:pt x="585" y="645"/>
                  <a:pt x="585" y="624"/>
                </a:cubicBezTo>
                <a:cubicBezTo>
                  <a:pt x="585" y="603"/>
                  <a:pt x="602" y="586"/>
                  <a:pt x="623" y="586"/>
                </a:cubicBezTo>
                <a:close/>
                <a:moveTo>
                  <a:pt x="479" y="421"/>
                </a:moveTo>
                <a:lnTo>
                  <a:pt x="489" y="441"/>
                </a:lnTo>
                <a:lnTo>
                  <a:pt x="468" y="461"/>
                </a:lnTo>
                <a:lnTo>
                  <a:pt x="449" y="480"/>
                </a:lnTo>
                <a:cubicBezTo>
                  <a:pt x="438" y="491"/>
                  <a:pt x="425" y="500"/>
                  <a:pt x="410" y="505"/>
                </a:cubicBezTo>
                <a:lnTo>
                  <a:pt x="539" y="633"/>
                </a:lnTo>
                <a:lnTo>
                  <a:pt x="600" y="715"/>
                </a:lnTo>
                <a:lnTo>
                  <a:pt x="632" y="724"/>
                </a:lnTo>
                <a:lnTo>
                  <a:pt x="722" y="633"/>
                </a:lnTo>
                <a:lnTo>
                  <a:pt x="713" y="600"/>
                </a:lnTo>
                <a:lnTo>
                  <a:pt x="632" y="540"/>
                </a:lnTo>
                <a:lnTo>
                  <a:pt x="511" y="419"/>
                </a:lnTo>
                <a:lnTo>
                  <a:pt x="499" y="431"/>
                </a:lnTo>
                <a:lnTo>
                  <a:pt x="479" y="421"/>
                </a:lnTo>
                <a:close/>
                <a:moveTo>
                  <a:pt x="264" y="257"/>
                </a:moveTo>
                <a:lnTo>
                  <a:pt x="285" y="237"/>
                </a:lnTo>
                <a:lnTo>
                  <a:pt x="304" y="246"/>
                </a:lnTo>
                <a:lnTo>
                  <a:pt x="294" y="227"/>
                </a:lnTo>
                <a:lnTo>
                  <a:pt x="315" y="207"/>
                </a:lnTo>
                <a:lnTo>
                  <a:pt x="317" y="205"/>
                </a:lnTo>
                <a:cubicBezTo>
                  <a:pt x="322" y="193"/>
                  <a:pt x="325" y="181"/>
                  <a:pt x="325" y="170"/>
                </a:cubicBezTo>
                <a:cubicBezTo>
                  <a:pt x="325" y="84"/>
                  <a:pt x="242" y="0"/>
                  <a:pt x="156" y="1"/>
                </a:cubicBezTo>
                <a:cubicBezTo>
                  <a:pt x="156" y="1"/>
                  <a:pt x="146" y="11"/>
                  <a:pt x="141" y="16"/>
                </a:cubicBezTo>
                <a:cubicBezTo>
                  <a:pt x="210" y="85"/>
                  <a:pt x="204" y="74"/>
                  <a:pt x="204" y="116"/>
                </a:cubicBezTo>
                <a:cubicBezTo>
                  <a:pt x="204" y="151"/>
                  <a:pt x="149" y="205"/>
                  <a:pt x="116" y="205"/>
                </a:cubicBezTo>
                <a:cubicBezTo>
                  <a:pt x="72" y="205"/>
                  <a:pt x="86" y="212"/>
                  <a:pt x="16" y="142"/>
                </a:cubicBezTo>
                <a:cubicBezTo>
                  <a:pt x="10" y="147"/>
                  <a:pt x="1" y="157"/>
                  <a:pt x="1" y="157"/>
                </a:cubicBezTo>
                <a:cubicBezTo>
                  <a:pt x="2" y="243"/>
                  <a:pt x="83" y="325"/>
                  <a:pt x="169" y="325"/>
                </a:cubicBezTo>
                <a:cubicBezTo>
                  <a:pt x="185" y="325"/>
                  <a:pt x="201" y="320"/>
                  <a:pt x="218" y="312"/>
                </a:cubicBezTo>
                <a:lnTo>
                  <a:pt x="221" y="315"/>
                </a:lnTo>
                <a:cubicBezTo>
                  <a:pt x="226" y="301"/>
                  <a:pt x="234" y="288"/>
                  <a:pt x="246" y="276"/>
                </a:cubicBezTo>
                <a:lnTo>
                  <a:pt x="264" y="257"/>
                </a:lnTo>
                <a:close/>
                <a:moveTo>
                  <a:pt x="705" y="71"/>
                </a:moveTo>
                <a:lnTo>
                  <a:pt x="655" y="20"/>
                </a:lnTo>
                <a:cubicBezTo>
                  <a:pt x="642" y="7"/>
                  <a:pt x="624" y="0"/>
                  <a:pt x="607" y="0"/>
                </a:cubicBezTo>
                <a:cubicBezTo>
                  <a:pt x="589" y="0"/>
                  <a:pt x="572" y="7"/>
                  <a:pt x="558" y="20"/>
                </a:cubicBezTo>
                <a:lnTo>
                  <a:pt x="344" y="235"/>
                </a:lnTo>
                <a:cubicBezTo>
                  <a:pt x="350" y="248"/>
                  <a:pt x="345" y="267"/>
                  <a:pt x="335" y="277"/>
                </a:cubicBezTo>
                <a:cubicBezTo>
                  <a:pt x="328" y="284"/>
                  <a:pt x="317" y="289"/>
                  <a:pt x="306" y="289"/>
                </a:cubicBezTo>
                <a:cubicBezTo>
                  <a:pt x="302" y="289"/>
                  <a:pt x="297" y="288"/>
                  <a:pt x="293" y="286"/>
                </a:cubicBezTo>
                <a:lnTo>
                  <a:pt x="274" y="305"/>
                </a:lnTo>
                <a:cubicBezTo>
                  <a:pt x="247" y="331"/>
                  <a:pt x="247" y="375"/>
                  <a:pt x="274" y="401"/>
                </a:cubicBezTo>
                <a:lnTo>
                  <a:pt x="278" y="405"/>
                </a:lnTo>
                <a:lnTo>
                  <a:pt x="110" y="572"/>
                </a:lnTo>
                <a:lnTo>
                  <a:pt x="65" y="589"/>
                </a:lnTo>
                <a:lnTo>
                  <a:pt x="0" y="682"/>
                </a:lnTo>
                <a:lnTo>
                  <a:pt x="42" y="724"/>
                </a:lnTo>
                <a:lnTo>
                  <a:pt x="135" y="659"/>
                </a:lnTo>
                <a:lnTo>
                  <a:pt x="152" y="614"/>
                </a:lnTo>
                <a:lnTo>
                  <a:pt x="319" y="447"/>
                </a:lnTo>
                <a:lnTo>
                  <a:pt x="324" y="451"/>
                </a:lnTo>
                <a:cubicBezTo>
                  <a:pt x="338" y="465"/>
                  <a:pt x="355" y="471"/>
                  <a:pt x="373" y="471"/>
                </a:cubicBezTo>
                <a:cubicBezTo>
                  <a:pt x="390" y="471"/>
                  <a:pt x="408" y="465"/>
                  <a:pt x="421" y="451"/>
                </a:cubicBezTo>
                <a:lnTo>
                  <a:pt x="440" y="433"/>
                </a:lnTo>
                <a:cubicBezTo>
                  <a:pt x="434" y="420"/>
                  <a:pt x="438" y="401"/>
                  <a:pt x="449" y="391"/>
                </a:cubicBezTo>
                <a:cubicBezTo>
                  <a:pt x="456" y="384"/>
                  <a:pt x="467" y="379"/>
                  <a:pt x="477" y="379"/>
                </a:cubicBezTo>
                <a:cubicBezTo>
                  <a:pt x="482" y="379"/>
                  <a:pt x="487" y="380"/>
                  <a:pt x="490" y="382"/>
                </a:cubicBezTo>
                <a:lnTo>
                  <a:pt x="705" y="167"/>
                </a:lnTo>
                <a:cubicBezTo>
                  <a:pt x="732" y="140"/>
                  <a:pt x="732" y="97"/>
                  <a:pt x="705" y="71"/>
                </a:cubicBezTo>
                <a:close/>
              </a:path>
            </a:pathLst>
          </a:custGeom>
          <a:solidFill>
            <a:schemeClr val="bg1"/>
          </a:solidFill>
          <a:ln>
            <a:noFill/>
          </a:ln>
          <a:extLst/>
        </p:spPr>
        <p:txBody>
          <a:bodyPr/>
          <a:lstStyle/>
          <a:p>
            <a:endParaRPr lang="zh-CN" altLang="en-US" sz="1180">
              <a:solidFill>
                <a:schemeClr val="accent1"/>
              </a:solidFill>
            </a:endParaRPr>
          </a:p>
        </p:txBody>
      </p:sp>
      <p:grpSp>
        <p:nvGrpSpPr>
          <p:cNvPr id="110" name="组合 109"/>
          <p:cNvGrpSpPr>
            <a:grpSpLocks noChangeAspect="1"/>
          </p:cNvGrpSpPr>
          <p:nvPr/>
        </p:nvGrpSpPr>
        <p:grpSpPr>
          <a:xfrm>
            <a:off x="7065837" y="2294403"/>
            <a:ext cx="540000" cy="448289"/>
            <a:chOff x="3132963" y="3140191"/>
            <a:chExt cx="645573" cy="535933"/>
          </a:xfrm>
          <a:solidFill>
            <a:schemeClr val="bg1"/>
          </a:solidFill>
        </p:grpSpPr>
        <p:sp>
          <p:nvSpPr>
            <p:cNvPr id="111" name="Freeform 226"/>
            <p:cNvSpPr>
              <a:spLocks/>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sp>
          <p:nvSpPr>
            <p:cNvPr id="112" name="Freeform 227"/>
            <p:cNvSpPr>
              <a:spLocks/>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sp>
          <p:nvSpPr>
            <p:cNvPr id="113" name="Freeform 228"/>
            <p:cNvSpPr>
              <a:spLocks/>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sp>
          <p:nvSpPr>
            <p:cNvPr id="114" name="Freeform 229"/>
            <p:cNvSpPr>
              <a:spLocks/>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sp>
          <p:nvSpPr>
            <p:cNvPr id="115" name="Freeform 230"/>
            <p:cNvSpPr>
              <a:spLocks/>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sp>
          <p:nvSpPr>
            <p:cNvPr id="116"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grpSp>
      <p:grpSp>
        <p:nvGrpSpPr>
          <p:cNvPr id="117" name="组合 116"/>
          <p:cNvGrpSpPr>
            <a:grpSpLocks noChangeAspect="1"/>
          </p:cNvGrpSpPr>
          <p:nvPr/>
        </p:nvGrpSpPr>
        <p:grpSpPr>
          <a:xfrm>
            <a:off x="9580919" y="2203126"/>
            <a:ext cx="468000" cy="630843"/>
            <a:chOff x="3722033" y="3714538"/>
            <a:chExt cx="500321" cy="674410"/>
          </a:xfrm>
          <a:solidFill>
            <a:schemeClr val="bg1"/>
          </a:solidFill>
        </p:grpSpPr>
        <p:sp>
          <p:nvSpPr>
            <p:cNvPr id="118" name="Freeform 27"/>
            <p:cNvSpPr>
              <a:spLocks noEditPoints="1"/>
            </p:cNvSpPr>
            <p:nvPr/>
          </p:nvSpPr>
          <p:spPr bwMode="auto">
            <a:xfrm>
              <a:off x="3818586" y="4203888"/>
              <a:ext cx="306118" cy="185060"/>
            </a:xfrm>
            <a:custGeom>
              <a:avLst/>
              <a:gdLst>
                <a:gd name="T0" fmla="*/ 317 w 354"/>
                <a:gd name="T1" fmla="*/ 5 h 214"/>
                <a:gd name="T2" fmla="*/ 354 w 354"/>
                <a:gd name="T3" fmla="*/ 186 h 214"/>
                <a:gd name="T4" fmla="*/ 294 w 354"/>
                <a:gd name="T5" fmla="*/ 171 h 214"/>
                <a:gd name="T6" fmla="*/ 250 w 354"/>
                <a:gd name="T7" fmla="*/ 214 h 214"/>
                <a:gd name="T8" fmla="*/ 215 w 354"/>
                <a:gd name="T9" fmla="*/ 44 h 214"/>
                <a:gd name="T10" fmla="*/ 230 w 354"/>
                <a:gd name="T11" fmla="*/ 46 h 214"/>
                <a:gd name="T12" fmla="*/ 241 w 354"/>
                <a:gd name="T13" fmla="*/ 45 h 214"/>
                <a:gd name="T14" fmla="*/ 287 w 354"/>
                <a:gd name="T15" fmla="*/ 7 h 214"/>
                <a:gd name="T16" fmla="*/ 292 w 354"/>
                <a:gd name="T17" fmla="*/ 0 h 214"/>
                <a:gd name="T18" fmla="*/ 300 w 354"/>
                <a:gd name="T19" fmla="*/ 2 h 214"/>
                <a:gd name="T20" fmla="*/ 317 w 354"/>
                <a:gd name="T21" fmla="*/ 5 h 214"/>
                <a:gd name="T22" fmla="*/ 140 w 354"/>
                <a:gd name="T23" fmla="*/ 44 h 214"/>
                <a:gd name="T24" fmla="*/ 105 w 354"/>
                <a:gd name="T25" fmla="*/ 214 h 214"/>
                <a:gd name="T26" fmla="*/ 60 w 354"/>
                <a:gd name="T27" fmla="*/ 171 h 214"/>
                <a:gd name="T28" fmla="*/ 0 w 354"/>
                <a:gd name="T29" fmla="*/ 186 h 214"/>
                <a:gd name="T30" fmla="*/ 38 w 354"/>
                <a:gd name="T31" fmla="*/ 5 h 214"/>
                <a:gd name="T32" fmla="*/ 55 w 354"/>
                <a:gd name="T33" fmla="*/ 2 h 214"/>
                <a:gd name="T34" fmla="*/ 63 w 354"/>
                <a:gd name="T35" fmla="*/ 0 h 214"/>
                <a:gd name="T36" fmla="*/ 67 w 354"/>
                <a:gd name="T37" fmla="*/ 7 h 214"/>
                <a:gd name="T38" fmla="*/ 103 w 354"/>
                <a:gd name="T39" fmla="*/ 42 h 214"/>
                <a:gd name="T40" fmla="*/ 114 w 354"/>
                <a:gd name="T41" fmla="*/ 45 h 214"/>
                <a:gd name="T42" fmla="*/ 140 w 354"/>
                <a:gd name="T43"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214">
                  <a:moveTo>
                    <a:pt x="317" y="5"/>
                  </a:moveTo>
                  <a:cubicBezTo>
                    <a:pt x="354" y="186"/>
                    <a:pt x="354" y="186"/>
                    <a:pt x="354" y="186"/>
                  </a:cubicBezTo>
                  <a:cubicBezTo>
                    <a:pt x="294" y="171"/>
                    <a:pt x="294" y="171"/>
                    <a:pt x="294" y="171"/>
                  </a:cubicBezTo>
                  <a:cubicBezTo>
                    <a:pt x="250" y="214"/>
                    <a:pt x="250" y="214"/>
                    <a:pt x="250" y="214"/>
                  </a:cubicBezTo>
                  <a:cubicBezTo>
                    <a:pt x="215" y="44"/>
                    <a:pt x="215" y="44"/>
                    <a:pt x="215" y="44"/>
                  </a:cubicBezTo>
                  <a:cubicBezTo>
                    <a:pt x="220" y="45"/>
                    <a:pt x="225" y="46"/>
                    <a:pt x="230" y="46"/>
                  </a:cubicBezTo>
                  <a:cubicBezTo>
                    <a:pt x="234" y="46"/>
                    <a:pt x="238" y="46"/>
                    <a:pt x="241" y="45"/>
                  </a:cubicBezTo>
                  <a:cubicBezTo>
                    <a:pt x="264" y="40"/>
                    <a:pt x="276" y="25"/>
                    <a:pt x="287" y="7"/>
                  </a:cubicBezTo>
                  <a:cubicBezTo>
                    <a:pt x="289" y="5"/>
                    <a:pt x="290" y="2"/>
                    <a:pt x="292" y="0"/>
                  </a:cubicBezTo>
                  <a:cubicBezTo>
                    <a:pt x="295" y="0"/>
                    <a:pt x="298" y="1"/>
                    <a:pt x="300" y="2"/>
                  </a:cubicBezTo>
                  <a:cubicBezTo>
                    <a:pt x="306" y="3"/>
                    <a:pt x="311" y="4"/>
                    <a:pt x="317" y="5"/>
                  </a:cubicBezTo>
                  <a:close/>
                  <a:moveTo>
                    <a:pt x="140" y="44"/>
                  </a:moveTo>
                  <a:cubicBezTo>
                    <a:pt x="105" y="214"/>
                    <a:pt x="105" y="214"/>
                    <a:pt x="105" y="214"/>
                  </a:cubicBezTo>
                  <a:cubicBezTo>
                    <a:pt x="60" y="171"/>
                    <a:pt x="60" y="171"/>
                    <a:pt x="60" y="171"/>
                  </a:cubicBezTo>
                  <a:cubicBezTo>
                    <a:pt x="0" y="186"/>
                    <a:pt x="0" y="186"/>
                    <a:pt x="0" y="186"/>
                  </a:cubicBezTo>
                  <a:cubicBezTo>
                    <a:pt x="38" y="5"/>
                    <a:pt x="38" y="5"/>
                    <a:pt x="38" y="5"/>
                  </a:cubicBezTo>
                  <a:cubicBezTo>
                    <a:pt x="43" y="4"/>
                    <a:pt x="49" y="3"/>
                    <a:pt x="55" y="2"/>
                  </a:cubicBezTo>
                  <a:cubicBezTo>
                    <a:pt x="57" y="1"/>
                    <a:pt x="60" y="1"/>
                    <a:pt x="63" y="0"/>
                  </a:cubicBezTo>
                  <a:cubicBezTo>
                    <a:pt x="65" y="2"/>
                    <a:pt x="66" y="5"/>
                    <a:pt x="67" y="7"/>
                  </a:cubicBezTo>
                  <a:cubicBezTo>
                    <a:pt x="77" y="21"/>
                    <a:pt x="86" y="35"/>
                    <a:pt x="103" y="42"/>
                  </a:cubicBezTo>
                  <a:cubicBezTo>
                    <a:pt x="106" y="43"/>
                    <a:pt x="110" y="44"/>
                    <a:pt x="114" y="45"/>
                  </a:cubicBezTo>
                  <a:cubicBezTo>
                    <a:pt x="123" y="47"/>
                    <a:pt x="131" y="46"/>
                    <a:pt x="14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mj-ea"/>
                <a:ea typeface="+mj-ea"/>
              </a:endParaRPr>
            </a:p>
          </p:txBody>
        </p:sp>
        <p:sp>
          <p:nvSpPr>
            <p:cNvPr id="119" name="Freeform 28"/>
            <p:cNvSpPr>
              <a:spLocks noEditPoints="1"/>
            </p:cNvSpPr>
            <p:nvPr/>
          </p:nvSpPr>
          <p:spPr bwMode="auto">
            <a:xfrm>
              <a:off x="3722033" y="3714538"/>
              <a:ext cx="500321" cy="500687"/>
            </a:xfrm>
            <a:custGeom>
              <a:avLst/>
              <a:gdLst>
                <a:gd name="T0" fmla="*/ 289 w 579"/>
                <a:gd name="T1" fmla="*/ 28 h 579"/>
                <a:gd name="T2" fmla="*/ 346 w 579"/>
                <a:gd name="T3" fmla="*/ 4 h 579"/>
                <a:gd name="T4" fmla="*/ 390 w 579"/>
                <a:gd name="T5" fmla="*/ 48 h 579"/>
                <a:gd name="T6" fmla="*/ 451 w 579"/>
                <a:gd name="T7" fmla="*/ 48 h 579"/>
                <a:gd name="T8" fmla="*/ 475 w 579"/>
                <a:gd name="T9" fmla="*/ 105 h 579"/>
                <a:gd name="T10" fmla="*/ 532 w 579"/>
                <a:gd name="T11" fmla="*/ 128 h 579"/>
                <a:gd name="T12" fmla="*/ 531 w 579"/>
                <a:gd name="T13" fmla="*/ 190 h 579"/>
                <a:gd name="T14" fmla="*/ 575 w 579"/>
                <a:gd name="T15" fmla="*/ 233 h 579"/>
                <a:gd name="T16" fmla="*/ 551 w 579"/>
                <a:gd name="T17" fmla="*/ 290 h 579"/>
                <a:gd name="T18" fmla="*/ 575 w 579"/>
                <a:gd name="T19" fmla="*/ 347 h 579"/>
                <a:gd name="T20" fmla="*/ 531 w 579"/>
                <a:gd name="T21" fmla="*/ 390 h 579"/>
                <a:gd name="T22" fmla="*/ 532 w 579"/>
                <a:gd name="T23" fmla="*/ 452 h 579"/>
                <a:gd name="T24" fmla="*/ 475 w 579"/>
                <a:gd name="T25" fmla="*/ 475 h 579"/>
                <a:gd name="T26" fmla="*/ 451 w 579"/>
                <a:gd name="T27" fmla="*/ 532 h 579"/>
                <a:gd name="T28" fmla="*/ 390 w 579"/>
                <a:gd name="T29" fmla="*/ 532 h 579"/>
                <a:gd name="T30" fmla="*/ 346 w 579"/>
                <a:gd name="T31" fmla="*/ 575 h 579"/>
                <a:gd name="T32" fmla="*/ 289 w 579"/>
                <a:gd name="T33" fmla="*/ 552 h 579"/>
                <a:gd name="T34" fmla="*/ 233 w 579"/>
                <a:gd name="T35" fmla="*/ 575 h 579"/>
                <a:gd name="T36" fmla="*/ 189 w 579"/>
                <a:gd name="T37" fmla="*/ 532 h 579"/>
                <a:gd name="T38" fmla="*/ 128 w 579"/>
                <a:gd name="T39" fmla="*/ 532 h 579"/>
                <a:gd name="T40" fmla="*/ 104 w 579"/>
                <a:gd name="T41" fmla="*/ 475 h 579"/>
                <a:gd name="T42" fmla="*/ 47 w 579"/>
                <a:gd name="T43" fmla="*/ 452 h 579"/>
                <a:gd name="T44" fmla="*/ 47 w 579"/>
                <a:gd name="T45" fmla="*/ 390 h 579"/>
                <a:gd name="T46" fmla="*/ 4 w 579"/>
                <a:gd name="T47" fmla="*/ 347 h 579"/>
                <a:gd name="T48" fmla="*/ 27 w 579"/>
                <a:gd name="T49" fmla="*/ 290 h 579"/>
                <a:gd name="T50" fmla="*/ 4 w 579"/>
                <a:gd name="T51" fmla="*/ 233 h 579"/>
                <a:gd name="T52" fmla="*/ 47 w 579"/>
                <a:gd name="T53" fmla="*/ 190 h 579"/>
                <a:gd name="T54" fmla="*/ 47 w 579"/>
                <a:gd name="T55" fmla="*/ 128 h 579"/>
                <a:gd name="T56" fmla="*/ 104 w 579"/>
                <a:gd name="T57" fmla="*/ 105 h 579"/>
                <a:gd name="T58" fmla="*/ 128 w 579"/>
                <a:gd name="T59" fmla="*/ 48 h 579"/>
                <a:gd name="T60" fmla="*/ 189 w 579"/>
                <a:gd name="T61" fmla="*/ 48 h 579"/>
                <a:gd name="T62" fmla="*/ 233 w 579"/>
                <a:gd name="T63" fmla="*/ 4 h 579"/>
                <a:gd name="T64" fmla="*/ 289 w 579"/>
                <a:gd name="T65" fmla="*/ 28 h 579"/>
                <a:gd name="T66" fmla="*/ 367 w 579"/>
                <a:gd name="T67" fmla="*/ 103 h 579"/>
                <a:gd name="T68" fmla="*/ 87 w 579"/>
                <a:gd name="T69" fmla="*/ 288 h 579"/>
                <a:gd name="T70" fmla="*/ 367 w 579"/>
                <a:gd name="T71" fmla="*/ 477 h 579"/>
                <a:gd name="T72" fmla="*/ 431 w 579"/>
                <a:gd name="T73" fmla="*/ 146 h 579"/>
                <a:gd name="T74" fmla="*/ 367 w 579"/>
                <a:gd name="T75" fmla="*/ 103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9" h="579">
                  <a:moveTo>
                    <a:pt x="289" y="28"/>
                  </a:moveTo>
                  <a:cubicBezTo>
                    <a:pt x="308" y="29"/>
                    <a:pt x="327" y="0"/>
                    <a:pt x="346" y="4"/>
                  </a:cubicBezTo>
                  <a:cubicBezTo>
                    <a:pt x="365" y="8"/>
                    <a:pt x="371" y="42"/>
                    <a:pt x="390" y="48"/>
                  </a:cubicBezTo>
                  <a:cubicBezTo>
                    <a:pt x="407" y="56"/>
                    <a:pt x="435" y="37"/>
                    <a:pt x="451" y="48"/>
                  </a:cubicBezTo>
                  <a:cubicBezTo>
                    <a:pt x="467" y="58"/>
                    <a:pt x="460" y="92"/>
                    <a:pt x="475" y="105"/>
                  </a:cubicBezTo>
                  <a:cubicBezTo>
                    <a:pt x="487" y="119"/>
                    <a:pt x="521" y="112"/>
                    <a:pt x="532" y="128"/>
                  </a:cubicBezTo>
                  <a:cubicBezTo>
                    <a:pt x="542" y="144"/>
                    <a:pt x="523" y="172"/>
                    <a:pt x="531" y="190"/>
                  </a:cubicBezTo>
                  <a:cubicBezTo>
                    <a:pt x="537" y="208"/>
                    <a:pt x="571" y="214"/>
                    <a:pt x="575" y="233"/>
                  </a:cubicBezTo>
                  <a:cubicBezTo>
                    <a:pt x="579" y="252"/>
                    <a:pt x="550" y="271"/>
                    <a:pt x="551" y="290"/>
                  </a:cubicBezTo>
                  <a:cubicBezTo>
                    <a:pt x="550" y="309"/>
                    <a:pt x="579" y="328"/>
                    <a:pt x="575" y="347"/>
                  </a:cubicBezTo>
                  <a:cubicBezTo>
                    <a:pt x="571" y="366"/>
                    <a:pt x="538" y="372"/>
                    <a:pt x="531" y="390"/>
                  </a:cubicBezTo>
                  <a:cubicBezTo>
                    <a:pt x="523" y="407"/>
                    <a:pt x="542" y="436"/>
                    <a:pt x="532" y="452"/>
                  </a:cubicBezTo>
                  <a:cubicBezTo>
                    <a:pt x="521" y="468"/>
                    <a:pt x="487" y="461"/>
                    <a:pt x="475" y="475"/>
                  </a:cubicBezTo>
                  <a:cubicBezTo>
                    <a:pt x="460" y="488"/>
                    <a:pt x="467" y="521"/>
                    <a:pt x="451" y="532"/>
                  </a:cubicBezTo>
                  <a:cubicBezTo>
                    <a:pt x="435" y="543"/>
                    <a:pt x="407" y="523"/>
                    <a:pt x="390" y="532"/>
                  </a:cubicBezTo>
                  <a:cubicBezTo>
                    <a:pt x="372" y="538"/>
                    <a:pt x="365" y="572"/>
                    <a:pt x="346" y="575"/>
                  </a:cubicBezTo>
                  <a:cubicBezTo>
                    <a:pt x="327" y="579"/>
                    <a:pt x="309" y="550"/>
                    <a:pt x="289" y="552"/>
                  </a:cubicBezTo>
                  <a:cubicBezTo>
                    <a:pt x="270" y="550"/>
                    <a:pt x="252" y="579"/>
                    <a:pt x="233" y="575"/>
                  </a:cubicBezTo>
                  <a:cubicBezTo>
                    <a:pt x="214" y="572"/>
                    <a:pt x="207" y="538"/>
                    <a:pt x="189" y="532"/>
                  </a:cubicBezTo>
                  <a:cubicBezTo>
                    <a:pt x="172" y="523"/>
                    <a:pt x="144" y="543"/>
                    <a:pt x="128" y="532"/>
                  </a:cubicBezTo>
                  <a:cubicBezTo>
                    <a:pt x="112" y="521"/>
                    <a:pt x="119" y="488"/>
                    <a:pt x="104" y="475"/>
                  </a:cubicBezTo>
                  <a:cubicBezTo>
                    <a:pt x="92" y="461"/>
                    <a:pt x="58" y="468"/>
                    <a:pt x="47" y="452"/>
                  </a:cubicBezTo>
                  <a:cubicBezTo>
                    <a:pt x="36" y="436"/>
                    <a:pt x="56" y="407"/>
                    <a:pt x="47" y="390"/>
                  </a:cubicBezTo>
                  <a:cubicBezTo>
                    <a:pt x="41" y="372"/>
                    <a:pt x="8" y="366"/>
                    <a:pt x="4" y="347"/>
                  </a:cubicBezTo>
                  <a:cubicBezTo>
                    <a:pt x="0" y="328"/>
                    <a:pt x="29" y="309"/>
                    <a:pt x="27" y="290"/>
                  </a:cubicBezTo>
                  <a:cubicBezTo>
                    <a:pt x="29" y="271"/>
                    <a:pt x="0" y="252"/>
                    <a:pt x="4" y="233"/>
                  </a:cubicBezTo>
                  <a:cubicBezTo>
                    <a:pt x="8" y="214"/>
                    <a:pt x="41" y="208"/>
                    <a:pt x="47" y="190"/>
                  </a:cubicBezTo>
                  <a:cubicBezTo>
                    <a:pt x="56" y="172"/>
                    <a:pt x="36" y="144"/>
                    <a:pt x="47" y="128"/>
                  </a:cubicBezTo>
                  <a:cubicBezTo>
                    <a:pt x="58" y="112"/>
                    <a:pt x="92" y="119"/>
                    <a:pt x="104" y="105"/>
                  </a:cubicBezTo>
                  <a:cubicBezTo>
                    <a:pt x="119" y="92"/>
                    <a:pt x="112" y="58"/>
                    <a:pt x="128" y="48"/>
                  </a:cubicBezTo>
                  <a:cubicBezTo>
                    <a:pt x="144" y="37"/>
                    <a:pt x="172" y="56"/>
                    <a:pt x="189" y="48"/>
                  </a:cubicBezTo>
                  <a:cubicBezTo>
                    <a:pt x="207" y="42"/>
                    <a:pt x="214" y="8"/>
                    <a:pt x="233" y="4"/>
                  </a:cubicBezTo>
                  <a:cubicBezTo>
                    <a:pt x="252" y="0"/>
                    <a:pt x="270" y="29"/>
                    <a:pt x="289" y="28"/>
                  </a:cubicBezTo>
                  <a:close/>
                  <a:moveTo>
                    <a:pt x="367" y="103"/>
                  </a:moveTo>
                  <a:cubicBezTo>
                    <a:pt x="234" y="48"/>
                    <a:pt x="88" y="145"/>
                    <a:pt x="87" y="288"/>
                  </a:cubicBezTo>
                  <a:cubicBezTo>
                    <a:pt x="86" y="433"/>
                    <a:pt x="233" y="532"/>
                    <a:pt x="367" y="477"/>
                  </a:cubicBezTo>
                  <a:cubicBezTo>
                    <a:pt x="501" y="421"/>
                    <a:pt x="534" y="247"/>
                    <a:pt x="431" y="146"/>
                  </a:cubicBezTo>
                  <a:cubicBezTo>
                    <a:pt x="413" y="127"/>
                    <a:pt x="391" y="113"/>
                    <a:pt x="36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mj-ea"/>
                <a:ea typeface="+mj-ea"/>
              </a:endParaRPr>
            </a:p>
          </p:txBody>
        </p:sp>
        <p:sp>
          <p:nvSpPr>
            <p:cNvPr id="120" name="Freeform 29"/>
            <p:cNvSpPr>
              <a:spLocks noEditPoints="1"/>
            </p:cNvSpPr>
            <p:nvPr/>
          </p:nvSpPr>
          <p:spPr bwMode="auto">
            <a:xfrm>
              <a:off x="3829192" y="3821698"/>
              <a:ext cx="286002" cy="287100"/>
            </a:xfrm>
            <a:custGeom>
              <a:avLst/>
              <a:gdLst>
                <a:gd name="T0" fmla="*/ 165 w 331"/>
                <a:gd name="T1" fmla="*/ 0 h 332"/>
                <a:gd name="T2" fmla="*/ 331 w 331"/>
                <a:gd name="T3" fmla="*/ 166 h 332"/>
                <a:gd name="T4" fmla="*/ 165 w 331"/>
                <a:gd name="T5" fmla="*/ 332 h 332"/>
                <a:gd name="T6" fmla="*/ 0 w 331"/>
                <a:gd name="T7" fmla="*/ 166 h 332"/>
                <a:gd name="T8" fmla="*/ 165 w 331"/>
                <a:gd name="T9" fmla="*/ 0 h 332"/>
                <a:gd name="T10" fmla="*/ 176 w 331"/>
                <a:gd name="T11" fmla="*/ 50 h 332"/>
                <a:gd name="T12" fmla="*/ 205 w 331"/>
                <a:gd name="T13" fmla="*/ 111 h 332"/>
                <a:gd name="T14" fmla="*/ 272 w 331"/>
                <a:gd name="T15" fmla="*/ 119 h 332"/>
                <a:gd name="T16" fmla="*/ 282 w 331"/>
                <a:gd name="T17" fmla="*/ 127 h 332"/>
                <a:gd name="T18" fmla="*/ 279 w 331"/>
                <a:gd name="T19" fmla="*/ 140 h 332"/>
                <a:gd name="T20" fmla="*/ 229 w 331"/>
                <a:gd name="T21" fmla="*/ 186 h 332"/>
                <a:gd name="T22" fmla="*/ 242 w 331"/>
                <a:gd name="T23" fmla="*/ 252 h 332"/>
                <a:gd name="T24" fmla="*/ 237 w 331"/>
                <a:gd name="T25" fmla="*/ 265 h 332"/>
                <a:gd name="T26" fmla="*/ 224 w 331"/>
                <a:gd name="T27" fmla="*/ 265 h 332"/>
                <a:gd name="T28" fmla="*/ 165 w 331"/>
                <a:gd name="T29" fmla="*/ 232 h 332"/>
                <a:gd name="T30" fmla="*/ 106 w 331"/>
                <a:gd name="T31" fmla="*/ 265 h 332"/>
                <a:gd name="T32" fmla="*/ 93 w 331"/>
                <a:gd name="T33" fmla="*/ 265 h 332"/>
                <a:gd name="T34" fmla="*/ 89 w 331"/>
                <a:gd name="T35" fmla="*/ 252 h 332"/>
                <a:gd name="T36" fmla="*/ 102 w 331"/>
                <a:gd name="T37" fmla="*/ 186 h 332"/>
                <a:gd name="T38" fmla="*/ 52 w 331"/>
                <a:gd name="T39" fmla="*/ 140 h 332"/>
                <a:gd name="T40" fmla="*/ 49 w 331"/>
                <a:gd name="T41" fmla="*/ 127 h 332"/>
                <a:gd name="T42" fmla="*/ 59 w 331"/>
                <a:gd name="T43" fmla="*/ 119 h 332"/>
                <a:gd name="T44" fmla="*/ 126 w 331"/>
                <a:gd name="T45" fmla="*/ 111 h 332"/>
                <a:gd name="T46" fmla="*/ 154 w 331"/>
                <a:gd name="T47" fmla="*/ 50 h 332"/>
                <a:gd name="T48" fmla="*/ 165 w 331"/>
                <a:gd name="T49" fmla="*/ 43 h 332"/>
                <a:gd name="T50" fmla="*/ 176 w 331"/>
                <a:gd name="T51" fmla="*/ 5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1" h="332">
                  <a:moveTo>
                    <a:pt x="165" y="0"/>
                  </a:moveTo>
                  <a:cubicBezTo>
                    <a:pt x="257" y="0"/>
                    <a:pt x="331" y="74"/>
                    <a:pt x="331" y="166"/>
                  </a:cubicBezTo>
                  <a:cubicBezTo>
                    <a:pt x="331" y="257"/>
                    <a:pt x="257" y="332"/>
                    <a:pt x="165" y="332"/>
                  </a:cubicBezTo>
                  <a:cubicBezTo>
                    <a:pt x="74" y="332"/>
                    <a:pt x="0" y="257"/>
                    <a:pt x="0" y="166"/>
                  </a:cubicBezTo>
                  <a:cubicBezTo>
                    <a:pt x="0" y="74"/>
                    <a:pt x="74" y="0"/>
                    <a:pt x="165" y="0"/>
                  </a:cubicBezTo>
                  <a:close/>
                  <a:moveTo>
                    <a:pt x="176" y="50"/>
                  </a:moveTo>
                  <a:cubicBezTo>
                    <a:pt x="205" y="111"/>
                    <a:pt x="205" y="111"/>
                    <a:pt x="205" y="111"/>
                  </a:cubicBezTo>
                  <a:cubicBezTo>
                    <a:pt x="272" y="119"/>
                    <a:pt x="272" y="119"/>
                    <a:pt x="272" y="119"/>
                  </a:cubicBezTo>
                  <a:cubicBezTo>
                    <a:pt x="277" y="120"/>
                    <a:pt x="281" y="123"/>
                    <a:pt x="282" y="127"/>
                  </a:cubicBezTo>
                  <a:cubicBezTo>
                    <a:pt x="284" y="132"/>
                    <a:pt x="282" y="137"/>
                    <a:pt x="279" y="140"/>
                  </a:cubicBezTo>
                  <a:cubicBezTo>
                    <a:pt x="229" y="186"/>
                    <a:pt x="229" y="186"/>
                    <a:pt x="229" y="186"/>
                  </a:cubicBezTo>
                  <a:cubicBezTo>
                    <a:pt x="242" y="252"/>
                    <a:pt x="242" y="252"/>
                    <a:pt x="242" y="252"/>
                  </a:cubicBezTo>
                  <a:cubicBezTo>
                    <a:pt x="243" y="257"/>
                    <a:pt x="241" y="262"/>
                    <a:pt x="237" y="265"/>
                  </a:cubicBezTo>
                  <a:cubicBezTo>
                    <a:pt x="234" y="267"/>
                    <a:pt x="229" y="268"/>
                    <a:pt x="224" y="265"/>
                  </a:cubicBezTo>
                  <a:cubicBezTo>
                    <a:pt x="165" y="232"/>
                    <a:pt x="165" y="232"/>
                    <a:pt x="165" y="232"/>
                  </a:cubicBezTo>
                  <a:cubicBezTo>
                    <a:pt x="106" y="265"/>
                    <a:pt x="106" y="265"/>
                    <a:pt x="106" y="265"/>
                  </a:cubicBezTo>
                  <a:cubicBezTo>
                    <a:pt x="102" y="268"/>
                    <a:pt x="97" y="267"/>
                    <a:pt x="93" y="265"/>
                  </a:cubicBezTo>
                  <a:cubicBezTo>
                    <a:pt x="89" y="262"/>
                    <a:pt x="88" y="257"/>
                    <a:pt x="89" y="252"/>
                  </a:cubicBezTo>
                  <a:cubicBezTo>
                    <a:pt x="102" y="186"/>
                    <a:pt x="102" y="186"/>
                    <a:pt x="102" y="186"/>
                  </a:cubicBezTo>
                  <a:cubicBezTo>
                    <a:pt x="52" y="140"/>
                    <a:pt x="52" y="140"/>
                    <a:pt x="52" y="140"/>
                  </a:cubicBezTo>
                  <a:cubicBezTo>
                    <a:pt x="48" y="137"/>
                    <a:pt x="47" y="132"/>
                    <a:pt x="49" y="127"/>
                  </a:cubicBezTo>
                  <a:cubicBezTo>
                    <a:pt x="50" y="123"/>
                    <a:pt x="54" y="120"/>
                    <a:pt x="59" y="119"/>
                  </a:cubicBezTo>
                  <a:cubicBezTo>
                    <a:pt x="126" y="111"/>
                    <a:pt x="126" y="111"/>
                    <a:pt x="126" y="111"/>
                  </a:cubicBezTo>
                  <a:cubicBezTo>
                    <a:pt x="154" y="50"/>
                    <a:pt x="154" y="50"/>
                    <a:pt x="154" y="50"/>
                  </a:cubicBezTo>
                  <a:cubicBezTo>
                    <a:pt x="156" y="45"/>
                    <a:pt x="161" y="43"/>
                    <a:pt x="165" y="43"/>
                  </a:cubicBezTo>
                  <a:cubicBezTo>
                    <a:pt x="170" y="43"/>
                    <a:pt x="174" y="45"/>
                    <a:pt x="17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mj-ea"/>
                <a:ea typeface="+mj-ea"/>
              </a:endParaRPr>
            </a:p>
          </p:txBody>
        </p:sp>
      </p:grpSp>
      <p:sp>
        <p:nvSpPr>
          <p:cNvPr id="121" name="矩形 120"/>
          <p:cNvSpPr/>
          <p:nvPr/>
        </p:nvSpPr>
        <p:spPr>
          <a:xfrm>
            <a:off x="1593798" y="3812034"/>
            <a:ext cx="1606602" cy="1477328"/>
          </a:xfrm>
          <a:prstGeom prst="rect">
            <a:avLst/>
          </a:prstGeom>
        </p:spPr>
        <p:txBody>
          <a:bodyPr wrap="square">
            <a:spAutoFit/>
          </a:bodyPr>
          <a:lstStyle/>
          <a:p>
            <a:pPr marL="171450" indent="-171450">
              <a:lnSpc>
                <a:spcPts val="1800"/>
              </a:lnSpc>
              <a:buFont typeface="Arial" charset="0"/>
              <a:buChar char="•"/>
            </a:pPr>
            <a:r>
              <a:rPr lang="en-US" altLang="zh-CN" sz="1200" b="1" dirty="0" smtClean="0"/>
              <a:t>POW</a:t>
            </a:r>
          </a:p>
          <a:p>
            <a:pPr marL="171450" indent="-171450">
              <a:lnSpc>
                <a:spcPts val="1800"/>
              </a:lnSpc>
              <a:buFont typeface="Arial" charset="0"/>
              <a:buChar char="•"/>
            </a:pPr>
            <a:r>
              <a:rPr lang="en-US" altLang="zh-CN" sz="1200" b="1" dirty="0"/>
              <a:t>GHOST-POW</a:t>
            </a:r>
            <a:r>
              <a:rPr lang="zh-CN" altLang="zh-CN" sz="1200" dirty="0"/>
              <a:t> </a:t>
            </a:r>
            <a:endParaRPr lang="en-US" altLang="zh-CN" sz="1200" dirty="0" smtClean="0"/>
          </a:p>
          <a:p>
            <a:pPr marL="171450" indent="-171450">
              <a:lnSpc>
                <a:spcPts val="1800"/>
              </a:lnSpc>
              <a:buFont typeface="Arial" charset="0"/>
              <a:buChar char="•"/>
            </a:pPr>
            <a:r>
              <a:rPr lang="en-US" altLang="zh-CN" sz="1200" b="1" dirty="0"/>
              <a:t>Bitcoin-NG</a:t>
            </a:r>
            <a:r>
              <a:rPr lang="zh-CN" altLang="zh-CN" sz="1200" dirty="0"/>
              <a:t> </a:t>
            </a:r>
            <a:endParaRPr lang="en-US" altLang="zh-CN" sz="1200" dirty="0" smtClean="0"/>
          </a:p>
          <a:p>
            <a:pPr marL="171450" indent="-171450">
              <a:lnSpc>
                <a:spcPts val="1800"/>
              </a:lnSpc>
              <a:buFont typeface="Arial" charset="0"/>
              <a:buChar char="•"/>
            </a:pPr>
            <a:r>
              <a:rPr lang="en-US" altLang="zh-CN" sz="1200" b="1" dirty="0" smtClean="0"/>
              <a:t>Inclusive</a:t>
            </a:r>
          </a:p>
          <a:p>
            <a:pPr marL="171450" indent="-171450">
              <a:lnSpc>
                <a:spcPts val="1800"/>
              </a:lnSpc>
              <a:buFont typeface="Arial" charset="0"/>
              <a:buChar char="•"/>
            </a:pPr>
            <a:r>
              <a:rPr lang="en-US" altLang="zh-CN" sz="1200" b="1" dirty="0" smtClean="0"/>
              <a:t>POA</a:t>
            </a:r>
          </a:p>
          <a:p>
            <a:pPr marL="171450" indent="-171450">
              <a:lnSpc>
                <a:spcPts val="1800"/>
              </a:lnSpc>
              <a:buFont typeface="Arial" charset="0"/>
              <a:buChar char="•"/>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2" name="矩形 121"/>
          <p:cNvSpPr/>
          <p:nvPr/>
        </p:nvSpPr>
        <p:spPr>
          <a:xfrm>
            <a:off x="1475506" y="3305624"/>
            <a:ext cx="1800516" cy="523220"/>
          </a:xfrm>
          <a:prstGeom prst="rect">
            <a:avLst/>
          </a:prstGeom>
        </p:spPr>
        <p:txBody>
          <a:bodyPr wrap="square">
            <a:spAutoFit/>
          </a:bodyPr>
          <a:lstStyle/>
          <a:p>
            <a:pPr algn="ctr"/>
            <a:r>
              <a:rPr lang="en-US" altLang="zh-CN" sz="1400" b="1" dirty="0" smtClean="0">
                <a:solidFill>
                  <a:srgbClr val="093B5C"/>
                </a:solidFill>
                <a:latin typeface="微软雅黑" panose="020B0503020204020204" pitchFamily="34" charset="-122"/>
                <a:ea typeface="微软雅黑" panose="020B0503020204020204" pitchFamily="34" charset="-122"/>
              </a:rPr>
              <a:t>POW</a:t>
            </a:r>
            <a:r>
              <a:rPr lang="zh-CN" altLang="en-US" sz="1400" b="1" dirty="0" smtClean="0">
                <a:solidFill>
                  <a:srgbClr val="093B5C"/>
                </a:solidFill>
                <a:latin typeface="微软雅黑" panose="020B0503020204020204" pitchFamily="34" charset="-122"/>
                <a:ea typeface="微软雅黑" panose="020B0503020204020204" pitchFamily="34" charset="-122"/>
              </a:rPr>
              <a:t>共识机制</a:t>
            </a:r>
            <a:endParaRPr lang="en-US" altLang="zh-CN" sz="1400" b="1" dirty="0" smtClean="0">
              <a:solidFill>
                <a:srgbClr val="093B5C"/>
              </a:solidFill>
              <a:latin typeface="微软雅黑" panose="020B0503020204020204" pitchFamily="34" charset="-122"/>
              <a:ea typeface="微软雅黑" panose="020B0503020204020204" pitchFamily="34" charset="-122"/>
            </a:endParaRPr>
          </a:p>
          <a:p>
            <a:pPr algn="ctr"/>
            <a:r>
              <a:rPr lang="zh-CN" altLang="en-US" sz="1400" b="1" dirty="0" smtClean="0">
                <a:solidFill>
                  <a:srgbClr val="093B5C"/>
                </a:solidFill>
                <a:latin typeface="微软雅黑" panose="020B0503020204020204" pitchFamily="34" charset="-122"/>
                <a:ea typeface="微软雅黑" panose="020B0503020204020204" pitchFamily="34" charset="-122"/>
              </a:rPr>
              <a:t>及其变种</a:t>
            </a:r>
            <a:endParaRPr lang="zh-CN" altLang="en-US" sz="1400" b="1" dirty="0">
              <a:solidFill>
                <a:srgbClr val="093B5C"/>
              </a:solidFill>
              <a:latin typeface="微软雅黑" panose="020B0503020204020204" pitchFamily="34" charset="-122"/>
              <a:ea typeface="微软雅黑" panose="020B0503020204020204" pitchFamily="34" charset="-122"/>
            </a:endParaRPr>
          </a:p>
        </p:txBody>
      </p:sp>
      <p:sp>
        <p:nvSpPr>
          <p:cNvPr id="126" name="矩形 125"/>
          <p:cNvSpPr/>
          <p:nvPr/>
        </p:nvSpPr>
        <p:spPr>
          <a:xfrm>
            <a:off x="4052861" y="3812034"/>
            <a:ext cx="1606602" cy="1477328"/>
          </a:xfrm>
          <a:prstGeom prst="rect">
            <a:avLst/>
          </a:prstGeom>
        </p:spPr>
        <p:txBody>
          <a:bodyPr wrap="square">
            <a:spAutoFit/>
          </a:bodyPr>
          <a:lstStyle/>
          <a:p>
            <a:pPr marL="171450" indent="-171450">
              <a:lnSpc>
                <a:spcPts val="1800"/>
              </a:lnSpc>
              <a:buFont typeface="Arial" charset="0"/>
              <a:buChar char="•"/>
            </a:pPr>
            <a:r>
              <a:rPr lang="en-US" altLang="zh-CN" sz="1200" b="1" dirty="0" smtClean="0"/>
              <a:t>POS</a:t>
            </a:r>
          </a:p>
          <a:p>
            <a:pPr marL="171450" indent="-171450">
              <a:lnSpc>
                <a:spcPts val="1800"/>
              </a:lnSpc>
              <a:buFont typeface="Arial" charset="0"/>
              <a:buChar char="•"/>
            </a:pPr>
            <a:r>
              <a:rPr lang="en-US" altLang="zh-CN" sz="1200" b="1" dirty="0"/>
              <a:t>DPOS</a:t>
            </a:r>
            <a:r>
              <a:rPr lang="zh-CN" altLang="zh-CN" sz="1200" dirty="0"/>
              <a:t> </a:t>
            </a:r>
            <a:r>
              <a:rPr lang="zh-CN" altLang="zh-CN" sz="1200" dirty="0" smtClean="0"/>
              <a:t> </a:t>
            </a:r>
            <a:endParaRPr lang="en-US" altLang="zh-CN" sz="1200" dirty="0" smtClean="0"/>
          </a:p>
          <a:p>
            <a:pPr marL="171450" indent="-171450">
              <a:lnSpc>
                <a:spcPts val="1800"/>
              </a:lnSpc>
              <a:buFont typeface="Arial" charset="0"/>
              <a:buChar char="•"/>
            </a:pPr>
            <a:r>
              <a:rPr lang="en-US" altLang="zh-CN" sz="1200" b="1" dirty="0"/>
              <a:t>POSV</a:t>
            </a:r>
            <a:r>
              <a:rPr lang="zh-CN" altLang="zh-CN" sz="1200" dirty="0"/>
              <a:t> </a:t>
            </a:r>
            <a:endParaRPr lang="en-US" altLang="zh-CN" sz="1200" dirty="0" smtClean="0"/>
          </a:p>
          <a:p>
            <a:pPr marL="171450" indent="-171450">
              <a:lnSpc>
                <a:spcPts val="1800"/>
              </a:lnSpc>
              <a:buFont typeface="Arial" charset="0"/>
              <a:buChar char="•"/>
            </a:pPr>
            <a:r>
              <a:rPr lang="en-US" altLang="zh-CN" sz="1200" b="1" dirty="0"/>
              <a:t>Proof of Space</a:t>
            </a:r>
            <a:r>
              <a:rPr lang="zh-CN" altLang="zh-CN" sz="1200" dirty="0"/>
              <a:t> </a:t>
            </a:r>
            <a:endParaRPr lang="en-US" altLang="zh-CN" sz="1200" dirty="0" smtClean="0"/>
          </a:p>
          <a:p>
            <a:pPr marL="171450" indent="-171450">
              <a:lnSpc>
                <a:spcPts val="1800"/>
              </a:lnSpc>
              <a:buFont typeface="Arial" charset="0"/>
              <a:buChar char="•"/>
            </a:pPr>
            <a:r>
              <a:rPr lang="en-US" altLang="zh-CN" sz="1200" b="1" dirty="0"/>
              <a:t>POET</a:t>
            </a:r>
            <a:r>
              <a:rPr lang="zh-CN" altLang="zh-CN" sz="1200" dirty="0"/>
              <a:t> </a:t>
            </a:r>
            <a:endParaRPr lang="en-US" altLang="zh-CN" sz="1200" dirty="0" smtClean="0"/>
          </a:p>
          <a:p>
            <a:pPr marL="171450" indent="-171450">
              <a:lnSpc>
                <a:spcPts val="1800"/>
              </a:lnSpc>
              <a:buFont typeface="Arial" charset="0"/>
              <a:buChar char="•"/>
            </a:pPr>
            <a:r>
              <a:rPr lang="en-US" altLang="zh-CN" sz="1200" b="1" dirty="0"/>
              <a:t>Proof of UTXO</a:t>
            </a:r>
            <a:r>
              <a:rPr lang="zh-CN" altLang="zh-CN" sz="1200" dirty="0"/>
              <a:t> </a:t>
            </a:r>
            <a:r>
              <a:rPr lang="zh-CN" altLang="zh-CN" sz="1200" dirty="0" smtClean="0"/>
              <a:t> </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7" name="矩形 126"/>
          <p:cNvSpPr/>
          <p:nvPr/>
        </p:nvSpPr>
        <p:spPr>
          <a:xfrm>
            <a:off x="6557303" y="3812034"/>
            <a:ext cx="1606602" cy="2169825"/>
          </a:xfrm>
          <a:prstGeom prst="rect">
            <a:avLst/>
          </a:prstGeom>
        </p:spPr>
        <p:txBody>
          <a:bodyPr wrap="square">
            <a:spAutoFit/>
          </a:bodyPr>
          <a:lstStyle/>
          <a:p>
            <a:pPr marL="171450" indent="-171450">
              <a:lnSpc>
                <a:spcPts val="1800"/>
              </a:lnSpc>
              <a:buFont typeface="Arial" charset="0"/>
              <a:buChar char="•"/>
            </a:pPr>
            <a:r>
              <a:rPr lang="en-US" altLang="zh-CN" sz="1200" b="1" dirty="0" smtClean="0"/>
              <a:t>BFT</a:t>
            </a:r>
          </a:p>
          <a:p>
            <a:pPr marL="171450" indent="-171450">
              <a:lnSpc>
                <a:spcPts val="1800"/>
              </a:lnSpc>
              <a:buFont typeface="Arial" charset="0"/>
              <a:buChar char="•"/>
            </a:pPr>
            <a:r>
              <a:rPr lang="en-US" altLang="zh-CN" sz="1200" b="1" dirty="0"/>
              <a:t>PBFT</a:t>
            </a:r>
            <a:r>
              <a:rPr lang="zh-CN" altLang="zh-CN" sz="1200" dirty="0"/>
              <a:t> </a:t>
            </a:r>
            <a:endParaRPr lang="en-US" altLang="zh-CN" sz="1200" dirty="0" smtClean="0"/>
          </a:p>
          <a:p>
            <a:pPr marL="171450" indent="-171450">
              <a:lnSpc>
                <a:spcPts val="1800"/>
              </a:lnSpc>
              <a:buFont typeface="Arial" charset="0"/>
              <a:buChar char="•"/>
            </a:pPr>
            <a:r>
              <a:rPr lang="en-US" altLang="zh-CN" sz="1200" b="1" dirty="0" smtClean="0"/>
              <a:t>SBFT</a:t>
            </a:r>
            <a:endParaRPr lang="en-US" altLang="zh-CN" sz="1200" b="1" dirty="0"/>
          </a:p>
          <a:p>
            <a:pPr marL="171450" indent="-171450">
              <a:lnSpc>
                <a:spcPts val="1800"/>
              </a:lnSpc>
              <a:buFont typeface="Arial" charset="0"/>
              <a:buChar char="•"/>
            </a:pPr>
            <a:r>
              <a:rPr lang="en-US" altLang="zh-CN" sz="1200" b="1" dirty="0" smtClean="0"/>
              <a:t>RBFT</a:t>
            </a:r>
          </a:p>
          <a:p>
            <a:pPr marL="171450" indent="-171450">
              <a:lnSpc>
                <a:spcPts val="1800"/>
              </a:lnSpc>
              <a:buFont typeface="Arial" charset="0"/>
              <a:buChar char="•"/>
            </a:pPr>
            <a:r>
              <a:rPr lang="en-US" altLang="zh-CN" sz="1200" b="1" dirty="0" err="1"/>
              <a:t>dBFT</a:t>
            </a:r>
            <a:r>
              <a:rPr lang="zh-CN" altLang="zh-CN" sz="1200" dirty="0"/>
              <a:t> </a:t>
            </a:r>
            <a:endParaRPr lang="en-US" altLang="zh-CN" sz="1200" dirty="0" smtClean="0"/>
          </a:p>
          <a:p>
            <a:pPr marL="171450" indent="-171450">
              <a:lnSpc>
                <a:spcPts val="1800"/>
              </a:lnSpc>
              <a:buFont typeface="Arial" charset="0"/>
              <a:buChar char="•"/>
            </a:pPr>
            <a:r>
              <a:rPr lang="en-US" altLang="zh-CN" sz="1200" b="1" dirty="0" smtClean="0"/>
              <a:t>XFT</a:t>
            </a:r>
            <a:endParaRPr lang="en-US" altLang="zh-CN" sz="1200" b="1" dirty="0"/>
          </a:p>
          <a:p>
            <a:pPr marL="171450" indent="-171450">
              <a:lnSpc>
                <a:spcPts val="1800"/>
              </a:lnSpc>
              <a:buFont typeface="Arial" charset="0"/>
              <a:buChar char="•"/>
            </a:pPr>
            <a:r>
              <a:rPr lang="en-US" altLang="zh-CN" sz="1200" b="1" dirty="0" err="1" smtClean="0"/>
              <a:t>HoneyBadgerBFT</a:t>
            </a:r>
            <a:endParaRPr lang="en-US" altLang="zh-CN" sz="1200" b="1" dirty="0" smtClean="0"/>
          </a:p>
          <a:p>
            <a:pPr marL="171450" indent="-171450">
              <a:lnSpc>
                <a:spcPts val="1800"/>
              </a:lnSpc>
              <a:buFont typeface="Arial" charset="0"/>
              <a:buChar char="•"/>
            </a:pPr>
            <a:r>
              <a:rPr lang="en-US" altLang="zh-CN" sz="1200" b="1" dirty="0" smtClean="0"/>
              <a:t>SCP</a:t>
            </a:r>
            <a:endParaRPr lang="en-US" altLang="zh-CN" sz="1200" b="1" dirty="0"/>
          </a:p>
          <a:p>
            <a:pPr marL="171450" indent="-171450">
              <a:lnSpc>
                <a:spcPts val="1800"/>
              </a:lnSpc>
              <a:buFont typeface="Arial" charset="0"/>
              <a:buChar char="•"/>
            </a:pPr>
            <a:r>
              <a:rPr lang="en-US" altLang="zh-CN" sz="1200" b="1" dirty="0" err="1" smtClean="0"/>
              <a:t>PeerCensus</a:t>
            </a:r>
            <a:r>
              <a:rPr lang="zh-CN" altLang="zh-CN" sz="1200" dirty="0" smtClean="0"/>
              <a:t>    </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矩形 3"/>
          <p:cNvSpPr>
            <a:spLocks noChangeArrowheads="1"/>
          </p:cNvSpPr>
          <p:nvPr/>
        </p:nvSpPr>
        <p:spPr bwMode="auto">
          <a:xfrm>
            <a:off x="798574" y="234824"/>
            <a:ext cx="5138929" cy="523220"/>
          </a:xfrm>
          <a:prstGeom prst="rect">
            <a:avLst/>
          </a:prstGeom>
          <a:extLst/>
        </p:spPr>
        <p:txBody>
          <a:bodyPr wrap="square">
            <a:spAutoFit/>
          </a:bodyPr>
          <a:lstStyle/>
          <a:p>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区块链主要共识机制分类</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42" name="等腰三角形 41"/>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955904" y="3287993"/>
            <a:ext cx="1800516" cy="523220"/>
          </a:xfrm>
          <a:prstGeom prst="rect">
            <a:avLst/>
          </a:prstGeom>
        </p:spPr>
        <p:txBody>
          <a:bodyPr wrap="square">
            <a:spAutoFit/>
          </a:bodyPr>
          <a:lstStyle/>
          <a:p>
            <a:pPr algn="ctr"/>
            <a:r>
              <a:rPr lang="en-US" altLang="zh-CN" sz="1400" b="1" dirty="0" smtClean="0">
                <a:solidFill>
                  <a:srgbClr val="093B5C"/>
                </a:solidFill>
                <a:latin typeface="微软雅黑" panose="020B0503020204020204" pitchFamily="34" charset="-122"/>
                <a:ea typeface="微软雅黑" panose="020B0503020204020204" pitchFamily="34" charset="-122"/>
              </a:rPr>
              <a:t>POS</a:t>
            </a:r>
            <a:r>
              <a:rPr lang="zh-CN" altLang="en-US" sz="1400" b="1" dirty="0" smtClean="0">
                <a:solidFill>
                  <a:srgbClr val="093B5C"/>
                </a:solidFill>
                <a:latin typeface="微软雅黑" panose="020B0503020204020204" pitchFamily="34" charset="-122"/>
                <a:ea typeface="微软雅黑" panose="020B0503020204020204" pitchFamily="34" charset="-122"/>
              </a:rPr>
              <a:t>共识机制</a:t>
            </a:r>
            <a:endParaRPr lang="en-US" altLang="zh-CN" sz="1400" b="1" dirty="0" smtClean="0">
              <a:solidFill>
                <a:srgbClr val="093B5C"/>
              </a:solidFill>
              <a:latin typeface="微软雅黑" panose="020B0503020204020204" pitchFamily="34" charset="-122"/>
              <a:ea typeface="微软雅黑" panose="020B0503020204020204" pitchFamily="34" charset="-122"/>
            </a:endParaRPr>
          </a:p>
          <a:p>
            <a:pPr algn="ctr"/>
            <a:r>
              <a:rPr lang="zh-CN" altLang="en-US" sz="1400" b="1" dirty="0" smtClean="0">
                <a:solidFill>
                  <a:srgbClr val="093B5C"/>
                </a:solidFill>
                <a:latin typeface="微软雅黑" panose="020B0503020204020204" pitchFamily="34" charset="-122"/>
                <a:ea typeface="微软雅黑" panose="020B0503020204020204" pitchFamily="34" charset="-122"/>
              </a:rPr>
              <a:t>及其变种</a:t>
            </a:r>
            <a:endParaRPr lang="zh-CN" altLang="en-US" sz="1400" b="1" dirty="0">
              <a:solidFill>
                <a:srgbClr val="093B5C"/>
              </a:solidFill>
              <a:latin typeface="微软雅黑" panose="020B0503020204020204" pitchFamily="34" charset="-122"/>
              <a:ea typeface="微软雅黑" panose="020B0503020204020204" pitchFamily="34" charset="-122"/>
            </a:endParaRPr>
          </a:p>
        </p:txBody>
      </p:sp>
      <p:sp>
        <p:nvSpPr>
          <p:cNvPr id="44" name="矩形 43"/>
          <p:cNvSpPr/>
          <p:nvPr/>
        </p:nvSpPr>
        <p:spPr>
          <a:xfrm>
            <a:off x="6443614" y="3306587"/>
            <a:ext cx="1800516" cy="523220"/>
          </a:xfrm>
          <a:prstGeom prst="rect">
            <a:avLst/>
          </a:prstGeom>
        </p:spPr>
        <p:txBody>
          <a:bodyPr wrap="square">
            <a:spAutoFit/>
          </a:bodyPr>
          <a:lstStyle/>
          <a:p>
            <a:pPr algn="ctr"/>
            <a:r>
              <a:rPr lang="en-US" altLang="zh-CN" sz="1400" b="1" dirty="0" smtClean="0">
                <a:solidFill>
                  <a:srgbClr val="093B5C"/>
                </a:solidFill>
                <a:latin typeface="微软雅黑" panose="020B0503020204020204" pitchFamily="34" charset="-122"/>
                <a:ea typeface="微软雅黑" panose="020B0503020204020204" pitchFamily="34" charset="-122"/>
              </a:rPr>
              <a:t>BFT</a:t>
            </a:r>
            <a:r>
              <a:rPr lang="zh-CN" altLang="en-US" sz="1400" b="1" dirty="0" smtClean="0">
                <a:solidFill>
                  <a:srgbClr val="093B5C"/>
                </a:solidFill>
                <a:latin typeface="微软雅黑" panose="020B0503020204020204" pitchFamily="34" charset="-122"/>
                <a:ea typeface="微软雅黑" panose="020B0503020204020204" pitchFamily="34" charset="-122"/>
              </a:rPr>
              <a:t>共识机制</a:t>
            </a:r>
            <a:endParaRPr lang="en-US" altLang="zh-CN" sz="1400" b="1" dirty="0" smtClean="0">
              <a:solidFill>
                <a:srgbClr val="093B5C"/>
              </a:solidFill>
              <a:latin typeface="微软雅黑" panose="020B0503020204020204" pitchFamily="34" charset="-122"/>
              <a:ea typeface="微软雅黑" panose="020B0503020204020204" pitchFamily="34" charset="-122"/>
            </a:endParaRPr>
          </a:p>
          <a:p>
            <a:pPr algn="ctr"/>
            <a:r>
              <a:rPr lang="zh-CN" altLang="en-US" sz="1400" b="1" dirty="0" smtClean="0">
                <a:solidFill>
                  <a:srgbClr val="093B5C"/>
                </a:solidFill>
                <a:latin typeface="微软雅黑" panose="020B0503020204020204" pitchFamily="34" charset="-122"/>
                <a:ea typeface="微软雅黑" panose="020B0503020204020204" pitchFamily="34" charset="-122"/>
              </a:rPr>
              <a:t>及其变种</a:t>
            </a:r>
            <a:endParaRPr lang="zh-CN" altLang="en-US" sz="1400" b="1" dirty="0">
              <a:solidFill>
                <a:srgbClr val="093B5C"/>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067065" y="2292208"/>
            <a:ext cx="2713505" cy="2862322"/>
          </a:xfrm>
          <a:prstGeom prst="rect">
            <a:avLst/>
          </a:prstGeom>
          <a:noFill/>
        </p:spPr>
        <p:txBody>
          <a:bodyPr wrap="square" rtlCol="0">
            <a:spAutoFit/>
          </a:bodyPr>
          <a:lstStyle/>
          <a:p>
            <a:pPr marL="342900" indent="-342900" algn="just">
              <a:buFont typeface="Wingdings" charset="2"/>
              <a:buChar char="Ø"/>
            </a:pPr>
            <a:r>
              <a:rPr lang="zh-CN" altLang="zh-CN" sz="2000" dirty="0" smtClean="0">
                <a:latin typeface="Microsoft YaHei" charset="-122"/>
                <a:ea typeface="Microsoft YaHei" charset="-122"/>
                <a:cs typeface="Microsoft YaHei" charset="-122"/>
              </a:rPr>
              <a:t>共识</a:t>
            </a:r>
            <a:r>
              <a:rPr lang="zh-CN" altLang="zh-CN" sz="2000" dirty="0">
                <a:latin typeface="Microsoft YaHei" charset="-122"/>
                <a:ea typeface="Microsoft YaHei" charset="-122"/>
                <a:cs typeface="Microsoft YaHei" charset="-122"/>
              </a:rPr>
              <a:t>机制有多种，但任何一种都不</a:t>
            </a:r>
            <a:r>
              <a:rPr lang="zh-CN" altLang="zh-CN" sz="2000" dirty="0" smtClean="0">
                <a:latin typeface="Microsoft YaHei" charset="-122"/>
                <a:ea typeface="Microsoft YaHei" charset="-122"/>
                <a:cs typeface="Microsoft YaHei" charset="-122"/>
              </a:rPr>
              <a:t>是完美无缺</a:t>
            </a:r>
            <a:r>
              <a:rPr lang="zh-CN" altLang="en-US" sz="2000" dirty="0" smtClean="0">
                <a:latin typeface="Microsoft YaHei" charset="-122"/>
                <a:ea typeface="Microsoft YaHei" charset="-122"/>
                <a:cs typeface="Microsoft YaHei" charset="-122"/>
              </a:rPr>
              <a:t>、</a:t>
            </a:r>
            <a:r>
              <a:rPr lang="zh-CN" altLang="zh-CN" sz="2000" dirty="0" smtClean="0">
                <a:latin typeface="Microsoft YaHei" charset="-122"/>
                <a:ea typeface="Microsoft YaHei" charset="-122"/>
                <a:cs typeface="Microsoft YaHei" charset="-122"/>
              </a:rPr>
              <a:t>适用</a:t>
            </a:r>
            <a:r>
              <a:rPr lang="zh-CN" altLang="zh-CN" sz="2000" dirty="0">
                <a:latin typeface="Microsoft YaHei" charset="-122"/>
                <a:ea typeface="Microsoft YaHei" charset="-122"/>
                <a:cs typeface="Microsoft YaHei" charset="-122"/>
              </a:rPr>
              <a:t>于所有应用</a:t>
            </a:r>
            <a:r>
              <a:rPr lang="zh-CN" altLang="zh-CN" sz="2000" dirty="0" smtClean="0">
                <a:latin typeface="Microsoft YaHei" charset="-122"/>
                <a:ea typeface="Microsoft YaHei" charset="-122"/>
                <a:cs typeface="Microsoft YaHei" charset="-122"/>
              </a:rPr>
              <a:t>场景的</a:t>
            </a:r>
            <a:endParaRPr lang="en-US" altLang="zh-CN" sz="2000" dirty="0" smtClean="0">
              <a:latin typeface="Microsoft YaHei" charset="-122"/>
              <a:ea typeface="Microsoft YaHei" charset="-122"/>
              <a:cs typeface="Microsoft YaHei" charset="-122"/>
            </a:endParaRPr>
          </a:p>
          <a:p>
            <a:pPr marL="342900" indent="-342900" algn="just">
              <a:buFont typeface="Wingdings" charset="2"/>
              <a:buChar char="Ø"/>
            </a:pPr>
            <a:endParaRPr lang="en-US" altLang="zh-CN" sz="2000" dirty="0" smtClean="0">
              <a:latin typeface="Microsoft YaHei" charset="-122"/>
              <a:ea typeface="Microsoft YaHei" charset="-122"/>
              <a:cs typeface="Microsoft YaHei" charset="-122"/>
            </a:endParaRPr>
          </a:p>
          <a:p>
            <a:pPr marL="342900" indent="-342900" algn="just">
              <a:buFont typeface="Wingdings" charset="2"/>
              <a:buChar char="Ø"/>
            </a:pPr>
            <a:r>
              <a:rPr lang="zh-CN" altLang="en-US" sz="2000" dirty="0" smtClean="0">
                <a:latin typeface="Microsoft YaHei" charset="-122"/>
                <a:ea typeface="Microsoft YaHei" charset="-122"/>
                <a:cs typeface="Microsoft YaHei" charset="-122"/>
              </a:rPr>
              <a:t>应根据</a:t>
            </a:r>
            <a:r>
              <a:rPr lang="zh-CN" altLang="en-US" sz="2000" dirty="0" smtClean="0">
                <a:solidFill>
                  <a:srgbClr val="FF0000"/>
                </a:solidFill>
                <a:latin typeface="Microsoft YaHei" charset="-122"/>
                <a:ea typeface="Microsoft YaHei" charset="-122"/>
                <a:cs typeface="Microsoft YaHei" charset="-122"/>
              </a:rPr>
              <a:t>实际应用场景</a:t>
            </a:r>
            <a:r>
              <a:rPr lang="zh-CN" altLang="en-US" sz="2000" dirty="0" smtClean="0">
                <a:latin typeface="Microsoft YaHei" charset="-122"/>
                <a:ea typeface="Microsoft YaHei" charset="-122"/>
                <a:cs typeface="Microsoft YaHei" charset="-122"/>
              </a:rPr>
              <a:t>中的特点与要求，选择、设计合适的共识机制</a:t>
            </a:r>
            <a:r>
              <a:rPr lang="zh-CN" altLang="zh-CN" sz="2000" dirty="0" smtClean="0">
                <a:latin typeface="Microsoft YaHei" charset="-122"/>
                <a:ea typeface="Microsoft YaHei" charset="-122"/>
                <a:cs typeface="Microsoft YaHei" charset="-122"/>
              </a:rPr>
              <a:t> </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6959368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42"/>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p:cTn id="14" dur="500" fill="hold"/>
                                        <p:tgtEl>
                                          <p:spTgt spid="41"/>
                                        </p:tgtEl>
                                        <p:attrNameLst>
                                          <p:attrName>ppt_w</p:attrName>
                                        </p:attrNameLst>
                                      </p:cBhvr>
                                      <p:tavLst>
                                        <p:tav tm="0">
                                          <p:val>
                                            <p:fltVal val="0"/>
                                          </p:val>
                                        </p:tav>
                                        <p:tav tm="100000">
                                          <p:val>
                                            <p:strVal val="#ppt_w"/>
                                          </p:val>
                                        </p:tav>
                                      </p:tavLst>
                                    </p:anim>
                                    <p:anim calcmode="lin" valueType="num">
                                      <p:cBhvr>
                                        <p:cTn id="15" dur="500" fill="hold"/>
                                        <p:tgtEl>
                                          <p:spTgt spid="41"/>
                                        </p:tgtEl>
                                        <p:attrNameLst>
                                          <p:attrName>ppt_h</p:attrName>
                                        </p:attrNameLst>
                                      </p:cBhvr>
                                      <p:tavLst>
                                        <p:tav tm="0">
                                          <p:val>
                                            <p:fltVal val="0"/>
                                          </p:val>
                                        </p:tav>
                                        <p:tav tm="100000">
                                          <p:val>
                                            <p:strVal val="#ppt_h"/>
                                          </p:val>
                                        </p:tav>
                                      </p:tavLst>
                                    </p:anim>
                                    <p:animEffect transition="in" filter="fade">
                                      <p:cBhvr>
                                        <p:cTn id="16" dur="500"/>
                                        <p:tgtEl>
                                          <p:spTgt spid="41"/>
                                        </p:tgtEl>
                                      </p:cBhvr>
                                    </p:animEffect>
                                  </p:childTnLst>
                                </p:cTn>
                              </p:par>
                              <p:par>
                                <p:cTn id="17" presetID="35" presetClass="path" presetSubtype="0" accel="50000" decel="50000" fill="hold" grpId="1" nodeType="withEffect">
                                  <p:stCondLst>
                                    <p:cond delay="0"/>
                                  </p:stCondLst>
                                  <p:childTnLst>
                                    <p:animMotion origin="layout" path="M 8.33333E-7 -3.7037E-6 L 0.12148 -3.7037E-6 " pathEditMode="relative" rAng="0" ptsTypes="AA">
                                      <p:cBhvr>
                                        <p:cTn id="18" dur="1000" spd="-100000" fill="hold"/>
                                        <p:tgtEl>
                                          <p:spTgt spid="41"/>
                                        </p:tgtEl>
                                        <p:attrNameLst>
                                          <p:attrName>ppt_x</p:attrName>
                                          <p:attrName>ppt_y</p:attrName>
                                        </p:attrNameLst>
                                      </p:cBhvr>
                                      <p:rCtr x="6068" y="0"/>
                                    </p:animMotion>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92"/>
                                        </p:tgtEl>
                                        <p:attrNameLst>
                                          <p:attrName>style.visibility</p:attrName>
                                        </p:attrNameLst>
                                      </p:cBhvr>
                                      <p:to>
                                        <p:strVal val="visible"/>
                                      </p:to>
                                    </p:set>
                                    <p:anim calcmode="lin" valueType="num">
                                      <p:cBhvr>
                                        <p:cTn id="22" dur="250" fill="hold"/>
                                        <p:tgtEl>
                                          <p:spTgt spid="92"/>
                                        </p:tgtEl>
                                        <p:attrNameLst>
                                          <p:attrName>ppt_w</p:attrName>
                                        </p:attrNameLst>
                                      </p:cBhvr>
                                      <p:tavLst>
                                        <p:tav tm="0">
                                          <p:val>
                                            <p:fltVal val="0"/>
                                          </p:val>
                                        </p:tav>
                                        <p:tav tm="100000">
                                          <p:val>
                                            <p:strVal val="#ppt_w"/>
                                          </p:val>
                                        </p:tav>
                                      </p:tavLst>
                                    </p:anim>
                                    <p:anim calcmode="lin" valueType="num">
                                      <p:cBhvr>
                                        <p:cTn id="23" dur="250" fill="hold"/>
                                        <p:tgtEl>
                                          <p:spTgt spid="92"/>
                                        </p:tgtEl>
                                        <p:attrNameLst>
                                          <p:attrName>ppt_h</p:attrName>
                                        </p:attrNameLst>
                                      </p:cBhvr>
                                      <p:tavLst>
                                        <p:tav tm="0">
                                          <p:val>
                                            <p:fltVal val="0"/>
                                          </p:val>
                                        </p:tav>
                                        <p:tav tm="100000">
                                          <p:val>
                                            <p:strVal val="#ppt_h"/>
                                          </p:val>
                                        </p:tav>
                                      </p:tavLst>
                                    </p:anim>
                                    <p:animEffect transition="in" filter="fade">
                                      <p:cBhvr>
                                        <p:cTn id="24" dur="250"/>
                                        <p:tgtEl>
                                          <p:spTgt spid="92"/>
                                        </p:tgtEl>
                                      </p:cBhvr>
                                    </p:animEffect>
                                  </p:childTnLst>
                                </p:cTn>
                              </p:par>
                              <p:par>
                                <p:cTn id="25" presetID="6" presetClass="emph" presetSubtype="0" decel="100000" fill="hold" grpId="1" nodeType="withEffect">
                                  <p:stCondLst>
                                    <p:cond delay="200"/>
                                  </p:stCondLst>
                                  <p:childTnLst>
                                    <p:animScale>
                                      <p:cBhvr>
                                        <p:cTn id="26" dur="250" fill="hold"/>
                                        <p:tgtEl>
                                          <p:spTgt spid="92"/>
                                        </p:tgtEl>
                                      </p:cBhvr>
                                      <p:by x="110000" y="110000"/>
                                    </p:animScale>
                                  </p:childTnLst>
                                </p:cTn>
                              </p:par>
                              <p:par>
                                <p:cTn id="27" presetID="6" presetClass="emph" presetSubtype="0" decel="100000" fill="hold" grpId="2" nodeType="withEffect">
                                  <p:stCondLst>
                                    <p:cond delay="400"/>
                                  </p:stCondLst>
                                  <p:childTnLst>
                                    <p:animScale>
                                      <p:cBhvr>
                                        <p:cTn id="28" dur="250" fill="hold"/>
                                        <p:tgtEl>
                                          <p:spTgt spid="92"/>
                                        </p:tgtEl>
                                      </p:cBhvr>
                                      <p:by x="91000" y="91000"/>
                                    </p:animScale>
                                  </p:childTnLst>
                                </p:cTn>
                              </p:par>
                            </p:childTnLst>
                          </p:cTn>
                        </p:par>
                        <p:par>
                          <p:cTn id="29" fill="hold">
                            <p:stCondLst>
                              <p:cond delay="1650"/>
                            </p:stCondLst>
                            <p:childTnLst>
                              <p:par>
                                <p:cTn id="30" presetID="53" presetClass="entr" presetSubtype="16" fill="hold" grpId="0" nodeType="afterEffect">
                                  <p:stCondLst>
                                    <p:cond delay="0"/>
                                  </p:stCondLst>
                                  <p:childTnLst>
                                    <p:set>
                                      <p:cBhvr>
                                        <p:cTn id="31" dur="1" fill="hold">
                                          <p:stCondLst>
                                            <p:cond delay="0"/>
                                          </p:stCondLst>
                                        </p:cTn>
                                        <p:tgtEl>
                                          <p:spTgt spid="93"/>
                                        </p:tgtEl>
                                        <p:attrNameLst>
                                          <p:attrName>style.visibility</p:attrName>
                                        </p:attrNameLst>
                                      </p:cBhvr>
                                      <p:to>
                                        <p:strVal val="visible"/>
                                      </p:to>
                                    </p:set>
                                    <p:anim calcmode="lin" valueType="num">
                                      <p:cBhvr>
                                        <p:cTn id="32" dur="250" fill="hold"/>
                                        <p:tgtEl>
                                          <p:spTgt spid="93"/>
                                        </p:tgtEl>
                                        <p:attrNameLst>
                                          <p:attrName>ppt_w</p:attrName>
                                        </p:attrNameLst>
                                      </p:cBhvr>
                                      <p:tavLst>
                                        <p:tav tm="0">
                                          <p:val>
                                            <p:fltVal val="0"/>
                                          </p:val>
                                        </p:tav>
                                        <p:tav tm="100000">
                                          <p:val>
                                            <p:strVal val="#ppt_w"/>
                                          </p:val>
                                        </p:tav>
                                      </p:tavLst>
                                    </p:anim>
                                    <p:anim calcmode="lin" valueType="num">
                                      <p:cBhvr>
                                        <p:cTn id="33" dur="250" fill="hold"/>
                                        <p:tgtEl>
                                          <p:spTgt spid="93"/>
                                        </p:tgtEl>
                                        <p:attrNameLst>
                                          <p:attrName>ppt_h</p:attrName>
                                        </p:attrNameLst>
                                      </p:cBhvr>
                                      <p:tavLst>
                                        <p:tav tm="0">
                                          <p:val>
                                            <p:fltVal val="0"/>
                                          </p:val>
                                        </p:tav>
                                        <p:tav tm="100000">
                                          <p:val>
                                            <p:strVal val="#ppt_h"/>
                                          </p:val>
                                        </p:tav>
                                      </p:tavLst>
                                    </p:anim>
                                    <p:animEffect transition="in" filter="fade">
                                      <p:cBhvr>
                                        <p:cTn id="34" dur="250"/>
                                        <p:tgtEl>
                                          <p:spTgt spid="93"/>
                                        </p:tgtEl>
                                      </p:cBhvr>
                                    </p:animEffect>
                                  </p:childTnLst>
                                </p:cTn>
                              </p:par>
                            </p:childTnLst>
                          </p:cTn>
                        </p:par>
                        <p:par>
                          <p:cTn id="35" fill="hold">
                            <p:stCondLst>
                              <p:cond delay="1900"/>
                            </p:stCondLst>
                            <p:childTnLst>
                              <p:par>
                                <p:cTn id="36" presetID="53" presetClass="entr" presetSubtype="16" fill="hold" grpId="0" nodeType="afterEffect">
                                  <p:stCondLst>
                                    <p:cond delay="0"/>
                                  </p:stCondLst>
                                  <p:childTnLst>
                                    <p:set>
                                      <p:cBhvr>
                                        <p:cTn id="37" dur="1" fill="hold">
                                          <p:stCondLst>
                                            <p:cond delay="0"/>
                                          </p:stCondLst>
                                        </p:cTn>
                                        <p:tgtEl>
                                          <p:spTgt spid="94"/>
                                        </p:tgtEl>
                                        <p:attrNameLst>
                                          <p:attrName>style.visibility</p:attrName>
                                        </p:attrNameLst>
                                      </p:cBhvr>
                                      <p:to>
                                        <p:strVal val="visible"/>
                                      </p:to>
                                    </p:set>
                                    <p:anim calcmode="lin" valueType="num">
                                      <p:cBhvr>
                                        <p:cTn id="38" dur="250" fill="hold"/>
                                        <p:tgtEl>
                                          <p:spTgt spid="94"/>
                                        </p:tgtEl>
                                        <p:attrNameLst>
                                          <p:attrName>ppt_w</p:attrName>
                                        </p:attrNameLst>
                                      </p:cBhvr>
                                      <p:tavLst>
                                        <p:tav tm="0">
                                          <p:val>
                                            <p:fltVal val="0"/>
                                          </p:val>
                                        </p:tav>
                                        <p:tav tm="100000">
                                          <p:val>
                                            <p:strVal val="#ppt_w"/>
                                          </p:val>
                                        </p:tav>
                                      </p:tavLst>
                                    </p:anim>
                                    <p:anim calcmode="lin" valueType="num">
                                      <p:cBhvr>
                                        <p:cTn id="39" dur="250" fill="hold"/>
                                        <p:tgtEl>
                                          <p:spTgt spid="94"/>
                                        </p:tgtEl>
                                        <p:attrNameLst>
                                          <p:attrName>ppt_h</p:attrName>
                                        </p:attrNameLst>
                                      </p:cBhvr>
                                      <p:tavLst>
                                        <p:tav tm="0">
                                          <p:val>
                                            <p:fltVal val="0"/>
                                          </p:val>
                                        </p:tav>
                                        <p:tav tm="100000">
                                          <p:val>
                                            <p:strVal val="#ppt_h"/>
                                          </p:val>
                                        </p:tav>
                                      </p:tavLst>
                                    </p:anim>
                                    <p:animEffect transition="in" filter="fade">
                                      <p:cBhvr>
                                        <p:cTn id="40" dur="250"/>
                                        <p:tgtEl>
                                          <p:spTgt spid="94"/>
                                        </p:tgtEl>
                                      </p:cBhvr>
                                    </p:animEffect>
                                  </p:childTnLst>
                                </p:cTn>
                              </p:par>
                            </p:childTnLst>
                          </p:cTn>
                        </p:par>
                        <p:par>
                          <p:cTn id="41" fill="hold">
                            <p:stCondLst>
                              <p:cond delay="2150"/>
                            </p:stCondLst>
                            <p:childTnLst>
                              <p:par>
                                <p:cTn id="42" presetID="53" presetClass="entr" presetSubtype="16" fill="hold" grpId="0" nodeType="afterEffect">
                                  <p:stCondLst>
                                    <p:cond delay="0"/>
                                  </p:stCondLst>
                                  <p:childTnLst>
                                    <p:set>
                                      <p:cBhvr>
                                        <p:cTn id="43" dur="1" fill="hold">
                                          <p:stCondLst>
                                            <p:cond delay="0"/>
                                          </p:stCondLst>
                                        </p:cTn>
                                        <p:tgtEl>
                                          <p:spTgt spid="109"/>
                                        </p:tgtEl>
                                        <p:attrNameLst>
                                          <p:attrName>style.visibility</p:attrName>
                                        </p:attrNameLst>
                                      </p:cBhvr>
                                      <p:to>
                                        <p:strVal val="visible"/>
                                      </p:to>
                                    </p:set>
                                    <p:anim calcmode="lin" valueType="num">
                                      <p:cBhvr>
                                        <p:cTn id="44" dur="250" fill="hold"/>
                                        <p:tgtEl>
                                          <p:spTgt spid="109"/>
                                        </p:tgtEl>
                                        <p:attrNameLst>
                                          <p:attrName>ppt_w</p:attrName>
                                        </p:attrNameLst>
                                      </p:cBhvr>
                                      <p:tavLst>
                                        <p:tav tm="0">
                                          <p:val>
                                            <p:fltVal val="0"/>
                                          </p:val>
                                        </p:tav>
                                        <p:tav tm="100000">
                                          <p:val>
                                            <p:strVal val="#ppt_w"/>
                                          </p:val>
                                        </p:tav>
                                      </p:tavLst>
                                    </p:anim>
                                    <p:anim calcmode="lin" valueType="num">
                                      <p:cBhvr>
                                        <p:cTn id="45" dur="250" fill="hold"/>
                                        <p:tgtEl>
                                          <p:spTgt spid="109"/>
                                        </p:tgtEl>
                                        <p:attrNameLst>
                                          <p:attrName>ppt_h</p:attrName>
                                        </p:attrNameLst>
                                      </p:cBhvr>
                                      <p:tavLst>
                                        <p:tav tm="0">
                                          <p:val>
                                            <p:fltVal val="0"/>
                                          </p:val>
                                        </p:tav>
                                        <p:tav tm="100000">
                                          <p:val>
                                            <p:strVal val="#ppt_h"/>
                                          </p:val>
                                        </p:tav>
                                      </p:tavLst>
                                    </p:anim>
                                    <p:animEffect transition="in" filter="fade">
                                      <p:cBhvr>
                                        <p:cTn id="46" dur="250"/>
                                        <p:tgtEl>
                                          <p:spTgt spid="109"/>
                                        </p:tgtEl>
                                      </p:cBhvr>
                                    </p:animEffect>
                                  </p:childTnLst>
                                </p:cTn>
                              </p:par>
                            </p:childTnLst>
                          </p:cTn>
                        </p:par>
                        <p:par>
                          <p:cTn id="47" fill="hold">
                            <p:stCondLst>
                              <p:cond delay="2400"/>
                            </p:stCondLst>
                            <p:childTnLst>
                              <p:par>
                                <p:cTn id="48" presetID="53" presetClass="entr" presetSubtype="16" fill="hold" grpId="0" nodeType="afterEffect">
                                  <p:stCondLst>
                                    <p:cond delay="0"/>
                                  </p:stCondLst>
                                  <p:childTnLst>
                                    <p:set>
                                      <p:cBhvr>
                                        <p:cTn id="49" dur="1" fill="hold">
                                          <p:stCondLst>
                                            <p:cond delay="0"/>
                                          </p:stCondLst>
                                        </p:cTn>
                                        <p:tgtEl>
                                          <p:spTgt spid="122"/>
                                        </p:tgtEl>
                                        <p:attrNameLst>
                                          <p:attrName>style.visibility</p:attrName>
                                        </p:attrNameLst>
                                      </p:cBhvr>
                                      <p:to>
                                        <p:strVal val="visible"/>
                                      </p:to>
                                    </p:set>
                                    <p:anim calcmode="lin" valueType="num">
                                      <p:cBhvr>
                                        <p:cTn id="50" dur="250" fill="hold"/>
                                        <p:tgtEl>
                                          <p:spTgt spid="122"/>
                                        </p:tgtEl>
                                        <p:attrNameLst>
                                          <p:attrName>ppt_w</p:attrName>
                                        </p:attrNameLst>
                                      </p:cBhvr>
                                      <p:tavLst>
                                        <p:tav tm="0">
                                          <p:val>
                                            <p:fltVal val="0"/>
                                          </p:val>
                                        </p:tav>
                                        <p:tav tm="100000">
                                          <p:val>
                                            <p:strVal val="#ppt_w"/>
                                          </p:val>
                                        </p:tav>
                                      </p:tavLst>
                                    </p:anim>
                                    <p:anim calcmode="lin" valueType="num">
                                      <p:cBhvr>
                                        <p:cTn id="51" dur="250" fill="hold"/>
                                        <p:tgtEl>
                                          <p:spTgt spid="122"/>
                                        </p:tgtEl>
                                        <p:attrNameLst>
                                          <p:attrName>ppt_h</p:attrName>
                                        </p:attrNameLst>
                                      </p:cBhvr>
                                      <p:tavLst>
                                        <p:tav tm="0">
                                          <p:val>
                                            <p:fltVal val="0"/>
                                          </p:val>
                                        </p:tav>
                                        <p:tav tm="100000">
                                          <p:val>
                                            <p:strVal val="#ppt_h"/>
                                          </p:val>
                                        </p:tav>
                                      </p:tavLst>
                                    </p:anim>
                                    <p:animEffect transition="in" filter="fade">
                                      <p:cBhvr>
                                        <p:cTn id="52" dur="250"/>
                                        <p:tgtEl>
                                          <p:spTgt spid="122"/>
                                        </p:tgtEl>
                                      </p:cBhvr>
                                    </p:animEffect>
                                  </p:childTnLst>
                                </p:cTn>
                              </p:par>
                            </p:childTnLst>
                          </p:cTn>
                        </p:par>
                        <p:par>
                          <p:cTn id="53" fill="hold">
                            <p:stCondLst>
                              <p:cond delay="2650"/>
                            </p:stCondLst>
                            <p:childTnLst>
                              <p:par>
                                <p:cTn id="54" presetID="10" presetClass="entr" presetSubtype="0" fill="hold" nodeType="afterEffect">
                                  <p:stCondLst>
                                    <p:cond delay="0"/>
                                  </p:stCondLst>
                                  <p:childTnLst>
                                    <p:set>
                                      <p:cBhvr>
                                        <p:cTn id="55" dur="1" fill="hold">
                                          <p:stCondLst>
                                            <p:cond delay="0"/>
                                          </p:stCondLst>
                                        </p:cTn>
                                        <p:tgtEl>
                                          <p:spTgt spid="95"/>
                                        </p:tgtEl>
                                        <p:attrNameLst>
                                          <p:attrName>style.visibility</p:attrName>
                                        </p:attrNameLst>
                                      </p:cBhvr>
                                      <p:to>
                                        <p:strVal val="visible"/>
                                      </p:to>
                                    </p:set>
                                    <p:animEffect transition="in" filter="fade">
                                      <p:cBhvr>
                                        <p:cTn id="56" dur="200"/>
                                        <p:tgtEl>
                                          <p:spTgt spid="95"/>
                                        </p:tgtEl>
                                      </p:cBhvr>
                                    </p:animEffect>
                                  </p:childTnLst>
                                </p:cTn>
                              </p:par>
                            </p:childTnLst>
                          </p:cTn>
                        </p:par>
                        <p:par>
                          <p:cTn id="57" fill="hold">
                            <p:stCondLst>
                              <p:cond delay="2850"/>
                            </p:stCondLst>
                            <p:childTnLst>
                              <p:par>
                                <p:cTn id="58" presetID="53" presetClass="entr" presetSubtype="16" fill="hold" grpId="0" nodeType="afterEffect">
                                  <p:stCondLst>
                                    <p:cond delay="0"/>
                                  </p:stCondLst>
                                  <p:iterate type="lt">
                                    <p:tmPct val="10000"/>
                                  </p:iterate>
                                  <p:childTnLst>
                                    <p:set>
                                      <p:cBhvr>
                                        <p:cTn id="59" dur="1" fill="hold">
                                          <p:stCondLst>
                                            <p:cond delay="0"/>
                                          </p:stCondLst>
                                        </p:cTn>
                                        <p:tgtEl>
                                          <p:spTgt spid="121"/>
                                        </p:tgtEl>
                                        <p:attrNameLst>
                                          <p:attrName>style.visibility</p:attrName>
                                        </p:attrNameLst>
                                      </p:cBhvr>
                                      <p:to>
                                        <p:strVal val="visible"/>
                                      </p:to>
                                    </p:set>
                                    <p:anim calcmode="lin" valueType="num">
                                      <p:cBhvr>
                                        <p:cTn id="60" dur="100" fill="hold"/>
                                        <p:tgtEl>
                                          <p:spTgt spid="121"/>
                                        </p:tgtEl>
                                        <p:attrNameLst>
                                          <p:attrName>ppt_w</p:attrName>
                                        </p:attrNameLst>
                                      </p:cBhvr>
                                      <p:tavLst>
                                        <p:tav tm="0">
                                          <p:val>
                                            <p:fltVal val="0"/>
                                          </p:val>
                                        </p:tav>
                                        <p:tav tm="100000">
                                          <p:val>
                                            <p:strVal val="#ppt_w"/>
                                          </p:val>
                                        </p:tav>
                                      </p:tavLst>
                                    </p:anim>
                                    <p:anim calcmode="lin" valueType="num">
                                      <p:cBhvr>
                                        <p:cTn id="61" dur="100" fill="hold"/>
                                        <p:tgtEl>
                                          <p:spTgt spid="121"/>
                                        </p:tgtEl>
                                        <p:attrNameLst>
                                          <p:attrName>ppt_h</p:attrName>
                                        </p:attrNameLst>
                                      </p:cBhvr>
                                      <p:tavLst>
                                        <p:tav tm="0">
                                          <p:val>
                                            <p:fltVal val="0"/>
                                          </p:val>
                                        </p:tav>
                                        <p:tav tm="100000">
                                          <p:val>
                                            <p:strVal val="#ppt_h"/>
                                          </p:val>
                                        </p:tav>
                                      </p:tavLst>
                                    </p:anim>
                                    <p:animEffect transition="in" filter="fade">
                                      <p:cBhvr>
                                        <p:cTn id="62" dur="100"/>
                                        <p:tgtEl>
                                          <p:spTgt spid="121"/>
                                        </p:tgtEl>
                                      </p:cBhvr>
                                    </p:animEffect>
                                  </p:childTnLst>
                                </p:cTn>
                              </p:par>
                            </p:childTnLst>
                          </p:cTn>
                        </p:par>
                        <p:par>
                          <p:cTn id="63" fill="hold">
                            <p:stCondLst>
                              <p:cond delay="3280"/>
                            </p:stCondLst>
                            <p:childTnLst>
                              <p:par>
                                <p:cTn id="64" presetID="53" presetClass="entr" presetSubtype="16" fill="hold" grpId="0" nodeType="afterEffect">
                                  <p:stCondLst>
                                    <p:cond delay="0"/>
                                  </p:stCondLst>
                                  <p:childTnLst>
                                    <p:set>
                                      <p:cBhvr>
                                        <p:cTn id="65" dur="1" fill="hold">
                                          <p:stCondLst>
                                            <p:cond delay="0"/>
                                          </p:stCondLst>
                                        </p:cTn>
                                        <p:tgtEl>
                                          <p:spTgt spid="96"/>
                                        </p:tgtEl>
                                        <p:attrNameLst>
                                          <p:attrName>style.visibility</p:attrName>
                                        </p:attrNameLst>
                                      </p:cBhvr>
                                      <p:to>
                                        <p:strVal val="visible"/>
                                      </p:to>
                                    </p:set>
                                    <p:anim calcmode="lin" valueType="num">
                                      <p:cBhvr>
                                        <p:cTn id="66" dur="250" fill="hold"/>
                                        <p:tgtEl>
                                          <p:spTgt spid="96"/>
                                        </p:tgtEl>
                                        <p:attrNameLst>
                                          <p:attrName>ppt_w</p:attrName>
                                        </p:attrNameLst>
                                      </p:cBhvr>
                                      <p:tavLst>
                                        <p:tav tm="0">
                                          <p:val>
                                            <p:fltVal val="0"/>
                                          </p:val>
                                        </p:tav>
                                        <p:tav tm="100000">
                                          <p:val>
                                            <p:strVal val="#ppt_w"/>
                                          </p:val>
                                        </p:tav>
                                      </p:tavLst>
                                    </p:anim>
                                    <p:anim calcmode="lin" valueType="num">
                                      <p:cBhvr>
                                        <p:cTn id="67" dur="250" fill="hold"/>
                                        <p:tgtEl>
                                          <p:spTgt spid="96"/>
                                        </p:tgtEl>
                                        <p:attrNameLst>
                                          <p:attrName>ppt_h</p:attrName>
                                        </p:attrNameLst>
                                      </p:cBhvr>
                                      <p:tavLst>
                                        <p:tav tm="0">
                                          <p:val>
                                            <p:fltVal val="0"/>
                                          </p:val>
                                        </p:tav>
                                        <p:tav tm="100000">
                                          <p:val>
                                            <p:strVal val="#ppt_h"/>
                                          </p:val>
                                        </p:tav>
                                      </p:tavLst>
                                    </p:anim>
                                    <p:animEffect transition="in" filter="fade">
                                      <p:cBhvr>
                                        <p:cTn id="68" dur="250"/>
                                        <p:tgtEl>
                                          <p:spTgt spid="96"/>
                                        </p:tgtEl>
                                      </p:cBhvr>
                                    </p:animEffect>
                                  </p:childTnLst>
                                </p:cTn>
                              </p:par>
                              <p:par>
                                <p:cTn id="69" presetID="6" presetClass="emph" presetSubtype="0" decel="100000" fill="hold" grpId="1" nodeType="withEffect">
                                  <p:stCondLst>
                                    <p:cond delay="200"/>
                                  </p:stCondLst>
                                  <p:childTnLst>
                                    <p:animScale>
                                      <p:cBhvr>
                                        <p:cTn id="70" dur="250" fill="hold"/>
                                        <p:tgtEl>
                                          <p:spTgt spid="96"/>
                                        </p:tgtEl>
                                      </p:cBhvr>
                                      <p:by x="110000" y="110000"/>
                                    </p:animScale>
                                  </p:childTnLst>
                                </p:cTn>
                              </p:par>
                              <p:par>
                                <p:cTn id="71" presetID="6" presetClass="emph" presetSubtype="0" decel="100000" fill="hold" grpId="2" nodeType="withEffect">
                                  <p:stCondLst>
                                    <p:cond delay="400"/>
                                  </p:stCondLst>
                                  <p:childTnLst>
                                    <p:animScale>
                                      <p:cBhvr>
                                        <p:cTn id="72" dur="250" fill="hold"/>
                                        <p:tgtEl>
                                          <p:spTgt spid="96"/>
                                        </p:tgtEl>
                                      </p:cBhvr>
                                      <p:by x="91000" y="91000"/>
                                    </p:animScale>
                                  </p:childTnLst>
                                </p:cTn>
                              </p:par>
                            </p:childTnLst>
                          </p:cTn>
                        </p:par>
                        <p:par>
                          <p:cTn id="73" fill="hold">
                            <p:stCondLst>
                              <p:cond delay="3930"/>
                            </p:stCondLst>
                            <p:childTnLst>
                              <p:par>
                                <p:cTn id="74" presetID="53" presetClass="entr" presetSubtype="16" fill="hold" grpId="0" nodeType="afterEffect">
                                  <p:stCondLst>
                                    <p:cond delay="0"/>
                                  </p:stCondLst>
                                  <p:childTnLst>
                                    <p:set>
                                      <p:cBhvr>
                                        <p:cTn id="75" dur="1" fill="hold">
                                          <p:stCondLst>
                                            <p:cond delay="0"/>
                                          </p:stCondLst>
                                        </p:cTn>
                                        <p:tgtEl>
                                          <p:spTgt spid="97"/>
                                        </p:tgtEl>
                                        <p:attrNameLst>
                                          <p:attrName>style.visibility</p:attrName>
                                        </p:attrNameLst>
                                      </p:cBhvr>
                                      <p:to>
                                        <p:strVal val="visible"/>
                                      </p:to>
                                    </p:set>
                                    <p:anim calcmode="lin" valueType="num">
                                      <p:cBhvr>
                                        <p:cTn id="76" dur="250" fill="hold"/>
                                        <p:tgtEl>
                                          <p:spTgt spid="97"/>
                                        </p:tgtEl>
                                        <p:attrNameLst>
                                          <p:attrName>ppt_w</p:attrName>
                                        </p:attrNameLst>
                                      </p:cBhvr>
                                      <p:tavLst>
                                        <p:tav tm="0">
                                          <p:val>
                                            <p:fltVal val="0"/>
                                          </p:val>
                                        </p:tav>
                                        <p:tav tm="100000">
                                          <p:val>
                                            <p:strVal val="#ppt_w"/>
                                          </p:val>
                                        </p:tav>
                                      </p:tavLst>
                                    </p:anim>
                                    <p:anim calcmode="lin" valueType="num">
                                      <p:cBhvr>
                                        <p:cTn id="77" dur="250" fill="hold"/>
                                        <p:tgtEl>
                                          <p:spTgt spid="97"/>
                                        </p:tgtEl>
                                        <p:attrNameLst>
                                          <p:attrName>ppt_h</p:attrName>
                                        </p:attrNameLst>
                                      </p:cBhvr>
                                      <p:tavLst>
                                        <p:tav tm="0">
                                          <p:val>
                                            <p:fltVal val="0"/>
                                          </p:val>
                                        </p:tav>
                                        <p:tav tm="100000">
                                          <p:val>
                                            <p:strVal val="#ppt_h"/>
                                          </p:val>
                                        </p:tav>
                                      </p:tavLst>
                                    </p:anim>
                                    <p:animEffect transition="in" filter="fade">
                                      <p:cBhvr>
                                        <p:cTn id="78" dur="250"/>
                                        <p:tgtEl>
                                          <p:spTgt spid="97"/>
                                        </p:tgtEl>
                                      </p:cBhvr>
                                    </p:animEffect>
                                  </p:childTnLst>
                                </p:cTn>
                              </p:par>
                            </p:childTnLst>
                          </p:cTn>
                        </p:par>
                        <p:par>
                          <p:cTn id="79" fill="hold">
                            <p:stCondLst>
                              <p:cond delay="4180"/>
                            </p:stCondLst>
                            <p:childTnLst>
                              <p:par>
                                <p:cTn id="80" presetID="53" presetClass="entr" presetSubtype="16" fill="hold" grpId="0" nodeType="afterEffect">
                                  <p:stCondLst>
                                    <p:cond delay="0"/>
                                  </p:stCondLst>
                                  <p:childTnLst>
                                    <p:set>
                                      <p:cBhvr>
                                        <p:cTn id="81" dur="1" fill="hold">
                                          <p:stCondLst>
                                            <p:cond delay="0"/>
                                          </p:stCondLst>
                                        </p:cTn>
                                        <p:tgtEl>
                                          <p:spTgt spid="98"/>
                                        </p:tgtEl>
                                        <p:attrNameLst>
                                          <p:attrName>style.visibility</p:attrName>
                                        </p:attrNameLst>
                                      </p:cBhvr>
                                      <p:to>
                                        <p:strVal val="visible"/>
                                      </p:to>
                                    </p:set>
                                    <p:anim calcmode="lin" valueType="num">
                                      <p:cBhvr>
                                        <p:cTn id="82" dur="250" fill="hold"/>
                                        <p:tgtEl>
                                          <p:spTgt spid="98"/>
                                        </p:tgtEl>
                                        <p:attrNameLst>
                                          <p:attrName>ppt_w</p:attrName>
                                        </p:attrNameLst>
                                      </p:cBhvr>
                                      <p:tavLst>
                                        <p:tav tm="0">
                                          <p:val>
                                            <p:fltVal val="0"/>
                                          </p:val>
                                        </p:tav>
                                        <p:tav tm="100000">
                                          <p:val>
                                            <p:strVal val="#ppt_w"/>
                                          </p:val>
                                        </p:tav>
                                      </p:tavLst>
                                    </p:anim>
                                    <p:anim calcmode="lin" valueType="num">
                                      <p:cBhvr>
                                        <p:cTn id="83" dur="250" fill="hold"/>
                                        <p:tgtEl>
                                          <p:spTgt spid="98"/>
                                        </p:tgtEl>
                                        <p:attrNameLst>
                                          <p:attrName>ppt_h</p:attrName>
                                        </p:attrNameLst>
                                      </p:cBhvr>
                                      <p:tavLst>
                                        <p:tav tm="0">
                                          <p:val>
                                            <p:fltVal val="0"/>
                                          </p:val>
                                        </p:tav>
                                        <p:tav tm="100000">
                                          <p:val>
                                            <p:strVal val="#ppt_h"/>
                                          </p:val>
                                        </p:tav>
                                      </p:tavLst>
                                    </p:anim>
                                    <p:animEffect transition="in" filter="fade">
                                      <p:cBhvr>
                                        <p:cTn id="84" dur="250"/>
                                        <p:tgtEl>
                                          <p:spTgt spid="98"/>
                                        </p:tgtEl>
                                      </p:cBhvr>
                                    </p:animEffect>
                                  </p:childTnLst>
                                </p:cTn>
                              </p:par>
                            </p:childTnLst>
                          </p:cTn>
                        </p:par>
                        <p:par>
                          <p:cTn id="85" fill="hold">
                            <p:stCondLst>
                              <p:cond delay="4430"/>
                            </p:stCondLst>
                            <p:childTnLst>
                              <p:par>
                                <p:cTn id="86" presetID="53" presetClass="entr" presetSubtype="16" fill="hold" grpId="0" nodeType="afterEffect">
                                  <p:stCondLst>
                                    <p:cond delay="0"/>
                                  </p:stCondLst>
                                  <p:childTnLst>
                                    <p:set>
                                      <p:cBhvr>
                                        <p:cTn id="87" dur="1" fill="hold">
                                          <p:stCondLst>
                                            <p:cond delay="0"/>
                                          </p:stCondLst>
                                        </p:cTn>
                                        <p:tgtEl>
                                          <p:spTgt spid="108"/>
                                        </p:tgtEl>
                                        <p:attrNameLst>
                                          <p:attrName>style.visibility</p:attrName>
                                        </p:attrNameLst>
                                      </p:cBhvr>
                                      <p:to>
                                        <p:strVal val="visible"/>
                                      </p:to>
                                    </p:set>
                                    <p:anim calcmode="lin" valueType="num">
                                      <p:cBhvr>
                                        <p:cTn id="88" dur="250" fill="hold"/>
                                        <p:tgtEl>
                                          <p:spTgt spid="108"/>
                                        </p:tgtEl>
                                        <p:attrNameLst>
                                          <p:attrName>ppt_w</p:attrName>
                                        </p:attrNameLst>
                                      </p:cBhvr>
                                      <p:tavLst>
                                        <p:tav tm="0">
                                          <p:val>
                                            <p:fltVal val="0"/>
                                          </p:val>
                                        </p:tav>
                                        <p:tav tm="100000">
                                          <p:val>
                                            <p:strVal val="#ppt_w"/>
                                          </p:val>
                                        </p:tav>
                                      </p:tavLst>
                                    </p:anim>
                                    <p:anim calcmode="lin" valueType="num">
                                      <p:cBhvr>
                                        <p:cTn id="89" dur="250" fill="hold"/>
                                        <p:tgtEl>
                                          <p:spTgt spid="108"/>
                                        </p:tgtEl>
                                        <p:attrNameLst>
                                          <p:attrName>ppt_h</p:attrName>
                                        </p:attrNameLst>
                                      </p:cBhvr>
                                      <p:tavLst>
                                        <p:tav tm="0">
                                          <p:val>
                                            <p:fltVal val="0"/>
                                          </p:val>
                                        </p:tav>
                                        <p:tav tm="100000">
                                          <p:val>
                                            <p:strVal val="#ppt_h"/>
                                          </p:val>
                                        </p:tav>
                                      </p:tavLst>
                                    </p:anim>
                                    <p:animEffect transition="in" filter="fade">
                                      <p:cBhvr>
                                        <p:cTn id="90" dur="250"/>
                                        <p:tgtEl>
                                          <p:spTgt spid="108"/>
                                        </p:tgtEl>
                                      </p:cBhvr>
                                    </p:animEffect>
                                  </p:childTnLst>
                                </p:cTn>
                              </p:par>
                            </p:childTnLst>
                          </p:cTn>
                        </p:par>
                        <p:par>
                          <p:cTn id="91" fill="hold">
                            <p:stCondLst>
                              <p:cond delay="4680"/>
                            </p:stCondLst>
                            <p:childTnLst>
                              <p:par>
                                <p:cTn id="92" presetID="10" presetClass="entr" presetSubtype="0" fill="hold" nodeType="afterEffect">
                                  <p:stCondLst>
                                    <p:cond delay="0"/>
                                  </p:stCondLst>
                                  <p:childTnLst>
                                    <p:set>
                                      <p:cBhvr>
                                        <p:cTn id="93" dur="1" fill="hold">
                                          <p:stCondLst>
                                            <p:cond delay="0"/>
                                          </p:stCondLst>
                                        </p:cTn>
                                        <p:tgtEl>
                                          <p:spTgt spid="99"/>
                                        </p:tgtEl>
                                        <p:attrNameLst>
                                          <p:attrName>style.visibility</p:attrName>
                                        </p:attrNameLst>
                                      </p:cBhvr>
                                      <p:to>
                                        <p:strVal val="visible"/>
                                      </p:to>
                                    </p:set>
                                    <p:animEffect transition="in" filter="fade">
                                      <p:cBhvr>
                                        <p:cTn id="94" dur="200"/>
                                        <p:tgtEl>
                                          <p:spTgt spid="99"/>
                                        </p:tgtEl>
                                      </p:cBhvr>
                                    </p:animEffect>
                                  </p:childTnLst>
                                </p:cTn>
                              </p:par>
                            </p:childTnLst>
                          </p:cTn>
                        </p:par>
                        <p:par>
                          <p:cTn id="95" fill="hold">
                            <p:stCondLst>
                              <p:cond delay="4880"/>
                            </p:stCondLst>
                            <p:childTnLst>
                              <p:par>
                                <p:cTn id="96" presetID="53" presetClass="entr" presetSubtype="16" fill="hold" grpId="0" nodeType="afterEffect">
                                  <p:stCondLst>
                                    <p:cond delay="0"/>
                                  </p:stCondLst>
                                  <p:iterate type="lt">
                                    <p:tmPct val="10000"/>
                                  </p:iterate>
                                  <p:childTnLst>
                                    <p:set>
                                      <p:cBhvr>
                                        <p:cTn id="97" dur="1" fill="hold">
                                          <p:stCondLst>
                                            <p:cond delay="0"/>
                                          </p:stCondLst>
                                        </p:cTn>
                                        <p:tgtEl>
                                          <p:spTgt spid="126"/>
                                        </p:tgtEl>
                                        <p:attrNameLst>
                                          <p:attrName>style.visibility</p:attrName>
                                        </p:attrNameLst>
                                      </p:cBhvr>
                                      <p:to>
                                        <p:strVal val="visible"/>
                                      </p:to>
                                    </p:set>
                                    <p:anim calcmode="lin" valueType="num">
                                      <p:cBhvr>
                                        <p:cTn id="98" dur="100" fill="hold"/>
                                        <p:tgtEl>
                                          <p:spTgt spid="126"/>
                                        </p:tgtEl>
                                        <p:attrNameLst>
                                          <p:attrName>ppt_w</p:attrName>
                                        </p:attrNameLst>
                                      </p:cBhvr>
                                      <p:tavLst>
                                        <p:tav tm="0">
                                          <p:val>
                                            <p:fltVal val="0"/>
                                          </p:val>
                                        </p:tav>
                                        <p:tav tm="100000">
                                          <p:val>
                                            <p:strVal val="#ppt_w"/>
                                          </p:val>
                                        </p:tav>
                                      </p:tavLst>
                                    </p:anim>
                                    <p:anim calcmode="lin" valueType="num">
                                      <p:cBhvr>
                                        <p:cTn id="99" dur="100" fill="hold"/>
                                        <p:tgtEl>
                                          <p:spTgt spid="126"/>
                                        </p:tgtEl>
                                        <p:attrNameLst>
                                          <p:attrName>ppt_h</p:attrName>
                                        </p:attrNameLst>
                                      </p:cBhvr>
                                      <p:tavLst>
                                        <p:tav tm="0">
                                          <p:val>
                                            <p:fltVal val="0"/>
                                          </p:val>
                                        </p:tav>
                                        <p:tav tm="100000">
                                          <p:val>
                                            <p:strVal val="#ppt_h"/>
                                          </p:val>
                                        </p:tav>
                                      </p:tavLst>
                                    </p:anim>
                                    <p:animEffect transition="in" filter="fade">
                                      <p:cBhvr>
                                        <p:cTn id="100" dur="100"/>
                                        <p:tgtEl>
                                          <p:spTgt spid="126"/>
                                        </p:tgtEl>
                                      </p:cBhvr>
                                    </p:animEffect>
                                  </p:childTnLst>
                                </p:cTn>
                              </p:par>
                            </p:childTnLst>
                          </p:cTn>
                        </p:par>
                        <p:par>
                          <p:cTn id="101" fill="hold">
                            <p:stCondLst>
                              <p:cond delay="5350"/>
                            </p:stCondLst>
                            <p:childTnLst>
                              <p:par>
                                <p:cTn id="102" presetID="53" presetClass="entr" presetSubtype="16" fill="hold" grpId="0" nodeType="afterEffect">
                                  <p:stCondLst>
                                    <p:cond delay="0"/>
                                  </p:stCondLst>
                                  <p:childTnLst>
                                    <p:set>
                                      <p:cBhvr>
                                        <p:cTn id="103" dur="1" fill="hold">
                                          <p:stCondLst>
                                            <p:cond delay="0"/>
                                          </p:stCondLst>
                                        </p:cTn>
                                        <p:tgtEl>
                                          <p:spTgt spid="100"/>
                                        </p:tgtEl>
                                        <p:attrNameLst>
                                          <p:attrName>style.visibility</p:attrName>
                                        </p:attrNameLst>
                                      </p:cBhvr>
                                      <p:to>
                                        <p:strVal val="visible"/>
                                      </p:to>
                                    </p:set>
                                    <p:anim calcmode="lin" valueType="num">
                                      <p:cBhvr>
                                        <p:cTn id="104" dur="250" fill="hold"/>
                                        <p:tgtEl>
                                          <p:spTgt spid="100"/>
                                        </p:tgtEl>
                                        <p:attrNameLst>
                                          <p:attrName>ppt_w</p:attrName>
                                        </p:attrNameLst>
                                      </p:cBhvr>
                                      <p:tavLst>
                                        <p:tav tm="0">
                                          <p:val>
                                            <p:fltVal val="0"/>
                                          </p:val>
                                        </p:tav>
                                        <p:tav tm="100000">
                                          <p:val>
                                            <p:strVal val="#ppt_w"/>
                                          </p:val>
                                        </p:tav>
                                      </p:tavLst>
                                    </p:anim>
                                    <p:anim calcmode="lin" valueType="num">
                                      <p:cBhvr>
                                        <p:cTn id="105" dur="250" fill="hold"/>
                                        <p:tgtEl>
                                          <p:spTgt spid="100"/>
                                        </p:tgtEl>
                                        <p:attrNameLst>
                                          <p:attrName>ppt_h</p:attrName>
                                        </p:attrNameLst>
                                      </p:cBhvr>
                                      <p:tavLst>
                                        <p:tav tm="0">
                                          <p:val>
                                            <p:fltVal val="0"/>
                                          </p:val>
                                        </p:tav>
                                        <p:tav tm="100000">
                                          <p:val>
                                            <p:strVal val="#ppt_h"/>
                                          </p:val>
                                        </p:tav>
                                      </p:tavLst>
                                    </p:anim>
                                    <p:animEffect transition="in" filter="fade">
                                      <p:cBhvr>
                                        <p:cTn id="106" dur="250"/>
                                        <p:tgtEl>
                                          <p:spTgt spid="100"/>
                                        </p:tgtEl>
                                      </p:cBhvr>
                                    </p:animEffect>
                                  </p:childTnLst>
                                </p:cTn>
                              </p:par>
                              <p:par>
                                <p:cTn id="107" presetID="6" presetClass="emph" presetSubtype="0" decel="100000" fill="hold" grpId="1" nodeType="withEffect">
                                  <p:stCondLst>
                                    <p:cond delay="200"/>
                                  </p:stCondLst>
                                  <p:childTnLst>
                                    <p:animScale>
                                      <p:cBhvr>
                                        <p:cTn id="108" dur="250" fill="hold"/>
                                        <p:tgtEl>
                                          <p:spTgt spid="100"/>
                                        </p:tgtEl>
                                      </p:cBhvr>
                                      <p:by x="110000" y="110000"/>
                                    </p:animScale>
                                  </p:childTnLst>
                                </p:cTn>
                              </p:par>
                              <p:par>
                                <p:cTn id="109" presetID="6" presetClass="emph" presetSubtype="0" decel="100000" fill="hold" grpId="2" nodeType="withEffect">
                                  <p:stCondLst>
                                    <p:cond delay="400"/>
                                  </p:stCondLst>
                                  <p:childTnLst>
                                    <p:animScale>
                                      <p:cBhvr>
                                        <p:cTn id="110" dur="250" fill="hold"/>
                                        <p:tgtEl>
                                          <p:spTgt spid="100"/>
                                        </p:tgtEl>
                                      </p:cBhvr>
                                      <p:by x="91000" y="91000"/>
                                    </p:animScale>
                                  </p:childTnLst>
                                </p:cTn>
                              </p:par>
                            </p:childTnLst>
                          </p:cTn>
                        </p:par>
                        <p:par>
                          <p:cTn id="111" fill="hold">
                            <p:stCondLst>
                              <p:cond delay="6000"/>
                            </p:stCondLst>
                            <p:childTnLst>
                              <p:par>
                                <p:cTn id="112" presetID="53" presetClass="entr" presetSubtype="16" fill="hold" grpId="0" nodeType="afterEffect">
                                  <p:stCondLst>
                                    <p:cond delay="0"/>
                                  </p:stCondLst>
                                  <p:childTnLst>
                                    <p:set>
                                      <p:cBhvr>
                                        <p:cTn id="113" dur="1" fill="hold">
                                          <p:stCondLst>
                                            <p:cond delay="0"/>
                                          </p:stCondLst>
                                        </p:cTn>
                                        <p:tgtEl>
                                          <p:spTgt spid="101"/>
                                        </p:tgtEl>
                                        <p:attrNameLst>
                                          <p:attrName>style.visibility</p:attrName>
                                        </p:attrNameLst>
                                      </p:cBhvr>
                                      <p:to>
                                        <p:strVal val="visible"/>
                                      </p:to>
                                    </p:set>
                                    <p:anim calcmode="lin" valueType="num">
                                      <p:cBhvr>
                                        <p:cTn id="114" dur="250" fill="hold"/>
                                        <p:tgtEl>
                                          <p:spTgt spid="101"/>
                                        </p:tgtEl>
                                        <p:attrNameLst>
                                          <p:attrName>ppt_w</p:attrName>
                                        </p:attrNameLst>
                                      </p:cBhvr>
                                      <p:tavLst>
                                        <p:tav tm="0">
                                          <p:val>
                                            <p:fltVal val="0"/>
                                          </p:val>
                                        </p:tav>
                                        <p:tav tm="100000">
                                          <p:val>
                                            <p:strVal val="#ppt_w"/>
                                          </p:val>
                                        </p:tav>
                                      </p:tavLst>
                                    </p:anim>
                                    <p:anim calcmode="lin" valueType="num">
                                      <p:cBhvr>
                                        <p:cTn id="115" dur="250" fill="hold"/>
                                        <p:tgtEl>
                                          <p:spTgt spid="101"/>
                                        </p:tgtEl>
                                        <p:attrNameLst>
                                          <p:attrName>ppt_h</p:attrName>
                                        </p:attrNameLst>
                                      </p:cBhvr>
                                      <p:tavLst>
                                        <p:tav tm="0">
                                          <p:val>
                                            <p:fltVal val="0"/>
                                          </p:val>
                                        </p:tav>
                                        <p:tav tm="100000">
                                          <p:val>
                                            <p:strVal val="#ppt_h"/>
                                          </p:val>
                                        </p:tav>
                                      </p:tavLst>
                                    </p:anim>
                                    <p:animEffect transition="in" filter="fade">
                                      <p:cBhvr>
                                        <p:cTn id="116" dur="250"/>
                                        <p:tgtEl>
                                          <p:spTgt spid="101"/>
                                        </p:tgtEl>
                                      </p:cBhvr>
                                    </p:animEffect>
                                  </p:childTnLst>
                                </p:cTn>
                              </p:par>
                            </p:childTnLst>
                          </p:cTn>
                        </p:par>
                        <p:par>
                          <p:cTn id="117" fill="hold">
                            <p:stCondLst>
                              <p:cond delay="6250"/>
                            </p:stCondLst>
                            <p:childTnLst>
                              <p:par>
                                <p:cTn id="118" presetID="53" presetClass="entr" presetSubtype="16" fill="hold" grpId="0" nodeType="afterEffect">
                                  <p:stCondLst>
                                    <p:cond delay="0"/>
                                  </p:stCondLst>
                                  <p:childTnLst>
                                    <p:set>
                                      <p:cBhvr>
                                        <p:cTn id="119" dur="1" fill="hold">
                                          <p:stCondLst>
                                            <p:cond delay="0"/>
                                          </p:stCondLst>
                                        </p:cTn>
                                        <p:tgtEl>
                                          <p:spTgt spid="102"/>
                                        </p:tgtEl>
                                        <p:attrNameLst>
                                          <p:attrName>style.visibility</p:attrName>
                                        </p:attrNameLst>
                                      </p:cBhvr>
                                      <p:to>
                                        <p:strVal val="visible"/>
                                      </p:to>
                                    </p:set>
                                    <p:anim calcmode="lin" valueType="num">
                                      <p:cBhvr>
                                        <p:cTn id="120" dur="250" fill="hold"/>
                                        <p:tgtEl>
                                          <p:spTgt spid="102"/>
                                        </p:tgtEl>
                                        <p:attrNameLst>
                                          <p:attrName>ppt_w</p:attrName>
                                        </p:attrNameLst>
                                      </p:cBhvr>
                                      <p:tavLst>
                                        <p:tav tm="0">
                                          <p:val>
                                            <p:fltVal val="0"/>
                                          </p:val>
                                        </p:tav>
                                        <p:tav tm="100000">
                                          <p:val>
                                            <p:strVal val="#ppt_w"/>
                                          </p:val>
                                        </p:tav>
                                      </p:tavLst>
                                    </p:anim>
                                    <p:anim calcmode="lin" valueType="num">
                                      <p:cBhvr>
                                        <p:cTn id="121" dur="250" fill="hold"/>
                                        <p:tgtEl>
                                          <p:spTgt spid="102"/>
                                        </p:tgtEl>
                                        <p:attrNameLst>
                                          <p:attrName>ppt_h</p:attrName>
                                        </p:attrNameLst>
                                      </p:cBhvr>
                                      <p:tavLst>
                                        <p:tav tm="0">
                                          <p:val>
                                            <p:fltVal val="0"/>
                                          </p:val>
                                        </p:tav>
                                        <p:tav tm="100000">
                                          <p:val>
                                            <p:strVal val="#ppt_h"/>
                                          </p:val>
                                        </p:tav>
                                      </p:tavLst>
                                    </p:anim>
                                    <p:animEffect transition="in" filter="fade">
                                      <p:cBhvr>
                                        <p:cTn id="122" dur="250"/>
                                        <p:tgtEl>
                                          <p:spTgt spid="102"/>
                                        </p:tgtEl>
                                      </p:cBhvr>
                                    </p:animEffect>
                                  </p:childTnLst>
                                </p:cTn>
                              </p:par>
                            </p:childTnLst>
                          </p:cTn>
                        </p:par>
                        <p:par>
                          <p:cTn id="123" fill="hold">
                            <p:stCondLst>
                              <p:cond delay="6500"/>
                            </p:stCondLst>
                            <p:childTnLst>
                              <p:par>
                                <p:cTn id="124" presetID="53" presetClass="entr" presetSubtype="16" fill="hold" nodeType="afterEffect">
                                  <p:stCondLst>
                                    <p:cond delay="0"/>
                                  </p:stCondLst>
                                  <p:childTnLst>
                                    <p:set>
                                      <p:cBhvr>
                                        <p:cTn id="125" dur="1" fill="hold">
                                          <p:stCondLst>
                                            <p:cond delay="0"/>
                                          </p:stCondLst>
                                        </p:cTn>
                                        <p:tgtEl>
                                          <p:spTgt spid="110"/>
                                        </p:tgtEl>
                                        <p:attrNameLst>
                                          <p:attrName>style.visibility</p:attrName>
                                        </p:attrNameLst>
                                      </p:cBhvr>
                                      <p:to>
                                        <p:strVal val="visible"/>
                                      </p:to>
                                    </p:set>
                                    <p:anim calcmode="lin" valueType="num">
                                      <p:cBhvr>
                                        <p:cTn id="126" dur="250" fill="hold"/>
                                        <p:tgtEl>
                                          <p:spTgt spid="110"/>
                                        </p:tgtEl>
                                        <p:attrNameLst>
                                          <p:attrName>ppt_w</p:attrName>
                                        </p:attrNameLst>
                                      </p:cBhvr>
                                      <p:tavLst>
                                        <p:tav tm="0">
                                          <p:val>
                                            <p:fltVal val="0"/>
                                          </p:val>
                                        </p:tav>
                                        <p:tav tm="100000">
                                          <p:val>
                                            <p:strVal val="#ppt_w"/>
                                          </p:val>
                                        </p:tav>
                                      </p:tavLst>
                                    </p:anim>
                                    <p:anim calcmode="lin" valueType="num">
                                      <p:cBhvr>
                                        <p:cTn id="127" dur="250" fill="hold"/>
                                        <p:tgtEl>
                                          <p:spTgt spid="110"/>
                                        </p:tgtEl>
                                        <p:attrNameLst>
                                          <p:attrName>ppt_h</p:attrName>
                                        </p:attrNameLst>
                                      </p:cBhvr>
                                      <p:tavLst>
                                        <p:tav tm="0">
                                          <p:val>
                                            <p:fltVal val="0"/>
                                          </p:val>
                                        </p:tav>
                                        <p:tav tm="100000">
                                          <p:val>
                                            <p:strVal val="#ppt_h"/>
                                          </p:val>
                                        </p:tav>
                                      </p:tavLst>
                                    </p:anim>
                                    <p:animEffect transition="in" filter="fade">
                                      <p:cBhvr>
                                        <p:cTn id="128" dur="250"/>
                                        <p:tgtEl>
                                          <p:spTgt spid="110"/>
                                        </p:tgtEl>
                                      </p:cBhvr>
                                    </p:animEffect>
                                  </p:childTnLst>
                                </p:cTn>
                              </p:par>
                            </p:childTnLst>
                          </p:cTn>
                        </p:par>
                        <p:par>
                          <p:cTn id="129" fill="hold">
                            <p:stCondLst>
                              <p:cond delay="6750"/>
                            </p:stCondLst>
                            <p:childTnLst>
                              <p:par>
                                <p:cTn id="130" presetID="10" presetClass="entr" presetSubtype="0" fill="hold" nodeType="afterEffect">
                                  <p:stCondLst>
                                    <p:cond delay="0"/>
                                  </p:stCondLst>
                                  <p:childTnLst>
                                    <p:set>
                                      <p:cBhvr>
                                        <p:cTn id="131" dur="1" fill="hold">
                                          <p:stCondLst>
                                            <p:cond delay="0"/>
                                          </p:stCondLst>
                                        </p:cTn>
                                        <p:tgtEl>
                                          <p:spTgt spid="103"/>
                                        </p:tgtEl>
                                        <p:attrNameLst>
                                          <p:attrName>style.visibility</p:attrName>
                                        </p:attrNameLst>
                                      </p:cBhvr>
                                      <p:to>
                                        <p:strVal val="visible"/>
                                      </p:to>
                                    </p:set>
                                    <p:animEffect transition="in" filter="fade">
                                      <p:cBhvr>
                                        <p:cTn id="132" dur="200"/>
                                        <p:tgtEl>
                                          <p:spTgt spid="103"/>
                                        </p:tgtEl>
                                      </p:cBhvr>
                                    </p:animEffect>
                                  </p:childTnLst>
                                </p:cTn>
                              </p:par>
                            </p:childTnLst>
                          </p:cTn>
                        </p:par>
                        <p:par>
                          <p:cTn id="133" fill="hold">
                            <p:stCondLst>
                              <p:cond delay="6950"/>
                            </p:stCondLst>
                            <p:childTnLst>
                              <p:par>
                                <p:cTn id="134" presetID="53" presetClass="entr" presetSubtype="16" fill="hold" grpId="0" nodeType="afterEffect">
                                  <p:stCondLst>
                                    <p:cond delay="0"/>
                                  </p:stCondLst>
                                  <p:iterate type="lt">
                                    <p:tmPct val="10000"/>
                                  </p:iterate>
                                  <p:childTnLst>
                                    <p:set>
                                      <p:cBhvr>
                                        <p:cTn id="135" dur="1" fill="hold">
                                          <p:stCondLst>
                                            <p:cond delay="0"/>
                                          </p:stCondLst>
                                        </p:cTn>
                                        <p:tgtEl>
                                          <p:spTgt spid="127"/>
                                        </p:tgtEl>
                                        <p:attrNameLst>
                                          <p:attrName>style.visibility</p:attrName>
                                        </p:attrNameLst>
                                      </p:cBhvr>
                                      <p:to>
                                        <p:strVal val="visible"/>
                                      </p:to>
                                    </p:set>
                                    <p:anim calcmode="lin" valueType="num">
                                      <p:cBhvr>
                                        <p:cTn id="136" dur="100" fill="hold"/>
                                        <p:tgtEl>
                                          <p:spTgt spid="127"/>
                                        </p:tgtEl>
                                        <p:attrNameLst>
                                          <p:attrName>ppt_w</p:attrName>
                                        </p:attrNameLst>
                                      </p:cBhvr>
                                      <p:tavLst>
                                        <p:tav tm="0">
                                          <p:val>
                                            <p:fltVal val="0"/>
                                          </p:val>
                                        </p:tav>
                                        <p:tav tm="100000">
                                          <p:val>
                                            <p:strVal val="#ppt_w"/>
                                          </p:val>
                                        </p:tav>
                                      </p:tavLst>
                                    </p:anim>
                                    <p:anim calcmode="lin" valueType="num">
                                      <p:cBhvr>
                                        <p:cTn id="137" dur="100" fill="hold"/>
                                        <p:tgtEl>
                                          <p:spTgt spid="127"/>
                                        </p:tgtEl>
                                        <p:attrNameLst>
                                          <p:attrName>ppt_h</p:attrName>
                                        </p:attrNameLst>
                                      </p:cBhvr>
                                      <p:tavLst>
                                        <p:tav tm="0">
                                          <p:val>
                                            <p:fltVal val="0"/>
                                          </p:val>
                                        </p:tav>
                                        <p:tav tm="100000">
                                          <p:val>
                                            <p:strVal val="#ppt_h"/>
                                          </p:val>
                                        </p:tav>
                                      </p:tavLst>
                                    </p:anim>
                                    <p:animEffect transition="in" filter="fade">
                                      <p:cBhvr>
                                        <p:cTn id="138" dur="100"/>
                                        <p:tgtEl>
                                          <p:spTgt spid="127"/>
                                        </p:tgtEl>
                                      </p:cBhvr>
                                    </p:animEffect>
                                  </p:childTnLst>
                                </p:cTn>
                              </p:par>
                            </p:childTnLst>
                          </p:cTn>
                        </p:par>
                        <p:par>
                          <p:cTn id="139" fill="hold">
                            <p:stCondLst>
                              <p:cond delay="7530"/>
                            </p:stCondLst>
                            <p:childTnLst>
                              <p:par>
                                <p:cTn id="140" presetID="53" presetClass="entr" presetSubtype="16" fill="hold" nodeType="afterEffect">
                                  <p:stCondLst>
                                    <p:cond delay="0"/>
                                  </p:stCondLst>
                                  <p:childTnLst>
                                    <p:set>
                                      <p:cBhvr>
                                        <p:cTn id="141" dur="1" fill="hold">
                                          <p:stCondLst>
                                            <p:cond delay="0"/>
                                          </p:stCondLst>
                                        </p:cTn>
                                        <p:tgtEl>
                                          <p:spTgt spid="117"/>
                                        </p:tgtEl>
                                        <p:attrNameLst>
                                          <p:attrName>style.visibility</p:attrName>
                                        </p:attrNameLst>
                                      </p:cBhvr>
                                      <p:to>
                                        <p:strVal val="visible"/>
                                      </p:to>
                                    </p:set>
                                    <p:anim calcmode="lin" valueType="num">
                                      <p:cBhvr>
                                        <p:cTn id="142" dur="250" fill="hold"/>
                                        <p:tgtEl>
                                          <p:spTgt spid="117"/>
                                        </p:tgtEl>
                                        <p:attrNameLst>
                                          <p:attrName>ppt_w</p:attrName>
                                        </p:attrNameLst>
                                      </p:cBhvr>
                                      <p:tavLst>
                                        <p:tav tm="0">
                                          <p:val>
                                            <p:fltVal val="0"/>
                                          </p:val>
                                        </p:tav>
                                        <p:tav tm="100000">
                                          <p:val>
                                            <p:strVal val="#ppt_w"/>
                                          </p:val>
                                        </p:tav>
                                      </p:tavLst>
                                    </p:anim>
                                    <p:anim calcmode="lin" valueType="num">
                                      <p:cBhvr>
                                        <p:cTn id="143" dur="250" fill="hold"/>
                                        <p:tgtEl>
                                          <p:spTgt spid="117"/>
                                        </p:tgtEl>
                                        <p:attrNameLst>
                                          <p:attrName>ppt_h</p:attrName>
                                        </p:attrNameLst>
                                      </p:cBhvr>
                                      <p:tavLst>
                                        <p:tav tm="0">
                                          <p:val>
                                            <p:fltVal val="0"/>
                                          </p:val>
                                        </p:tav>
                                        <p:tav tm="100000">
                                          <p:val>
                                            <p:strVal val="#ppt_h"/>
                                          </p:val>
                                        </p:tav>
                                      </p:tavLst>
                                    </p:anim>
                                    <p:animEffect transition="in" filter="fade">
                                      <p:cBhvr>
                                        <p:cTn id="144" dur="250"/>
                                        <p:tgtEl>
                                          <p:spTgt spid="117"/>
                                        </p:tgtEl>
                                      </p:cBhvr>
                                    </p:animEffect>
                                  </p:childTnLst>
                                </p:cTn>
                              </p:par>
                            </p:childTnLst>
                          </p:cTn>
                        </p:par>
                        <p:par>
                          <p:cTn id="145" fill="hold">
                            <p:stCondLst>
                              <p:cond delay="7780"/>
                            </p:stCondLst>
                            <p:childTnLst>
                              <p:par>
                                <p:cTn id="146" presetID="53" presetClass="entr" presetSubtype="16" fill="hold" grpId="0" nodeType="afterEffect">
                                  <p:stCondLst>
                                    <p:cond delay="0"/>
                                  </p:stCondLst>
                                  <p:childTnLst>
                                    <p:set>
                                      <p:cBhvr>
                                        <p:cTn id="147" dur="1" fill="hold">
                                          <p:stCondLst>
                                            <p:cond delay="0"/>
                                          </p:stCondLst>
                                        </p:cTn>
                                        <p:tgtEl>
                                          <p:spTgt spid="43"/>
                                        </p:tgtEl>
                                        <p:attrNameLst>
                                          <p:attrName>style.visibility</p:attrName>
                                        </p:attrNameLst>
                                      </p:cBhvr>
                                      <p:to>
                                        <p:strVal val="visible"/>
                                      </p:to>
                                    </p:set>
                                    <p:anim calcmode="lin" valueType="num">
                                      <p:cBhvr>
                                        <p:cTn id="148" dur="250" fill="hold"/>
                                        <p:tgtEl>
                                          <p:spTgt spid="43"/>
                                        </p:tgtEl>
                                        <p:attrNameLst>
                                          <p:attrName>ppt_w</p:attrName>
                                        </p:attrNameLst>
                                      </p:cBhvr>
                                      <p:tavLst>
                                        <p:tav tm="0">
                                          <p:val>
                                            <p:fltVal val="0"/>
                                          </p:val>
                                        </p:tav>
                                        <p:tav tm="100000">
                                          <p:val>
                                            <p:strVal val="#ppt_w"/>
                                          </p:val>
                                        </p:tav>
                                      </p:tavLst>
                                    </p:anim>
                                    <p:anim calcmode="lin" valueType="num">
                                      <p:cBhvr>
                                        <p:cTn id="149" dur="250" fill="hold"/>
                                        <p:tgtEl>
                                          <p:spTgt spid="43"/>
                                        </p:tgtEl>
                                        <p:attrNameLst>
                                          <p:attrName>ppt_h</p:attrName>
                                        </p:attrNameLst>
                                      </p:cBhvr>
                                      <p:tavLst>
                                        <p:tav tm="0">
                                          <p:val>
                                            <p:fltVal val="0"/>
                                          </p:val>
                                        </p:tav>
                                        <p:tav tm="100000">
                                          <p:val>
                                            <p:strVal val="#ppt_h"/>
                                          </p:val>
                                        </p:tav>
                                      </p:tavLst>
                                    </p:anim>
                                    <p:animEffect transition="in" filter="fade">
                                      <p:cBhvr>
                                        <p:cTn id="150" dur="250"/>
                                        <p:tgtEl>
                                          <p:spTgt spid="43"/>
                                        </p:tgtEl>
                                      </p:cBhvr>
                                    </p:animEffect>
                                  </p:childTnLst>
                                </p:cTn>
                              </p:par>
                            </p:childTnLst>
                          </p:cTn>
                        </p:par>
                        <p:par>
                          <p:cTn id="151" fill="hold">
                            <p:stCondLst>
                              <p:cond delay="8030"/>
                            </p:stCondLst>
                            <p:childTnLst>
                              <p:par>
                                <p:cTn id="152" presetID="53" presetClass="entr" presetSubtype="16" fill="hold" grpId="0" nodeType="afterEffect">
                                  <p:stCondLst>
                                    <p:cond delay="0"/>
                                  </p:stCondLst>
                                  <p:childTnLst>
                                    <p:set>
                                      <p:cBhvr>
                                        <p:cTn id="153" dur="1" fill="hold">
                                          <p:stCondLst>
                                            <p:cond delay="0"/>
                                          </p:stCondLst>
                                        </p:cTn>
                                        <p:tgtEl>
                                          <p:spTgt spid="44"/>
                                        </p:tgtEl>
                                        <p:attrNameLst>
                                          <p:attrName>style.visibility</p:attrName>
                                        </p:attrNameLst>
                                      </p:cBhvr>
                                      <p:to>
                                        <p:strVal val="visible"/>
                                      </p:to>
                                    </p:set>
                                    <p:anim calcmode="lin" valueType="num">
                                      <p:cBhvr>
                                        <p:cTn id="154" dur="250" fill="hold"/>
                                        <p:tgtEl>
                                          <p:spTgt spid="44"/>
                                        </p:tgtEl>
                                        <p:attrNameLst>
                                          <p:attrName>ppt_w</p:attrName>
                                        </p:attrNameLst>
                                      </p:cBhvr>
                                      <p:tavLst>
                                        <p:tav tm="0">
                                          <p:val>
                                            <p:fltVal val="0"/>
                                          </p:val>
                                        </p:tav>
                                        <p:tav tm="100000">
                                          <p:val>
                                            <p:strVal val="#ppt_w"/>
                                          </p:val>
                                        </p:tav>
                                      </p:tavLst>
                                    </p:anim>
                                    <p:anim calcmode="lin" valueType="num">
                                      <p:cBhvr>
                                        <p:cTn id="155" dur="250" fill="hold"/>
                                        <p:tgtEl>
                                          <p:spTgt spid="44"/>
                                        </p:tgtEl>
                                        <p:attrNameLst>
                                          <p:attrName>ppt_h</p:attrName>
                                        </p:attrNameLst>
                                      </p:cBhvr>
                                      <p:tavLst>
                                        <p:tav tm="0">
                                          <p:val>
                                            <p:fltVal val="0"/>
                                          </p:val>
                                        </p:tav>
                                        <p:tav tm="100000">
                                          <p:val>
                                            <p:strVal val="#ppt_h"/>
                                          </p:val>
                                        </p:tav>
                                      </p:tavLst>
                                    </p:anim>
                                    <p:animEffect transition="in" filter="fade">
                                      <p:cBhvr>
                                        <p:cTn id="156"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92" grpId="2" animBg="1"/>
      <p:bldP spid="93" grpId="0" animBg="1"/>
      <p:bldP spid="94" grpId="0" animBg="1"/>
      <p:bldP spid="96" grpId="0" animBg="1"/>
      <p:bldP spid="96" grpId="1" animBg="1"/>
      <p:bldP spid="96" grpId="2" animBg="1"/>
      <p:bldP spid="97" grpId="0" animBg="1"/>
      <p:bldP spid="98" grpId="0" animBg="1"/>
      <p:bldP spid="100" grpId="0" animBg="1"/>
      <p:bldP spid="100" grpId="1" animBg="1"/>
      <p:bldP spid="100" grpId="2" animBg="1"/>
      <p:bldP spid="101" grpId="0" animBg="1"/>
      <p:bldP spid="102" grpId="0" animBg="1"/>
      <p:bldP spid="108" grpId="0" animBg="1"/>
      <p:bldP spid="109" grpId="0" animBg="1"/>
      <p:bldP spid="121" grpId="0"/>
      <p:bldP spid="122" grpId="0"/>
      <p:bldP spid="126" grpId="0"/>
      <p:bldP spid="127" grpId="0"/>
      <p:bldP spid="41" grpId="0"/>
      <p:bldP spid="41" grpId="1"/>
      <p:bldP spid="42" grpId="0" animBg="1"/>
      <p:bldP spid="42" grpId="1" animBg="1"/>
      <p:bldP spid="43" grpId="0"/>
      <p:bldP spid="4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文本框 12"/>
          <p:cNvSpPr txBox="1">
            <a:spLocks noChangeArrowheads="1"/>
          </p:cNvSpPr>
          <p:nvPr/>
        </p:nvSpPr>
        <p:spPr bwMode="auto">
          <a:xfrm>
            <a:off x="2108880" y="3001177"/>
            <a:ext cx="797424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6000" b="1">
                <a:solidFill>
                  <a:srgbClr val="093B5C"/>
                </a:solidFill>
                <a:latin typeface="微软雅黑" pitchFamily="34" charset="-122"/>
                <a:ea typeface="微软雅黑" pitchFamily="34" charset="-122"/>
              </a:defRPr>
            </a:lvl1pPr>
            <a:lvl2pPr marL="742950" indent="-285750">
              <a:defRPr sz="1300">
                <a:latin typeface="方正正黑简体" pitchFamily="2" charset="-122"/>
                <a:ea typeface="方正正黑简体" pitchFamily="2" charset="-122"/>
              </a:defRPr>
            </a:lvl2pPr>
            <a:lvl3pPr marL="1143000" indent="-228600">
              <a:defRPr sz="1300">
                <a:latin typeface="方正正黑简体" pitchFamily="2" charset="-122"/>
                <a:ea typeface="方正正黑简体" pitchFamily="2" charset="-122"/>
              </a:defRPr>
            </a:lvl3pPr>
            <a:lvl4pPr marL="1600200" indent="-228600">
              <a:defRPr sz="1300">
                <a:latin typeface="方正正黑简体" pitchFamily="2" charset="-122"/>
                <a:ea typeface="方正正黑简体" pitchFamily="2" charset="-122"/>
              </a:defRPr>
            </a:lvl4pPr>
            <a:lvl5pPr marL="2057400" indent="-228600">
              <a:defRPr sz="1300">
                <a:latin typeface="方正正黑简体" pitchFamily="2" charset="-122"/>
                <a:ea typeface="方正正黑简体" pitchFamily="2" charset="-122"/>
              </a:defRPr>
            </a:lvl5pPr>
            <a:lvl6pPr marL="2514600" indent="-228600" defTabSz="685800" fontAlgn="base">
              <a:spcBef>
                <a:spcPct val="0"/>
              </a:spcBef>
              <a:spcAft>
                <a:spcPct val="0"/>
              </a:spcAft>
              <a:defRPr sz="1300">
                <a:latin typeface="方正正黑简体" pitchFamily="2" charset="-122"/>
                <a:ea typeface="方正正黑简体" pitchFamily="2" charset="-122"/>
              </a:defRPr>
            </a:lvl6pPr>
            <a:lvl7pPr marL="2971800" indent="-228600" defTabSz="685800" fontAlgn="base">
              <a:spcBef>
                <a:spcPct val="0"/>
              </a:spcBef>
              <a:spcAft>
                <a:spcPct val="0"/>
              </a:spcAft>
              <a:defRPr sz="1300">
                <a:latin typeface="方正正黑简体" pitchFamily="2" charset="-122"/>
                <a:ea typeface="方正正黑简体" pitchFamily="2" charset="-122"/>
              </a:defRPr>
            </a:lvl7pPr>
            <a:lvl8pPr marL="3429000" indent="-228600" defTabSz="685800" fontAlgn="base">
              <a:spcBef>
                <a:spcPct val="0"/>
              </a:spcBef>
              <a:spcAft>
                <a:spcPct val="0"/>
              </a:spcAft>
              <a:defRPr sz="1300">
                <a:latin typeface="方正正黑简体" pitchFamily="2" charset="-122"/>
                <a:ea typeface="方正正黑简体" pitchFamily="2" charset="-122"/>
              </a:defRPr>
            </a:lvl8pPr>
            <a:lvl9pPr marL="3886200" indent="-228600" defTabSz="685800" fontAlgn="base">
              <a:spcBef>
                <a:spcPct val="0"/>
              </a:spcBef>
              <a:spcAft>
                <a:spcPct val="0"/>
              </a:spcAft>
              <a:defRPr sz="1300">
                <a:latin typeface="方正正黑简体" pitchFamily="2" charset="-122"/>
                <a:ea typeface="方正正黑简体" pitchFamily="2" charset="-122"/>
              </a:defRPr>
            </a:lvl9pPr>
          </a:lstStyle>
          <a:p>
            <a:pPr algn="ctr"/>
            <a:r>
              <a:rPr lang="zh-CN" altLang="en-US" dirty="0" smtClean="0"/>
              <a:t>几种典型的共识机制</a:t>
            </a:r>
            <a:endParaRPr lang="zh-CN" altLang="en-US" dirty="0"/>
          </a:p>
        </p:txBody>
      </p:sp>
      <p:sp>
        <p:nvSpPr>
          <p:cNvPr id="14" name="Freeform 5"/>
          <p:cNvSpPr>
            <a:spLocks/>
          </p:cNvSpPr>
          <p:nvPr/>
        </p:nvSpPr>
        <p:spPr bwMode="auto">
          <a:xfrm>
            <a:off x="4454430" y="-1323744"/>
            <a:ext cx="3283140" cy="3727743"/>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Freeform 5"/>
          <p:cNvSpPr>
            <a:spLocks/>
          </p:cNvSpPr>
          <p:nvPr/>
        </p:nvSpPr>
        <p:spPr bwMode="auto">
          <a:xfrm>
            <a:off x="4065249" y="-1765627"/>
            <a:ext cx="4061502" cy="4611510"/>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12"/>
          <p:cNvSpPr txBox="1">
            <a:spLocks noChangeArrowheads="1"/>
          </p:cNvSpPr>
          <p:nvPr/>
        </p:nvSpPr>
        <p:spPr bwMode="auto">
          <a:xfrm>
            <a:off x="5424469" y="18024"/>
            <a:ext cx="13430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en-US" altLang="zh-CN" sz="12000" b="1" dirty="0" smtClean="0">
                <a:solidFill>
                  <a:prstClr val="white"/>
                </a:solidFill>
                <a:latin typeface="AgencyFB" panose="02000806040000020003" pitchFamily="2" charset="0"/>
                <a:ea typeface="微软雅黑" pitchFamily="34" charset="-122"/>
              </a:rPr>
              <a:t>3</a:t>
            </a:r>
            <a:endParaRPr lang="zh-CN" altLang="en-US" sz="12000" b="1" dirty="0">
              <a:solidFill>
                <a:prstClr val="white"/>
              </a:solidFill>
              <a:latin typeface="AgencyFB" panose="02000806040000020003" pitchFamily="2" charset="0"/>
              <a:ea typeface="微软雅黑" pitchFamily="34" charset="-122"/>
            </a:endParaRPr>
          </a:p>
        </p:txBody>
      </p:sp>
      <p:sp>
        <p:nvSpPr>
          <p:cNvPr id="16" name="文本框 14"/>
          <p:cNvSpPr txBox="1">
            <a:spLocks noChangeArrowheads="1"/>
          </p:cNvSpPr>
          <p:nvPr/>
        </p:nvSpPr>
        <p:spPr bwMode="auto">
          <a:xfrm>
            <a:off x="5176768" y="1629977"/>
            <a:ext cx="18384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en-US" altLang="zh-CN" sz="1800" dirty="0">
                <a:solidFill>
                  <a:prstClr val="white"/>
                </a:solidFill>
                <a:latin typeface="微软雅黑" pitchFamily="34" charset="-122"/>
                <a:ea typeface="微软雅黑" pitchFamily="34" charset="-122"/>
              </a:rPr>
              <a:t>PART </a:t>
            </a:r>
            <a:r>
              <a:rPr lang="en-US" altLang="zh-CN" sz="1800" dirty="0" smtClean="0">
                <a:solidFill>
                  <a:prstClr val="white"/>
                </a:solidFill>
                <a:latin typeface="微软雅黑" pitchFamily="34" charset="-122"/>
                <a:ea typeface="微软雅黑" pitchFamily="34" charset="-122"/>
              </a:rPr>
              <a:t>THTEE</a:t>
            </a:r>
            <a:endParaRPr lang="zh-CN" altLang="en-US" sz="1800" dirty="0">
              <a:solidFill>
                <a:prstClr val="white"/>
              </a:solidFill>
              <a:latin typeface="微软雅黑" pitchFamily="34" charset="-122"/>
              <a:ea typeface="微软雅黑" pitchFamily="34" charset="-122"/>
            </a:endParaRPr>
          </a:p>
        </p:txBody>
      </p:sp>
      <p:sp>
        <p:nvSpPr>
          <p:cNvPr id="8" name="等腰三角形 7"/>
          <p:cNvSpPr/>
          <p:nvPr/>
        </p:nvSpPr>
        <p:spPr>
          <a:xfrm>
            <a:off x="5763813" y="5818690"/>
            <a:ext cx="664374" cy="572736"/>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324896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ppt_w</p:attrName>
                                        </p:attrNameLst>
                                      </p:cBhvr>
                                      <p:tavLst>
                                        <p:tav tm="0">
                                          <p:val>
                                            <p:fltVal val="0"/>
                                          </p:val>
                                        </p:tav>
                                        <p:tav tm="100000">
                                          <p:val>
                                            <p:strVal val="#ppt_w"/>
                                          </p:val>
                                        </p:tav>
                                      </p:tavLst>
                                    </p:anim>
                                    <p:anim calcmode="lin" valueType="num">
                                      <p:cBhvr>
                                        <p:cTn id="8" dur="250" fill="hold"/>
                                        <p:tgtEl>
                                          <p:spTgt spid="24"/>
                                        </p:tgtEl>
                                        <p:attrNameLst>
                                          <p:attrName>ppt_h</p:attrName>
                                        </p:attrNameLst>
                                      </p:cBhvr>
                                      <p:tavLst>
                                        <p:tav tm="0">
                                          <p:val>
                                            <p:fltVal val="0"/>
                                          </p:val>
                                        </p:tav>
                                        <p:tav tm="100000">
                                          <p:val>
                                            <p:strVal val="#ppt_h"/>
                                          </p:val>
                                        </p:tav>
                                      </p:tavLst>
                                    </p:anim>
                                    <p:animEffect transition="in" filter="fade">
                                      <p:cBhvr>
                                        <p:cTn id="9" dur="250"/>
                                        <p:tgtEl>
                                          <p:spTgt spid="24"/>
                                        </p:tgtEl>
                                      </p:cBhvr>
                                    </p:animEffect>
                                  </p:childTnLst>
                                </p:cTn>
                              </p:par>
                              <p:par>
                                <p:cTn id="10" presetID="6" presetClass="emph" presetSubtype="0" decel="100000" fill="hold" grpId="1" nodeType="withEffect">
                                  <p:stCondLst>
                                    <p:cond delay="200"/>
                                  </p:stCondLst>
                                  <p:childTnLst>
                                    <p:animScale>
                                      <p:cBhvr>
                                        <p:cTn id="11" dur="250" fill="hold"/>
                                        <p:tgtEl>
                                          <p:spTgt spid="2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24"/>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250" fill="hold"/>
                                        <p:tgtEl>
                                          <p:spTgt spid="14"/>
                                        </p:tgtEl>
                                        <p:attrNameLst>
                                          <p:attrName>ppt_w</p:attrName>
                                        </p:attrNameLst>
                                      </p:cBhvr>
                                      <p:tavLst>
                                        <p:tav tm="0">
                                          <p:val>
                                            <p:fltVal val="0"/>
                                          </p:val>
                                        </p:tav>
                                        <p:tav tm="100000">
                                          <p:val>
                                            <p:strVal val="#ppt_w"/>
                                          </p:val>
                                        </p:tav>
                                      </p:tavLst>
                                    </p:anim>
                                    <p:anim calcmode="lin" valueType="num">
                                      <p:cBhvr>
                                        <p:cTn id="17" dur="250" fill="hold"/>
                                        <p:tgtEl>
                                          <p:spTgt spid="14"/>
                                        </p:tgtEl>
                                        <p:attrNameLst>
                                          <p:attrName>ppt_h</p:attrName>
                                        </p:attrNameLst>
                                      </p:cBhvr>
                                      <p:tavLst>
                                        <p:tav tm="0">
                                          <p:val>
                                            <p:fltVal val="0"/>
                                          </p:val>
                                        </p:tav>
                                        <p:tav tm="100000">
                                          <p:val>
                                            <p:strVal val="#ppt_h"/>
                                          </p:val>
                                        </p:tav>
                                      </p:tavLst>
                                    </p:anim>
                                    <p:animEffect transition="in" filter="fade">
                                      <p:cBhvr>
                                        <p:cTn id="18" dur="250"/>
                                        <p:tgtEl>
                                          <p:spTgt spid="14"/>
                                        </p:tgtEl>
                                      </p:cBhvr>
                                    </p:animEffect>
                                  </p:childTnLst>
                                </p:cTn>
                              </p:par>
                              <p:par>
                                <p:cTn id="19" presetID="6" presetClass="emph" presetSubtype="0" decel="100000" fill="hold" grpId="1" nodeType="withEffect">
                                  <p:stCondLst>
                                    <p:cond delay="600"/>
                                  </p:stCondLst>
                                  <p:childTnLst>
                                    <p:animScale>
                                      <p:cBhvr>
                                        <p:cTn id="20" dur="250" fill="hold"/>
                                        <p:tgtEl>
                                          <p:spTgt spid="14"/>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14"/>
                                        </p:tgtEl>
                                      </p:cBhvr>
                                      <p:by x="83000" y="83000"/>
                                    </p:animScale>
                                  </p:childTnLst>
                                </p:cTn>
                              </p:par>
                              <p:par>
                                <p:cTn id="23" presetID="53" presetClass="entr" presetSubtype="16" fill="hold" grpId="0" nodeType="withEffect">
                                  <p:stCondLst>
                                    <p:cond delay="600"/>
                                  </p:stCondLst>
                                  <p:childTnLst>
                                    <p:set>
                                      <p:cBhvr>
                                        <p:cTn id="24" dur="1" fill="hold">
                                          <p:stCondLst>
                                            <p:cond delay="0"/>
                                          </p:stCondLst>
                                        </p:cTn>
                                        <p:tgtEl>
                                          <p:spTgt spid="26"/>
                                        </p:tgtEl>
                                        <p:attrNameLst>
                                          <p:attrName>style.visibility</p:attrName>
                                        </p:attrNameLst>
                                      </p:cBhvr>
                                      <p:to>
                                        <p:strVal val="visible"/>
                                      </p:to>
                                    </p:set>
                                    <p:anim calcmode="lin" valueType="num">
                                      <p:cBhvr>
                                        <p:cTn id="25" dur="250" fill="hold"/>
                                        <p:tgtEl>
                                          <p:spTgt spid="26"/>
                                        </p:tgtEl>
                                        <p:attrNameLst>
                                          <p:attrName>ppt_w</p:attrName>
                                        </p:attrNameLst>
                                      </p:cBhvr>
                                      <p:tavLst>
                                        <p:tav tm="0">
                                          <p:val>
                                            <p:fltVal val="0"/>
                                          </p:val>
                                        </p:tav>
                                        <p:tav tm="100000">
                                          <p:val>
                                            <p:strVal val="#ppt_w"/>
                                          </p:val>
                                        </p:tav>
                                      </p:tavLst>
                                    </p:anim>
                                    <p:anim calcmode="lin" valueType="num">
                                      <p:cBhvr>
                                        <p:cTn id="26" dur="250" fill="hold"/>
                                        <p:tgtEl>
                                          <p:spTgt spid="26"/>
                                        </p:tgtEl>
                                        <p:attrNameLst>
                                          <p:attrName>ppt_h</p:attrName>
                                        </p:attrNameLst>
                                      </p:cBhvr>
                                      <p:tavLst>
                                        <p:tav tm="0">
                                          <p:val>
                                            <p:fltVal val="0"/>
                                          </p:val>
                                        </p:tav>
                                        <p:tav tm="100000">
                                          <p:val>
                                            <p:strVal val="#ppt_h"/>
                                          </p:val>
                                        </p:tav>
                                      </p:tavLst>
                                    </p:anim>
                                    <p:animEffect transition="in" filter="fade">
                                      <p:cBhvr>
                                        <p:cTn id="27" dur="250"/>
                                        <p:tgtEl>
                                          <p:spTgt spid="26"/>
                                        </p:tgtEl>
                                      </p:cBhvr>
                                    </p:animEffect>
                                  </p:childTnLst>
                                </p:cTn>
                              </p:par>
                              <p:par>
                                <p:cTn id="28" presetID="6" presetClass="emph" presetSubtype="0" decel="100000" fill="hold" grpId="1" nodeType="withEffect">
                                  <p:stCondLst>
                                    <p:cond delay="800"/>
                                  </p:stCondLst>
                                  <p:childTnLst>
                                    <p:animScale>
                                      <p:cBhvr>
                                        <p:cTn id="29" dur="250" fill="hold"/>
                                        <p:tgtEl>
                                          <p:spTgt spid="26"/>
                                        </p:tgtEl>
                                      </p:cBhvr>
                                      <p:by x="120000" y="120000"/>
                                    </p:animScale>
                                  </p:childTnLst>
                                </p:cTn>
                              </p:par>
                              <p:par>
                                <p:cTn id="30" presetID="6" presetClass="emph" presetSubtype="0" decel="100000" fill="hold" grpId="2" nodeType="withEffect">
                                  <p:stCondLst>
                                    <p:cond delay="1000"/>
                                  </p:stCondLst>
                                  <p:childTnLst>
                                    <p:animScale>
                                      <p:cBhvr>
                                        <p:cTn id="31" dur="250" fill="hold"/>
                                        <p:tgtEl>
                                          <p:spTgt spid="26"/>
                                        </p:tgtEl>
                                      </p:cBhvr>
                                      <p:by x="83000" y="83000"/>
                                    </p:animScale>
                                  </p:childTnLst>
                                </p:cTn>
                              </p:par>
                            </p:childTnLst>
                          </p:cTn>
                        </p:par>
                        <p:par>
                          <p:cTn id="32" fill="hold">
                            <p:stCondLst>
                              <p:cond delay="125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1750"/>
                            </p:stCondLst>
                            <p:childTnLst>
                              <p:par>
                                <p:cTn id="37" presetID="53" presetClass="entr" presetSubtype="16"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par>
                                <p:cTn id="42" presetID="35" presetClass="path" presetSubtype="0" accel="50000" decel="50000" fill="hold" grpId="1" nodeType="withEffect">
                                  <p:stCondLst>
                                    <p:cond delay="0"/>
                                  </p:stCondLst>
                                  <p:childTnLst>
                                    <p:animMotion origin="layout" path="M 0 -4.07407E-6 L 0.34896 -4.07407E-6 " pathEditMode="relative" rAng="0" ptsTypes="AA">
                                      <p:cBhvr>
                                        <p:cTn id="43" dur="1000" spd="-100000" fill="hold"/>
                                        <p:tgtEl>
                                          <p:spTgt spid="15"/>
                                        </p:tgtEl>
                                        <p:attrNameLst>
                                          <p:attrName>ppt_x</p:attrName>
                                          <p:attrName>ppt_y</p:attrName>
                                        </p:attrNameLst>
                                      </p:cBhvr>
                                      <p:rCtr x="17448" y="0"/>
                                    </p:animMotion>
                                  </p:childTnLst>
                                </p:cTn>
                              </p:par>
                            </p:childTnLst>
                          </p:cTn>
                        </p:par>
                        <p:par>
                          <p:cTn id="44" fill="hold">
                            <p:stCondLst>
                              <p:cond delay="275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4" grpId="0" animBg="1"/>
      <p:bldP spid="14" grpId="1" animBg="1"/>
      <p:bldP spid="14" grpId="2" animBg="1"/>
      <p:bldP spid="24" grpId="0" animBg="1"/>
      <p:bldP spid="24" grpId="1" animBg="1"/>
      <p:bldP spid="24" grpId="2" animBg="1"/>
      <p:bldP spid="26" grpId="0"/>
      <p:bldP spid="26" grpId="1"/>
      <p:bldP spid="26" grpId="2"/>
      <p:bldP spid="16"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圆角矩形 91"/>
          <p:cNvSpPr/>
          <p:nvPr/>
        </p:nvSpPr>
        <p:spPr>
          <a:xfrm>
            <a:off x="1412979" y="1592181"/>
            <a:ext cx="1929796" cy="4000462"/>
          </a:xfrm>
          <a:prstGeom prst="roundRect">
            <a:avLst>
              <a:gd name="adj" fmla="val 50000"/>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3" name="椭圆 92"/>
          <p:cNvSpPr/>
          <p:nvPr/>
        </p:nvSpPr>
        <p:spPr>
          <a:xfrm>
            <a:off x="1664662" y="1814728"/>
            <a:ext cx="1423651" cy="1423651"/>
          </a:xfrm>
          <a:prstGeom prst="ellipse">
            <a:avLst/>
          </a:prstGeom>
          <a:solidFill>
            <a:schemeClr val="bg1"/>
          </a:solid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椭圆 93"/>
          <p:cNvSpPr/>
          <p:nvPr/>
        </p:nvSpPr>
        <p:spPr>
          <a:xfrm>
            <a:off x="1778496" y="1928562"/>
            <a:ext cx="1195988" cy="119598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95" name="直接连接符 94"/>
          <p:cNvCxnSpPr/>
          <p:nvPr/>
        </p:nvCxnSpPr>
        <p:spPr>
          <a:xfrm>
            <a:off x="1688281" y="3774611"/>
            <a:ext cx="1376412" cy="0"/>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3892654" y="1592181"/>
            <a:ext cx="1929796" cy="4389678"/>
          </a:xfrm>
          <a:prstGeom prst="roundRect">
            <a:avLst>
              <a:gd name="adj" fmla="val 50000"/>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7" name="椭圆 96"/>
          <p:cNvSpPr/>
          <p:nvPr/>
        </p:nvSpPr>
        <p:spPr>
          <a:xfrm>
            <a:off x="4144337" y="1814728"/>
            <a:ext cx="1423651" cy="1423651"/>
          </a:xfrm>
          <a:prstGeom prst="ellipse">
            <a:avLst/>
          </a:prstGeom>
          <a:solidFill>
            <a:schemeClr val="bg1"/>
          </a:solid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8" name="椭圆 97"/>
          <p:cNvSpPr/>
          <p:nvPr/>
        </p:nvSpPr>
        <p:spPr>
          <a:xfrm>
            <a:off x="4258171" y="1928562"/>
            <a:ext cx="1195988" cy="119598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99" name="直接连接符 98"/>
          <p:cNvCxnSpPr/>
          <p:nvPr/>
        </p:nvCxnSpPr>
        <p:spPr>
          <a:xfrm>
            <a:off x="4167956" y="3774611"/>
            <a:ext cx="1376412" cy="0"/>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6372329" y="1592180"/>
            <a:ext cx="1929796" cy="4735467"/>
          </a:xfrm>
          <a:prstGeom prst="roundRect">
            <a:avLst>
              <a:gd name="adj" fmla="val 50000"/>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1" name="椭圆 100"/>
          <p:cNvSpPr/>
          <p:nvPr/>
        </p:nvSpPr>
        <p:spPr>
          <a:xfrm>
            <a:off x="6624012" y="1814728"/>
            <a:ext cx="1423651" cy="1423651"/>
          </a:xfrm>
          <a:prstGeom prst="ellipse">
            <a:avLst/>
          </a:prstGeom>
          <a:solidFill>
            <a:schemeClr val="bg1"/>
          </a:solid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2" name="椭圆 101"/>
          <p:cNvSpPr/>
          <p:nvPr/>
        </p:nvSpPr>
        <p:spPr>
          <a:xfrm>
            <a:off x="6737846" y="1928562"/>
            <a:ext cx="1195988" cy="119598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03" name="直接连接符 102"/>
          <p:cNvCxnSpPr/>
          <p:nvPr/>
        </p:nvCxnSpPr>
        <p:spPr>
          <a:xfrm>
            <a:off x="6647631" y="3774611"/>
            <a:ext cx="1376412" cy="0"/>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8" name="Freeform 34"/>
          <p:cNvSpPr>
            <a:spLocks noChangeAspect="1" noEditPoints="1"/>
          </p:cNvSpPr>
          <p:nvPr/>
        </p:nvSpPr>
        <p:spPr bwMode="auto">
          <a:xfrm>
            <a:off x="4604162" y="2175653"/>
            <a:ext cx="504000" cy="685791"/>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a:extLst/>
        </p:spPr>
        <p:txBody>
          <a:bodyPr/>
          <a:lstStyle/>
          <a:p>
            <a:endParaRPr lang="zh-CN" altLang="en-US" sz="1180">
              <a:solidFill>
                <a:schemeClr val="accent1"/>
              </a:solidFill>
            </a:endParaRPr>
          </a:p>
        </p:txBody>
      </p:sp>
      <p:sp>
        <p:nvSpPr>
          <p:cNvPr id="109" name="Freeform 37"/>
          <p:cNvSpPr>
            <a:spLocks noChangeAspect="1" noEditPoints="1"/>
          </p:cNvSpPr>
          <p:nvPr/>
        </p:nvSpPr>
        <p:spPr bwMode="auto">
          <a:xfrm>
            <a:off x="2141764" y="2294808"/>
            <a:ext cx="468000" cy="463490"/>
          </a:xfrm>
          <a:custGeom>
            <a:avLst/>
            <a:gdLst>
              <a:gd name="T0" fmla="*/ 594912 w 732"/>
              <a:gd name="T1" fmla="*/ 562343 h 724"/>
              <a:gd name="T2" fmla="*/ 526510 w 732"/>
              <a:gd name="T3" fmla="*/ 562343 h 724"/>
              <a:gd name="T4" fmla="*/ 431109 w 732"/>
              <a:gd name="T5" fmla="*/ 379401 h 724"/>
              <a:gd name="T6" fmla="*/ 421208 w 732"/>
              <a:gd name="T7" fmla="*/ 415449 h 724"/>
              <a:gd name="T8" fmla="*/ 369007 w 732"/>
              <a:gd name="T9" fmla="*/ 455101 h 724"/>
              <a:gd name="T10" fmla="*/ 540011 w 732"/>
              <a:gd name="T11" fmla="*/ 644351 h 724"/>
              <a:gd name="T12" fmla="*/ 649813 w 732"/>
              <a:gd name="T13" fmla="*/ 570454 h 724"/>
              <a:gd name="T14" fmla="*/ 568811 w 732"/>
              <a:gd name="T15" fmla="*/ 486643 h 724"/>
              <a:gd name="T16" fmla="*/ 449109 w 732"/>
              <a:gd name="T17" fmla="*/ 388413 h 724"/>
              <a:gd name="T18" fmla="*/ 237605 w 732"/>
              <a:gd name="T19" fmla="*/ 231606 h 724"/>
              <a:gd name="T20" fmla="*/ 273605 w 732"/>
              <a:gd name="T21" fmla="*/ 221693 h 724"/>
              <a:gd name="T22" fmla="*/ 283506 w 732"/>
              <a:gd name="T23" fmla="*/ 186546 h 724"/>
              <a:gd name="T24" fmla="*/ 292506 w 732"/>
              <a:gd name="T25" fmla="*/ 153202 h 724"/>
              <a:gd name="T26" fmla="*/ 126903 w 732"/>
              <a:gd name="T27" fmla="*/ 14419 h 724"/>
              <a:gd name="T28" fmla="*/ 104402 w 732"/>
              <a:gd name="T29" fmla="*/ 184744 h 724"/>
              <a:gd name="T30" fmla="*/ 900 w 732"/>
              <a:gd name="T31" fmla="*/ 141487 h 724"/>
              <a:gd name="T32" fmla="*/ 196204 w 732"/>
              <a:gd name="T33" fmla="*/ 281171 h 724"/>
              <a:gd name="T34" fmla="*/ 221404 w 732"/>
              <a:gd name="T35" fmla="*/ 248729 h 724"/>
              <a:gd name="T36" fmla="*/ 634513 w 732"/>
              <a:gd name="T37" fmla="*/ 63985 h 724"/>
              <a:gd name="T38" fmla="*/ 546311 w 732"/>
              <a:gd name="T39" fmla="*/ 0 h 724"/>
              <a:gd name="T40" fmla="*/ 309606 w 732"/>
              <a:gd name="T41" fmla="*/ 211780 h 724"/>
              <a:gd name="T42" fmla="*/ 275405 w 732"/>
              <a:gd name="T43" fmla="*/ 260444 h 724"/>
              <a:gd name="T44" fmla="*/ 246605 w 732"/>
              <a:gd name="T45" fmla="*/ 274863 h 724"/>
              <a:gd name="T46" fmla="*/ 250205 w 732"/>
              <a:gd name="T47" fmla="*/ 364982 h 724"/>
              <a:gd name="T48" fmla="*/ 58501 w 732"/>
              <a:gd name="T49" fmla="*/ 530801 h 724"/>
              <a:gd name="T50" fmla="*/ 37801 w 732"/>
              <a:gd name="T51" fmla="*/ 652462 h 724"/>
              <a:gd name="T52" fmla="*/ 136803 w 732"/>
              <a:gd name="T53" fmla="*/ 553331 h 724"/>
              <a:gd name="T54" fmla="*/ 291606 w 732"/>
              <a:gd name="T55" fmla="*/ 406437 h 724"/>
              <a:gd name="T56" fmla="*/ 378907 w 732"/>
              <a:gd name="T57" fmla="*/ 406437 h 724"/>
              <a:gd name="T58" fmla="*/ 404108 w 732"/>
              <a:gd name="T59" fmla="*/ 352366 h 724"/>
              <a:gd name="T60" fmla="*/ 441009 w 732"/>
              <a:gd name="T61" fmla="*/ 344255 h 724"/>
              <a:gd name="T62" fmla="*/ 634513 w 732"/>
              <a:gd name="T63" fmla="*/ 63985 h 7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2" h="724">
                <a:moveTo>
                  <a:pt x="623" y="586"/>
                </a:moveTo>
                <a:cubicBezTo>
                  <a:pt x="644" y="586"/>
                  <a:pt x="661" y="603"/>
                  <a:pt x="661" y="624"/>
                </a:cubicBezTo>
                <a:cubicBezTo>
                  <a:pt x="661" y="645"/>
                  <a:pt x="644" y="662"/>
                  <a:pt x="623" y="662"/>
                </a:cubicBezTo>
                <a:cubicBezTo>
                  <a:pt x="602" y="662"/>
                  <a:pt x="585" y="645"/>
                  <a:pt x="585" y="624"/>
                </a:cubicBezTo>
                <a:cubicBezTo>
                  <a:pt x="585" y="603"/>
                  <a:pt x="602" y="586"/>
                  <a:pt x="623" y="586"/>
                </a:cubicBezTo>
                <a:close/>
                <a:moveTo>
                  <a:pt x="479" y="421"/>
                </a:moveTo>
                <a:lnTo>
                  <a:pt x="489" y="441"/>
                </a:lnTo>
                <a:lnTo>
                  <a:pt x="468" y="461"/>
                </a:lnTo>
                <a:lnTo>
                  <a:pt x="449" y="480"/>
                </a:lnTo>
                <a:cubicBezTo>
                  <a:pt x="438" y="491"/>
                  <a:pt x="425" y="500"/>
                  <a:pt x="410" y="505"/>
                </a:cubicBezTo>
                <a:lnTo>
                  <a:pt x="539" y="633"/>
                </a:lnTo>
                <a:lnTo>
                  <a:pt x="600" y="715"/>
                </a:lnTo>
                <a:lnTo>
                  <a:pt x="632" y="724"/>
                </a:lnTo>
                <a:lnTo>
                  <a:pt x="722" y="633"/>
                </a:lnTo>
                <a:lnTo>
                  <a:pt x="713" y="600"/>
                </a:lnTo>
                <a:lnTo>
                  <a:pt x="632" y="540"/>
                </a:lnTo>
                <a:lnTo>
                  <a:pt x="511" y="419"/>
                </a:lnTo>
                <a:lnTo>
                  <a:pt x="499" y="431"/>
                </a:lnTo>
                <a:lnTo>
                  <a:pt x="479" y="421"/>
                </a:lnTo>
                <a:close/>
                <a:moveTo>
                  <a:pt x="264" y="257"/>
                </a:moveTo>
                <a:lnTo>
                  <a:pt x="285" y="237"/>
                </a:lnTo>
                <a:lnTo>
                  <a:pt x="304" y="246"/>
                </a:lnTo>
                <a:lnTo>
                  <a:pt x="294" y="227"/>
                </a:lnTo>
                <a:lnTo>
                  <a:pt x="315" y="207"/>
                </a:lnTo>
                <a:lnTo>
                  <a:pt x="317" y="205"/>
                </a:lnTo>
                <a:cubicBezTo>
                  <a:pt x="322" y="193"/>
                  <a:pt x="325" y="181"/>
                  <a:pt x="325" y="170"/>
                </a:cubicBezTo>
                <a:cubicBezTo>
                  <a:pt x="325" y="84"/>
                  <a:pt x="242" y="0"/>
                  <a:pt x="156" y="1"/>
                </a:cubicBezTo>
                <a:cubicBezTo>
                  <a:pt x="156" y="1"/>
                  <a:pt x="146" y="11"/>
                  <a:pt x="141" y="16"/>
                </a:cubicBezTo>
                <a:cubicBezTo>
                  <a:pt x="210" y="85"/>
                  <a:pt x="204" y="74"/>
                  <a:pt x="204" y="116"/>
                </a:cubicBezTo>
                <a:cubicBezTo>
                  <a:pt x="204" y="151"/>
                  <a:pt x="149" y="205"/>
                  <a:pt x="116" y="205"/>
                </a:cubicBezTo>
                <a:cubicBezTo>
                  <a:pt x="72" y="205"/>
                  <a:pt x="86" y="212"/>
                  <a:pt x="16" y="142"/>
                </a:cubicBezTo>
                <a:cubicBezTo>
                  <a:pt x="10" y="147"/>
                  <a:pt x="1" y="157"/>
                  <a:pt x="1" y="157"/>
                </a:cubicBezTo>
                <a:cubicBezTo>
                  <a:pt x="2" y="243"/>
                  <a:pt x="83" y="325"/>
                  <a:pt x="169" y="325"/>
                </a:cubicBezTo>
                <a:cubicBezTo>
                  <a:pt x="185" y="325"/>
                  <a:pt x="201" y="320"/>
                  <a:pt x="218" y="312"/>
                </a:cubicBezTo>
                <a:lnTo>
                  <a:pt x="221" y="315"/>
                </a:lnTo>
                <a:cubicBezTo>
                  <a:pt x="226" y="301"/>
                  <a:pt x="234" y="288"/>
                  <a:pt x="246" y="276"/>
                </a:cubicBezTo>
                <a:lnTo>
                  <a:pt x="264" y="257"/>
                </a:lnTo>
                <a:close/>
                <a:moveTo>
                  <a:pt x="705" y="71"/>
                </a:moveTo>
                <a:lnTo>
                  <a:pt x="655" y="20"/>
                </a:lnTo>
                <a:cubicBezTo>
                  <a:pt x="642" y="7"/>
                  <a:pt x="624" y="0"/>
                  <a:pt x="607" y="0"/>
                </a:cubicBezTo>
                <a:cubicBezTo>
                  <a:pt x="589" y="0"/>
                  <a:pt x="572" y="7"/>
                  <a:pt x="558" y="20"/>
                </a:cubicBezTo>
                <a:lnTo>
                  <a:pt x="344" y="235"/>
                </a:lnTo>
                <a:cubicBezTo>
                  <a:pt x="350" y="248"/>
                  <a:pt x="345" y="267"/>
                  <a:pt x="335" y="277"/>
                </a:cubicBezTo>
                <a:cubicBezTo>
                  <a:pt x="328" y="284"/>
                  <a:pt x="317" y="289"/>
                  <a:pt x="306" y="289"/>
                </a:cubicBezTo>
                <a:cubicBezTo>
                  <a:pt x="302" y="289"/>
                  <a:pt x="297" y="288"/>
                  <a:pt x="293" y="286"/>
                </a:cubicBezTo>
                <a:lnTo>
                  <a:pt x="274" y="305"/>
                </a:lnTo>
                <a:cubicBezTo>
                  <a:pt x="247" y="331"/>
                  <a:pt x="247" y="375"/>
                  <a:pt x="274" y="401"/>
                </a:cubicBezTo>
                <a:lnTo>
                  <a:pt x="278" y="405"/>
                </a:lnTo>
                <a:lnTo>
                  <a:pt x="110" y="572"/>
                </a:lnTo>
                <a:lnTo>
                  <a:pt x="65" y="589"/>
                </a:lnTo>
                <a:lnTo>
                  <a:pt x="0" y="682"/>
                </a:lnTo>
                <a:lnTo>
                  <a:pt x="42" y="724"/>
                </a:lnTo>
                <a:lnTo>
                  <a:pt x="135" y="659"/>
                </a:lnTo>
                <a:lnTo>
                  <a:pt x="152" y="614"/>
                </a:lnTo>
                <a:lnTo>
                  <a:pt x="319" y="447"/>
                </a:lnTo>
                <a:lnTo>
                  <a:pt x="324" y="451"/>
                </a:lnTo>
                <a:cubicBezTo>
                  <a:pt x="338" y="465"/>
                  <a:pt x="355" y="471"/>
                  <a:pt x="373" y="471"/>
                </a:cubicBezTo>
                <a:cubicBezTo>
                  <a:pt x="390" y="471"/>
                  <a:pt x="408" y="465"/>
                  <a:pt x="421" y="451"/>
                </a:cubicBezTo>
                <a:lnTo>
                  <a:pt x="440" y="433"/>
                </a:lnTo>
                <a:cubicBezTo>
                  <a:pt x="434" y="420"/>
                  <a:pt x="438" y="401"/>
                  <a:pt x="449" y="391"/>
                </a:cubicBezTo>
                <a:cubicBezTo>
                  <a:pt x="456" y="384"/>
                  <a:pt x="467" y="379"/>
                  <a:pt x="477" y="379"/>
                </a:cubicBezTo>
                <a:cubicBezTo>
                  <a:pt x="482" y="379"/>
                  <a:pt x="487" y="380"/>
                  <a:pt x="490" y="382"/>
                </a:cubicBezTo>
                <a:lnTo>
                  <a:pt x="705" y="167"/>
                </a:lnTo>
                <a:cubicBezTo>
                  <a:pt x="732" y="140"/>
                  <a:pt x="732" y="97"/>
                  <a:pt x="705" y="71"/>
                </a:cubicBezTo>
                <a:close/>
              </a:path>
            </a:pathLst>
          </a:custGeom>
          <a:solidFill>
            <a:schemeClr val="bg1"/>
          </a:solidFill>
          <a:ln>
            <a:noFill/>
          </a:ln>
          <a:extLst/>
        </p:spPr>
        <p:txBody>
          <a:bodyPr/>
          <a:lstStyle/>
          <a:p>
            <a:endParaRPr lang="zh-CN" altLang="en-US" sz="1180">
              <a:solidFill>
                <a:schemeClr val="accent1"/>
              </a:solidFill>
            </a:endParaRPr>
          </a:p>
        </p:txBody>
      </p:sp>
      <p:grpSp>
        <p:nvGrpSpPr>
          <p:cNvPr id="110" name="组合 109"/>
          <p:cNvGrpSpPr>
            <a:grpSpLocks noChangeAspect="1"/>
          </p:cNvGrpSpPr>
          <p:nvPr/>
        </p:nvGrpSpPr>
        <p:grpSpPr>
          <a:xfrm>
            <a:off x="7065837" y="2294403"/>
            <a:ext cx="540000" cy="448289"/>
            <a:chOff x="3132963" y="3140191"/>
            <a:chExt cx="645573" cy="535933"/>
          </a:xfrm>
          <a:solidFill>
            <a:schemeClr val="bg1"/>
          </a:solidFill>
        </p:grpSpPr>
        <p:sp>
          <p:nvSpPr>
            <p:cNvPr id="111" name="Freeform 226"/>
            <p:cNvSpPr>
              <a:spLocks/>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sp>
          <p:nvSpPr>
            <p:cNvPr id="112" name="Freeform 227"/>
            <p:cNvSpPr>
              <a:spLocks/>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sp>
          <p:nvSpPr>
            <p:cNvPr id="113" name="Freeform 228"/>
            <p:cNvSpPr>
              <a:spLocks/>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sp>
          <p:nvSpPr>
            <p:cNvPr id="114" name="Freeform 229"/>
            <p:cNvSpPr>
              <a:spLocks/>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sp>
          <p:nvSpPr>
            <p:cNvPr id="115" name="Freeform 230"/>
            <p:cNvSpPr>
              <a:spLocks/>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sp>
          <p:nvSpPr>
            <p:cNvPr id="116"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grpSp>
      <p:grpSp>
        <p:nvGrpSpPr>
          <p:cNvPr id="117" name="组合 116"/>
          <p:cNvGrpSpPr>
            <a:grpSpLocks noChangeAspect="1"/>
          </p:cNvGrpSpPr>
          <p:nvPr/>
        </p:nvGrpSpPr>
        <p:grpSpPr>
          <a:xfrm>
            <a:off x="9580919" y="2203126"/>
            <a:ext cx="468000" cy="630843"/>
            <a:chOff x="3722033" y="3714538"/>
            <a:chExt cx="500321" cy="674410"/>
          </a:xfrm>
          <a:solidFill>
            <a:schemeClr val="bg1"/>
          </a:solidFill>
        </p:grpSpPr>
        <p:sp>
          <p:nvSpPr>
            <p:cNvPr id="118" name="Freeform 27"/>
            <p:cNvSpPr>
              <a:spLocks noEditPoints="1"/>
            </p:cNvSpPr>
            <p:nvPr/>
          </p:nvSpPr>
          <p:spPr bwMode="auto">
            <a:xfrm>
              <a:off x="3818586" y="4203888"/>
              <a:ext cx="306118" cy="185060"/>
            </a:xfrm>
            <a:custGeom>
              <a:avLst/>
              <a:gdLst>
                <a:gd name="T0" fmla="*/ 317 w 354"/>
                <a:gd name="T1" fmla="*/ 5 h 214"/>
                <a:gd name="T2" fmla="*/ 354 w 354"/>
                <a:gd name="T3" fmla="*/ 186 h 214"/>
                <a:gd name="T4" fmla="*/ 294 w 354"/>
                <a:gd name="T5" fmla="*/ 171 h 214"/>
                <a:gd name="T6" fmla="*/ 250 w 354"/>
                <a:gd name="T7" fmla="*/ 214 h 214"/>
                <a:gd name="T8" fmla="*/ 215 w 354"/>
                <a:gd name="T9" fmla="*/ 44 h 214"/>
                <a:gd name="T10" fmla="*/ 230 w 354"/>
                <a:gd name="T11" fmla="*/ 46 h 214"/>
                <a:gd name="T12" fmla="*/ 241 w 354"/>
                <a:gd name="T13" fmla="*/ 45 h 214"/>
                <a:gd name="T14" fmla="*/ 287 w 354"/>
                <a:gd name="T15" fmla="*/ 7 h 214"/>
                <a:gd name="T16" fmla="*/ 292 w 354"/>
                <a:gd name="T17" fmla="*/ 0 h 214"/>
                <a:gd name="T18" fmla="*/ 300 w 354"/>
                <a:gd name="T19" fmla="*/ 2 h 214"/>
                <a:gd name="T20" fmla="*/ 317 w 354"/>
                <a:gd name="T21" fmla="*/ 5 h 214"/>
                <a:gd name="T22" fmla="*/ 140 w 354"/>
                <a:gd name="T23" fmla="*/ 44 h 214"/>
                <a:gd name="T24" fmla="*/ 105 w 354"/>
                <a:gd name="T25" fmla="*/ 214 h 214"/>
                <a:gd name="T26" fmla="*/ 60 w 354"/>
                <a:gd name="T27" fmla="*/ 171 h 214"/>
                <a:gd name="T28" fmla="*/ 0 w 354"/>
                <a:gd name="T29" fmla="*/ 186 h 214"/>
                <a:gd name="T30" fmla="*/ 38 w 354"/>
                <a:gd name="T31" fmla="*/ 5 h 214"/>
                <a:gd name="T32" fmla="*/ 55 w 354"/>
                <a:gd name="T33" fmla="*/ 2 h 214"/>
                <a:gd name="T34" fmla="*/ 63 w 354"/>
                <a:gd name="T35" fmla="*/ 0 h 214"/>
                <a:gd name="T36" fmla="*/ 67 w 354"/>
                <a:gd name="T37" fmla="*/ 7 h 214"/>
                <a:gd name="T38" fmla="*/ 103 w 354"/>
                <a:gd name="T39" fmla="*/ 42 h 214"/>
                <a:gd name="T40" fmla="*/ 114 w 354"/>
                <a:gd name="T41" fmla="*/ 45 h 214"/>
                <a:gd name="T42" fmla="*/ 140 w 354"/>
                <a:gd name="T43"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214">
                  <a:moveTo>
                    <a:pt x="317" y="5"/>
                  </a:moveTo>
                  <a:cubicBezTo>
                    <a:pt x="354" y="186"/>
                    <a:pt x="354" y="186"/>
                    <a:pt x="354" y="186"/>
                  </a:cubicBezTo>
                  <a:cubicBezTo>
                    <a:pt x="294" y="171"/>
                    <a:pt x="294" y="171"/>
                    <a:pt x="294" y="171"/>
                  </a:cubicBezTo>
                  <a:cubicBezTo>
                    <a:pt x="250" y="214"/>
                    <a:pt x="250" y="214"/>
                    <a:pt x="250" y="214"/>
                  </a:cubicBezTo>
                  <a:cubicBezTo>
                    <a:pt x="215" y="44"/>
                    <a:pt x="215" y="44"/>
                    <a:pt x="215" y="44"/>
                  </a:cubicBezTo>
                  <a:cubicBezTo>
                    <a:pt x="220" y="45"/>
                    <a:pt x="225" y="46"/>
                    <a:pt x="230" y="46"/>
                  </a:cubicBezTo>
                  <a:cubicBezTo>
                    <a:pt x="234" y="46"/>
                    <a:pt x="238" y="46"/>
                    <a:pt x="241" y="45"/>
                  </a:cubicBezTo>
                  <a:cubicBezTo>
                    <a:pt x="264" y="40"/>
                    <a:pt x="276" y="25"/>
                    <a:pt x="287" y="7"/>
                  </a:cubicBezTo>
                  <a:cubicBezTo>
                    <a:pt x="289" y="5"/>
                    <a:pt x="290" y="2"/>
                    <a:pt x="292" y="0"/>
                  </a:cubicBezTo>
                  <a:cubicBezTo>
                    <a:pt x="295" y="0"/>
                    <a:pt x="298" y="1"/>
                    <a:pt x="300" y="2"/>
                  </a:cubicBezTo>
                  <a:cubicBezTo>
                    <a:pt x="306" y="3"/>
                    <a:pt x="311" y="4"/>
                    <a:pt x="317" y="5"/>
                  </a:cubicBezTo>
                  <a:close/>
                  <a:moveTo>
                    <a:pt x="140" y="44"/>
                  </a:moveTo>
                  <a:cubicBezTo>
                    <a:pt x="105" y="214"/>
                    <a:pt x="105" y="214"/>
                    <a:pt x="105" y="214"/>
                  </a:cubicBezTo>
                  <a:cubicBezTo>
                    <a:pt x="60" y="171"/>
                    <a:pt x="60" y="171"/>
                    <a:pt x="60" y="171"/>
                  </a:cubicBezTo>
                  <a:cubicBezTo>
                    <a:pt x="0" y="186"/>
                    <a:pt x="0" y="186"/>
                    <a:pt x="0" y="186"/>
                  </a:cubicBezTo>
                  <a:cubicBezTo>
                    <a:pt x="38" y="5"/>
                    <a:pt x="38" y="5"/>
                    <a:pt x="38" y="5"/>
                  </a:cubicBezTo>
                  <a:cubicBezTo>
                    <a:pt x="43" y="4"/>
                    <a:pt x="49" y="3"/>
                    <a:pt x="55" y="2"/>
                  </a:cubicBezTo>
                  <a:cubicBezTo>
                    <a:pt x="57" y="1"/>
                    <a:pt x="60" y="1"/>
                    <a:pt x="63" y="0"/>
                  </a:cubicBezTo>
                  <a:cubicBezTo>
                    <a:pt x="65" y="2"/>
                    <a:pt x="66" y="5"/>
                    <a:pt x="67" y="7"/>
                  </a:cubicBezTo>
                  <a:cubicBezTo>
                    <a:pt x="77" y="21"/>
                    <a:pt x="86" y="35"/>
                    <a:pt x="103" y="42"/>
                  </a:cubicBezTo>
                  <a:cubicBezTo>
                    <a:pt x="106" y="43"/>
                    <a:pt x="110" y="44"/>
                    <a:pt x="114" y="45"/>
                  </a:cubicBezTo>
                  <a:cubicBezTo>
                    <a:pt x="123" y="47"/>
                    <a:pt x="131" y="46"/>
                    <a:pt x="14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mj-ea"/>
                <a:ea typeface="+mj-ea"/>
              </a:endParaRPr>
            </a:p>
          </p:txBody>
        </p:sp>
        <p:sp>
          <p:nvSpPr>
            <p:cNvPr id="119" name="Freeform 28"/>
            <p:cNvSpPr>
              <a:spLocks noEditPoints="1"/>
            </p:cNvSpPr>
            <p:nvPr/>
          </p:nvSpPr>
          <p:spPr bwMode="auto">
            <a:xfrm>
              <a:off x="3722033" y="3714538"/>
              <a:ext cx="500321" cy="500687"/>
            </a:xfrm>
            <a:custGeom>
              <a:avLst/>
              <a:gdLst>
                <a:gd name="T0" fmla="*/ 289 w 579"/>
                <a:gd name="T1" fmla="*/ 28 h 579"/>
                <a:gd name="T2" fmla="*/ 346 w 579"/>
                <a:gd name="T3" fmla="*/ 4 h 579"/>
                <a:gd name="T4" fmla="*/ 390 w 579"/>
                <a:gd name="T5" fmla="*/ 48 h 579"/>
                <a:gd name="T6" fmla="*/ 451 w 579"/>
                <a:gd name="T7" fmla="*/ 48 h 579"/>
                <a:gd name="T8" fmla="*/ 475 w 579"/>
                <a:gd name="T9" fmla="*/ 105 h 579"/>
                <a:gd name="T10" fmla="*/ 532 w 579"/>
                <a:gd name="T11" fmla="*/ 128 h 579"/>
                <a:gd name="T12" fmla="*/ 531 w 579"/>
                <a:gd name="T13" fmla="*/ 190 h 579"/>
                <a:gd name="T14" fmla="*/ 575 w 579"/>
                <a:gd name="T15" fmla="*/ 233 h 579"/>
                <a:gd name="T16" fmla="*/ 551 w 579"/>
                <a:gd name="T17" fmla="*/ 290 h 579"/>
                <a:gd name="T18" fmla="*/ 575 w 579"/>
                <a:gd name="T19" fmla="*/ 347 h 579"/>
                <a:gd name="T20" fmla="*/ 531 w 579"/>
                <a:gd name="T21" fmla="*/ 390 h 579"/>
                <a:gd name="T22" fmla="*/ 532 w 579"/>
                <a:gd name="T23" fmla="*/ 452 h 579"/>
                <a:gd name="T24" fmla="*/ 475 w 579"/>
                <a:gd name="T25" fmla="*/ 475 h 579"/>
                <a:gd name="T26" fmla="*/ 451 w 579"/>
                <a:gd name="T27" fmla="*/ 532 h 579"/>
                <a:gd name="T28" fmla="*/ 390 w 579"/>
                <a:gd name="T29" fmla="*/ 532 h 579"/>
                <a:gd name="T30" fmla="*/ 346 w 579"/>
                <a:gd name="T31" fmla="*/ 575 h 579"/>
                <a:gd name="T32" fmla="*/ 289 w 579"/>
                <a:gd name="T33" fmla="*/ 552 h 579"/>
                <a:gd name="T34" fmla="*/ 233 w 579"/>
                <a:gd name="T35" fmla="*/ 575 h 579"/>
                <a:gd name="T36" fmla="*/ 189 w 579"/>
                <a:gd name="T37" fmla="*/ 532 h 579"/>
                <a:gd name="T38" fmla="*/ 128 w 579"/>
                <a:gd name="T39" fmla="*/ 532 h 579"/>
                <a:gd name="T40" fmla="*/ 104 w 579"/>
                <a:gd name="T41" fmla="*/ 475 h 579"/>
                <a:gd name="T42" fmla="*/ 47 w 579"/>
                <a:gd name="T43" fmla="*/ 452 h 579"/>
                <a:gd name="T44" fmla="*/ 47 w 579"/>
                <a:gd name="T45" fmla="*/ 390 h 579"/>
                <a:gd name="T46" fmla="*/ 4 w 579"/>
                <a:gd name="T47" fmla="*/ 347 h 579"/>
                <a:gd name="T48" fmla="*/ 27 w 579"/>
                <a:gd name="T49" fmla="*/ 290 h 579"/>
                <a:gd name="T50" fmla="*/ 4 w 579"/>
                <a:gd name="T51" fmla="*/ 233 h 579"/>
                <a:gd name="T52" fmla="*/ 47 w 579"/>
                <a:gd name="T53" fmla="*/ 190 h 579"/>
                <a:gd name="T54" fmla="*/ 47 w 579"/>
                <a:gd name="T55" fmla="*/ 128 h 579"/>
                <a:gd name="T56" fmla="*/ 104 w 579"/>
                <a:gd name="T57" fmla="*/ 105 h 579"/>
                <a:gd name="T58" fmla="*/ 128 w 579"/>
                <a:gd name="T59" fmla="*/ 48 h 579"/>
                <a:gd name="T60" fmla="*/ 189 w 579"/>
                <a:gd name="T61" fmla="*/ 48 h 579"/>
                <a:gd name="T62" fmla="*/ 233 w 579"/>
                <a:gd name="T63" fmla="*/ 4 h 579"/>
                <a:gd name="T64" fmla="*/ 289 w 579"/>
                <a:gd name="T65" fmla="*/ 28 h 579"/>
                <a:gd name="T66" fmla="*/ 367 w 579"/>
                <a:gd name="T67" fmla="*/ 103 h 579"/>
                <a:gd name="T68" fmla="*/ 87 w 579"/>
                <a:gd name="T69" fmla="*/ 288 h 579"/>
                <a:gd name="T70" fmla="*/ 367 w 579"/>
                <a:gd name="T71" fmla="*/ 477 h 579"/>
                <a:gd name="T72" fmla="*/ 431 w 579"/>
                <a:gd name="T73" fmla="*/ 146 h 579"/>
                <a:gd name="T74" fmla="*/ 367 w 579"/>
                <a:gd name="T75" fmla="*/ 103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9" h="579">
                  <a:moveTo>
                    <a:pt x="289" y="28"/>
                  </a:moveTo>
                  <a:cubicBezTo>
                    <a:pt x="308" y="29"/>
                    <a:pt x="327" y="0"/>
                    <a:pt x="346" y="4"/>
                  </a:cubicBezTo>
                  <a:cubicBezTo>
                    <a:pt x="365" y="8"/>
                    <a:pt x="371" y="42"/>
                    <a:pt x="390" y="48"/>
                  </a:cubicBezTo>
                  <a:cubicBezTo>
                    <a:pt x="407" y="56"/>
                    <a:pt x="435" y="37"/>
                    <a:pt x="451" y="48"/>
                  </a:cubicBezTo>
                  <a:cubicBezTo>
                    <a:pt x="467" y="58"/>
                    <a:pt x="460" y="92"/>
                    <a:pt x="475" y="105"/>
                  </a:cubicBezTo>
                  <a:cubicBezTo>
                    <a:pt x="487" y="119"/>
                    <a:pt x="521" y="112"/>
                    <a:pt x="532" y="128"/>
                  </a:cubicBezTo>
                  <a:cubicBezTo>
                    <a:pt x="542" y="144"/>
                    <a:pt x="523" y="172"/>
                    <a:pt x="531" y="190"/>
                  </a:cubicBezTo>
                  <a:cubicBezTo>
                    <a:pt x="537" y="208"/>
                    <a:pt x="571" y="214"/>
                    <a:pt x="575" y="233"/>
                  </a:cubicBezTo>
                  <a:cubicBezTo>
                    <a:pt x="579" y="252"/>
                    <a:pt x="550" y="271"/>
                    <a:pt x="551" y="290"/>
                  </a:cubicBezTo>
                  <a:cubicBezTo>
                    <a:pt x="550" y="309"/>
                    <a:pt x="579" y="328"/>
                    <a:pt x="575" y="347"/>
                  </a:cubicBezTo>
                  <a:cubicBezTo>
                    <a:pt x="571" y="366"/>
                    <a:pt x="538" y="372"/>
                    <a:pt x="531" y="390"/>
                  </a:cubicBezTo>
                  <a:cubicBezTo>
                    <a:pt x="523" y="407"/>
                    <a:pt x="542" y="436"/>
                    <a:pt x="532" y="452"/>
                  </a:cubicBezTo>
                  <a:cubicBezTo>
                    <a:pt x="521" y="468"/>
                    <a:pt x="487" y="461"/>
                    <a:pt x="475" y="475"/>
                  </a:cubicBezTo>
                  <a:cubicBezTo>
                    <a:pt x="460" y="488"/>
                    <a:pt x="467" y="521"/>
                    <a:pt x="451" y="532"/>
                  </a:cubicBezTo>
                  <a:cubicBezTo>
                    <a:pt x="435" y="543"/>
                    <a:pt x="407" y="523"/>
                    <a:pt x="390" y="532"/>
                  </a:cubicBezTo>
                  <a:cubicBezTo>
                    <a:pt x="372" y="538"/>
                    <a:pt x="365" y="572"/>
                    <a:pt x="346" y="575"/>
                  </a:cubicBezTo>
                  <a:cubicBezTo>
                    <a:pt x="327" y="579"/>
                    <a:pt x="309" y="550"/>
                    <a:pt x="289" y="552"/>
                  </a:cubicBezTo>
                  <a:cubicBezTo>
                    <a:pt x="270" y="550"/>
                    <a:pt x="252" y="579"/>
                    <a:pt x="233" y="575"/>
                  </a:cubicBezTo>
                  <a:cubicBezTo>
                    <a:pt x="214" y="572"/>
                    <a:pt x="207" y="538"/>
                    <a:pt x="189" y="532"/>
                  </a:cubicBezTo>
                  <a:cubicBezTo>
                    <a:pt x="172" y="523"/>
                    <a:pt x="144" y="543"/>
                    <a:pt x="128" y="532"/>
                  </a:cubicBezTo>
                  <a:cubicBezTo>
                    <a:pt x="112" y="521"/>
                    <a:pt x="119" y="488"/>
                    <a:pt x="104" y="475"/>
                  </a:cubicBezTo>
                  <a:cubicBezTo>
                    <a:pt x="92" y="461"/>
                    <a:pt x="58" y="468"/>
                    <a:pt x="47" y="452"/>
                  </a:cubicBezTo>
                  <a:cubicBezTo>
                    <a:pt x="36" y="436"/>
                    <a:pt x="56" y="407"/>
                    <a:pt x="47" y="390"/>
                  </a:cubicBezTo>
                  <a:cubicBezTo>
                    <a:pt x="41" y="372"/>
                    <a:pt x="8" y="366"/>
                    <a:pt x="4" y="347"/>
                  </a:cubicBezTo>
                  <a:cubicBezTo>
                    <a:pt x="0" y="328"/>
                    <a:pt x="29" y="309"/>
                    <a:pt x="27" y="290"/>
                  </a:cubicBezTo>
                  <a:cubicBezTo>
                    <a:pt x="29" y="271"/>
                    <a:pt x="0" y="252"/>
                    <a:pt x="4" y="233"/>
                  </a:cubicBezTo>
                  <a:cubicBezTo>
                    <a:pt x="8" y="214"/>
                    <a:pt x="41" y="208"/>
                    <a:pt x="47" y="190"/>
                  </a:cubicBezTo>
                  <a:cubicBezTo>
                    <a:pt x="56" y="172"/>
                    <a:pt x="36" y="144"/>
                    <a:pt x="47" y="128"/>
                  </a:cubicBezTo>
                  <a:cubicBezTo>
                    <a:pt x="58" y="112"/>
                    <a:pt x="92" y="119"/>
                    <a:pt x="104" y="105"/>
                  </a:cubicBezTo>
                  <a:cubicBezTo>
                    <a:pt x="119" y="92"/>
                    <a:pt x="112" y="58"/>
                    <a:pt x="128" y="48"/>
                  </a:cubicBezTo>
                  <a:cubicBezTo>
                    <a:pt x="144" y="37"/>
                    <a:pt x="172" y="56"/>
                    <a:pt x="189" y="48"/>
                  </a:cubicBezTo>
                  <a:cubicBezTo>
                    <a:pt x="207" y="42"/>
                    <a:pt x="214" y="8"/>
                    <a:pt x="233" y="4"/>
                  </a:cubicBezTo>
                  <a:cubicBezTo>
                    <a:pt x="252" y="0"/>
                    <a:pt x="270" y="29"/>
                    <a:pt x="289" y="28"/>
                  </a:cubicBezTo>
                  <a:close/>
                  <a:moveTo>
                    <a:pt x="367" y="103"/>
                  </a:moveTo>
                  <a:cubicBezTo>
                    <a:pt x="234" y="48"/>
                    <a:pt x="88" y="145"/>
                    <a:pt x="87" y="288"/>
                  </a:cubicBezTo>
                  <a:cubicBezTo>
                    <a:pt x="86" y="433"/>
                    <a:pt x="233" y="532"/>
                    <a:pt x="367" y="477"/>
                  </a:cubicBezTo>
                  <a:cubicBezTo>
                    <a:pt x="501" y="421"/>
                    <a:pt x="534" y="247"/>
                    <a:pt x="431" y="146"/>
                  </a:cubicBezTo>
                  <a:cubicBezTo>
                    <a:pt x="413" y="127"/>
                    <a:pt x="391" y="113"/>
                    <a:pt x="36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mj-ea"/>
                <a:ea typeface="+mj-ea"/>
              </a:endParaRPr>
            </a:p>
          </p:txBody>
        </p:sp>
        <p:sp>
          <p:nvSpPr>
            <p:cNvPr id="120" name="Freeform 29"/>
            <p:cNvSpPr>
              <a:spLocks noEditPoints="1"/>
            </p:cNvSpPr>
            <p:nvPr/>
          </p:nvSpPr>
          <p:spPr bwMode="auto">
            <a:xfrm>
              <a:off x="3829192" y="3821698"/>
              <a:ext cx="286002" cy="287100"/>
            </a:xfrm>
            <a:custGeom>
              <a:avLst/>
              <a:gdLst>
                <a:gd name="T0" fmla="*/ 165 w 331"/>
                <a:gd name="T1" fmla="*/ 0 h 332"/>
                <a:gd name="T2" fmla="*/ 331 w 331"/>
                <a:gd name="T3" fmla="*/ 166 h 332"/>
                <a:gd name="T4" fmla="*/ 165 w 331"/>
                <a:gd name="T5" fmla="*/ 332 h 332"/>
                <a:gd name="T6" fmla="*/ 0 w 331"/>
                <a:gd name="T7" fmla="*/ 166 h 332"/>
                <a:gd name="T8" fmla="*/ 165 w 331"/>
                <a:gd name="T9" fmla="*/ 0 h 332"/>
                <a:gd name="T10" fmla="*/ 176 w 331"/>
                <a:gd name="T11" fmla="*/ 50 h 332"/>
                <a:gd name="T12" fmla="*/ 205 w 331"/>
                <a:gd name="T13" fmla="*/ 111 h 332"/>
                <a:gd name="T14" fmla="*/ 272 w 331"/>
                <a:gd name="T15" fmla="*/ 119 h 332"/>
                <a:gd name="T16" fmla="*/ 282 w 331"/>
                <a:gd name="T17" fmla="*/ 127 h 332"/>
                <a:gd name="T18" fmla="*/ 279 w 331"/>
                <a:gd name="T19" fmla="*/ 140 h 332"/>
                <a:gd name="T20" fmla="*/ 229 w 331"/>
                <a:gd name="T21" fmla="*/ 186 h 332"/>
                <a:gd name="T22" fmla="*/ 242 w 331"/>
                <a:gd name="T23" fmla="*/ 252 h 332"/>
                <a:gd name="T24" fmla="*/ 237 w 331"/>
                <a:gd name="T25" fmla="*/ 265 h 332"/>
                <a:gd name="T26" fmla="*/ 224 w 331"/>
                <a:gd name="T27" fmla="*/ 265 h 332"/>
                <a:gd name="T28" fmla="*/ 165 w 331"/>
                <a:gd name="T29" fmla="*/ 232 h 332"/>
                <a:gd name="T30" fmla="*/ 106 w 331"/>
                <a:gd name="T31" fmla="*/ 265 h 332"/>
                <a:gd name="T32" fmla="*/ 93 w 331"/>
                <a:gd name="T33" fmla="*/ 265 h 332"/>
                <a:gd name="T34" fmla="*/ 89 w 331"/>
                <a:gd name="T35" fmla="*/ 252 h 332"/>
                <a:gd name="T36" fmla="*/ 102 w 331"/>
                <a:gd name="T37" fmla="*/ 186 h 332"/>
                <a:gd name="T38" fmla="*/ 52 w 331"/>
                <a:gd name="T39" fmla="*/ 140 h 332"/>
                <a:gd name="T40" fmla="*/ 49 w 331"/>
                <a:gd name="T41" fmla="*/ 127 h 332"/>
                <a:gd name="T42" fmla="*/ 59 w 331"/>
                <a:gd name="T43" fmla="*/ 119 h 332"/>
                <a:gd name="T44" fmla="*/ 126 w 331"/>
                <a:gd name="T45" fmla="*/ 111 h 332"/>
                <a:gd name="T46" fmla="*/ 154 w 331"/>
                <a:gd name="T47" fmla="*/ 50 h 332"/>
                <a:gd name="T48" fmla="*/ 165 w 331"/>
                <a:gd name="T49" fmla="*/ 43 h 332"/>
                <a:gd name="T50" fmla="*/ 176 w 331"/>
                <a:gd name="T51" fmla="*/ 5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1" h="332">
                  <a:moveTo>
                    <a:pt x="165" y="0"/>
                  </a:moveTo>
                  <a:cubicBezTo>
                    <a:pt x="257" y="0"/>
                    <a:pt x="331" y="74"/>
                    <a:pt x="331" y="166"/>
                  </a:cubicBezTo>
                  <a:cubicBezTo>
                    <a:pt x="331" y="257"/>
                    <a:pt x="257" y="332"/>
                    <a:pt x="165" y="332"/>
                  </a:cubicBezTo>
                  <a:cubicBezTo>
                    <a:pt x="74" y="332"/>
                    <a:pt x="0" y="257"/>
                    <a:pt x="0" y="166"/>
                  </a:cubicBezTo>
                  <a:cubicBezTo>
                    <a:pt x="0" y="74"/>
                    <a:pt x="74" y="0"/>
                    <a:pt x="165" y="0"/>
                  </a:cubicBezTo>
                  <a:close/>
                  <a:moveTo>
                    <a:pt x="176" y="50"/>
                  </a:moveTo>
                  <a:cubicBezTo>
                    <a:pt x="205" y="111"/>
                    <a:pt x="205" y="111"/>
                    <a:pt x="205" y="111"/>
                  </a:cubicBezTo>
                  <a:cubicBezTo>
                    <a:pt x="272" y="119"/>
                    <a:pt x="272" y="119"/>
                    <a:pt x="272" y="119"/>
                  </a:cubicBezTo>
                  <a:cubicBezTo>
                    <a:pt x="277" y="120"/>
                    <a:pt x="281" y="123"/>
                    <a:pt x="282" y="127"/>
                  </a:cubicBezTo>
                  <a:cubicBezTo>
                    <a:pt x="284" y="132"/>
                    <a:pt x="282" y="137"/>
                    <a:pt x="279" y="140"/>
                  </a:cubicBezTo>
                  <a:cubicBezTo>
                    <a:pt x="229" y="186"/>
                    <a:pt x="229" y="186"/>
                    <a:pt x="229" y="186"/>
                  </a:cubicBezTo>
                  <a:cubicBezTo>
                    <a:pt x="242" y="252"/>
                    <a:pt x="242" y="252"/>
                    <a:pt x="242" y="252"/>
                  </a:cubicBezTo>
                  <a:cubicBezTo>
                    <a:pt x="243" y="257"/>
                    <a:pt x="241" y="262"/>
                    <a:pt x="237" y="265"/>
                  </a:cubicBezTo>
                  <a:cubicBezTo>
                    <a:pt x="234" y="267"/>
                    <a:pt x="229" y="268"/>
                    <a:pt x="224" y="265"/>
                  </a:cubicBezTo>
                  <a:cubicBezTo>
                    <a:pt x="165" y="232"/>
                    <a:pt x="165" y="232"/>
                    <a:pt x="165" y="232"/>
                  </a:cubicBezTo>
                  <a:cubicBezTo>
                    <a:pt x="106" y="265"/>
                    <a:pt x="106" y="265"/>
                    <a:pt x="106" y="265"/>
                  </a:cubicBezTo>
                  <a:cubicBezTo>
                    <a:pt x="102" y="268"/>
                    <a:pt x="97" y="267"/>
                    <a:pt x="93" y="265"/>
                  </a:cubicBezTo>
                  <a:cubicBezTo>
                    <a:pt x="89" y="262"/>
                    <a:pt x="88" y="257"/>
                    <a:pt x="89" y="252"/>
                  </a:cubicBezTo>
                  <a:cubicBezTo>
                    <a:pt x="102" y="186"/>
                    <a:pt x="102" y="186"/>
                    <a:pt x="102" y="186"/>
                  </a:cubicBezTo>
                  <a:cubicBezTo>
                    <a:pt x="52" y="140"/>
                    <a:pt x="52" y="140"/>
                    <a:pt x="52" y="140"/>
                  </a:cubicBezTo>
                  <a:cubicBezTo>
                    <a:pt x="48" y="137"/>
                    <a:pt x="47" y="132"/>
                    <a:pt x="49" y="127"/>
                  </a:cubicBezTo>
                  <a:cubicBezTo>
                    <a:pt x="50" y="123"/>
                    <a:pt x="54" y="120"/>
                    <a:pt x="59" y="119"/>
                  </a:cubicBezTo>
                  <a:cubicBezTo>
                    <a:pt x="126" y="111"/>
                    <a:pt x="126" y="111"/>
                    <a:pt x="126" y="111"/>
                  </a:cubicBezTo>
                  <a:cubicBezTo>
                    <a:pt x="154" y="50"/>
                    <a:pt x="154" y="50"/>
                    <a:pt x="154" y="50"/>
                  </a:cubicBezTo>
                  <a:cubicBezTo>
                    <a:pt x="156" y="45"/>
                    <a:pt x="161" y="43"/>
                    <a:pt x="165" y="43"/>
                  </a:cubicBezTo>
                  <a:cubicBezTo>
                    <a:pt x="170" y="43"/>
                    <a:pt x="174" y="45"/>
                    <a:pt x="17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mj-ea"/>
                <a:ea typeface="+mj-ea"/>
              </a:endParaRPr>
            </a:p>
          </p:txBody>
        </p:sp>
      </p:grpSp>
      <p:sp>
        <p:nvSpPr>
          <p:cNvPr id="121" name="矩形 120"/>
          <p:cNvSpPr/>
          <p:nvPr/>
        </p:nvSpPr>
        <p:spPr>
          <a:xfrm>
            <a:off x="1593798" y="3812034"/>
            <a:ext cx="1606602" cy="1477328"/>
          </a:xfrm>
          <a:prstGeom prst="rect">
            <a:avLst/>
          </a:prstGeom>
        </p:spPr>
        <p:txBody>
          <a:bodyPr wrap="square">
            <a:spAutoFit/>
          </a:bodyPr>
          <a:lstStyle/>
          <a:p>
            <a:pPr marL="171450" indent="-171450">
              <a:lnSpc>
                <a:spcPts val="1800"/>
              </a:lnSpc>
              <a:buFont typeface="Arial" charset="0"/>
              <a:buChar char="•"/>
            </a:pPr>
            <a:r>
              <a:rPr lang="en-US" altLang="zh-CN" sz="1200" b="1" dirty="0" smtClean="0"/>
              <a:t>POW</a:t>
            </a:r>
          </a:p>
          <a:p>
            <a:pPr marL="171450" indent="-171450">
              <a:lnSpc>
                <a:spcPts val="1800"/>
              </a:lnSpc>
              <a:buFont typeface="Arial" charset="0"/>
              <a:buChar char="•"/>
            </a:pPr>
            <a:r>
              <a:rPr lang="en-US" altLang="zh-CN" sz="1200" b="1" dirty="0"/>
              <a:t>GHOST-POW</a:t>
            </a:r>
            <a:r>
              <a:rPr lang="zh-CN" altLang="zh-CN" sz="1200" dirty="0"/>
              <a:t> </a:t>
            </a:r>
            <a:endParaRPr lang="en-US" altLang="zh-CN" sz="1200" dirty="0" smtClean="0"/>
          </a:p>
          <a:p>
            <a:pPr marL="171450" indent="-171450">
              <a:lnSpc>
                <a:spcPts val="1800"/>
              </a:lnSpc>
              <a:buFont typeface="Arial" charset="0"/>
              <a:buChar char="•"/>
            </a:pPr>
            <a:r>
              <a:rPr lang="en-US" altLang="zh-CN" sz="1200" b="1" dirty="0"/>
              <a:t>Bitcoin-NG</a:t>
            </a:r>
            <a:r>
              <a:rPr lang="zh-CN" altLang="zh-CN" sz="1200" dirty="0"/>
              <a:t> </a:t>
            </a:r>
            <a:endParaRPr lang="en-US" altLang="zh-CN" sz="1200" dirty="0" smtClean="0"/>
          </a:p>
          <a:p>
            <a:pPr marL="171450" indent="-171450">
              <a:lnSpc>
                <a:spcPts val="1800"/>
              </a:lnSpc>
              <a:buFont typeface="Arial" charset="0"/>
              <a:buChar char="•"/>
            </a:pPr>
            <a:r>
              <a:rPr lang="en-US" altLang="zh-CN" sz="1200" b="1" dirty="0" smtClean="0"/>
              <a:t>Inclusive</a:t>
            </a:r>
          </a:p>
          <a:p>
            <a:pPr marL="171450" indent="-171450">
              <a:lnSpc>
                <a:spcPts val="1800"/>
              </a:lnSpc>
              <a:buFont typeface="Arial" charset="0"/>
              <a:buChar char="•"/>
            </a:pPr>
            <a:r>
              <a:rPr lang="en-US" altLang="zh-CN" sz="1200" b="1" dirty="0" smtClean="0"/>
              <a:t>POA</a:t>
            </a:r>
          </a:p>
          <a:p>
            <a:pPr marL="171450" indent="-171450">
              <a:lnSpc>
                <a:spcPts val="1800"/>
              </a:lnSpc>
              <a:buFont typeface="Arial" charset="0"/>
              <a:buChar char="•"/>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2" name="矩形 121"/>
          <p:cNvSpPr/>
          <p:nvPr/>
        </p:nvSpPr>
        <p:spPr>
          <a:xfrm>
            <a:off x="1475506" y="3305624"/>
            <a:ext cx="1800516" cy="523220"/>
          </a:xfrm>
          <a:prstGeom prst="rect">
            <a:avLst/>
          </a:prstGeom>
        </p:spPr>
        <p:txBody>
          <a:bodyPr wrap="square">
            <a:spAutoFit/>
          </a:bodyPr>
          <a:lstStyle/>
          <a:p>
            <a:pPr algn="ctr"/>
            <a:r>
              <a:rPr lang="en-US" altLang="zh-CN" sz="1400" b="1" dirty="0" smtClean="0">
                <a:solidFill>
                  <a:srgbClr val="093B5C"/>
                </a:solidFill>
                <a:latin typeface="微软雅黑" panose="020B0503020204020204" pitchFamily="34" charset="-122"/>
                <a:ea typeface="微软雅黑" panose="020B0503020204020204" pitchFamily="34" charset="-122"/>
              </a:rPr>
              <a:t>POW</a:t>
            </a:r>
            <a:r>
              <a:rPr lang="zh-CN" altLang="en-US" sz="1400" b="1" dirty="0" smtClean="0">
                <a:solidFill>
                  <a:srgbClr val="093B5C"/>
                </a:solidFill>
                <a:latin typeface="微软雅黑" panose="020B0503020204020204" pitchFamily="34" charset="-122"/>
                <a:ea typeface="微软雅黑" panose="020B0503020204020204" pitchFamily="34" charset="-122"/>
              </a:rPr>
              <a:t>共识机制</a:t>
            </a:r>
            <a:endParaRPr lang="en-US" altLang="zh-CN" sz="1400" b="1" dirty="0" smtClean="0">
              <a:solidFill>
                <a:srgbClr val="093B5C"/>
              </a:solidFill>
              <a:latin typeface="微软雅黑" panose="020B0503020204020204" pitchFamily="34" charset="-122"/>
              <a:ea typeface="微软雅黑" panose="020B0503020204020204" pitchFamily="34" charset="-122"/>
            </a:endParaRPr>
          </a:p>
          <a:p>
            <a:pPr algn="ctr"/>
            <a:r>
              <a:rPr lang="zh-CN" altLang="en-US" sz="1400" b="1" dirty="0" smtClean="0">
                <a:solidFill>
                  <a:srgbClr val="093B5C"/>
                </a:solidFill>
                <a:latin typeface="微软雅黑" panose="020B0503020204020204" pitchFamily="34" charset="-122"/>
                <a:ea typeface="微软雅黑" panose="020B0503020204020204" pitchFamily="34" charset="-122"/>
              </a:rPr>
              <a:t>及其变种</a:t>
            </a:r>
            <a:endParaRPr lang="zh-CN" altLang="en-US" sz="1400" b="1" dirty="0">
              <a:solidFill>
                <a:srgbClr val="093B5C"/>
              </a:solidFill>
              <a:latin typeface="微软雅黑" panose="020B0503020204020204" pitchFamily="34" charset="-122"/>
              <a:ea typeface="微软雅黑" panose="020B0503020204020204" pitchFamily="34" charset="-122"/>
            </a:endParaRPr>
          </a:p>
        </p:txBody>
      </p:sp>
      <p:sp>
        <p:nvSpPr>
          <p:cNvPr id="126" name="矩形 125"/>
          <p:cNvSpPr/>
          <p:nvPr/>
        </p:nvSpPr>
        <p:spPr>
          <a:xfrm>
            <a:off x="4052861" y="3812034"/>
            <a:ext cx="1606602" cy="1477328"/>
          </a:xfrm>
          <a:prstGeom prst="rect">
            <a:avLst/>
          </a:prstGeom>
        </p:spPr>
        <p:txBody>
          <a:bodyPr wrap="square">
            <a:spAutoFit/>
          </a:bodyPr>
          <a:lstStyle/>
          <a:p>
            <a:pPr marL="171450" indent="-171450">
              <a:lnSpc>
                <a:spcPts val="1800"/>
              </a:lnSpc>
              <a:buFont typeface="Arial" charset="0"/>
              <a:buChar char="•"/>
            </a:pPr>
            <a:r>
              <a:rPr lang="en-US" altLang="zh-CN" sz="1200" b="1" dirty="0" smtClean="0"/>
              <a:t>POS</a:t>
            </a:r>
          </a:p>
          <a:p>
            <a:pPr marL="171450" indent="-171450">
              <a:lnSpc>
                <a:spcPts val="1800"/>
              </a:lnSpc>
              <a:buFont typeface="Arial" charset="0"/>
              <a:buChar char="•"/>
            </a:pPr>
            <a:r>
              <a:rPr lang="en-US" altLang="zh-CN" sz="1200" b="1" dirty="0"/>
              <a:t>DPOS</a:t>
            </a:r>
            <a:r>
              <a:rPr lang="zh-CN" altLang="zh-CN" sz="1200" dirty="0"/>
              <a:t> </a:t>
            </a:r>
            <a:endParaRPr lang="en-US" altLang="zh-CN" sz="1200" dirty="0" smtClean="0"/>
          </a:p>
          <a:p>
            <a:pPr marL="171450" indent="-171450">
              <a:lnSpc>
                <a:spcPts val="1800"/>
              </a:lnSpc>
              <a:buFont typeface="Arial" charset="0"/>
              <a:buChar char="•"/>
            </a:pPr>
            <a:r>
              <a:rPr lang="en-US" altLang="zh-CN" sz="1200" b="1" dirty="0"/>
              <a:t>POSV</a:t>
            </a:r>
            <a:r>
              <a:rPr lang="zh-CN" altLang="zh-CN" sz="1200" dirty="0"/>
              <a:t> </a:t>
            </a:r>
            <a:endParaRPr lang="en-US" altLang="zh-CN" sz="1200" dirty="0" smtClean="0"/>
          </a:p>
          <a:p>
            <a:pPr marL="171450" indent="-171450">
              <a:lnSpc>
                <a:spcPts val="1800"/>
              </a:lnSpc>
              <a:buFont typeface="Arial" charset="0"/>
              <a:buChar char="•"/>
            </a:pPr>
            <a:r>
              <a:rPr lang="en-US" altLang="zh-CN" sz="1200" b="1" dirty="0"/>
              <a:t>Proof of Space</a:t>
            </a:r>
            <a:r>
              <a:rPr lang="zh-CN" altLang="zh-CN" sz="1200" dirty="0"/>
              <a:t> </a:t>
            </a:r>
            <a:endParaRPr lang="en-US" altLang="zh-CN" sz="1200" dirty="0" smtClean="0"/>
          </a:p>
          <a:p>
            <a:pPr marL="171450" indent="-171450">
              <a:lnSpc>
                <a:spcPts val="1800"/>
              </a:lnSpc>
              <a:buFont typeface="Arial" charset="0"/>
              <a:buChar char="•"/>
            </a:pPr>
            <a:r>
              <a:rPr lang="en-US" altLang="zh-CN" sz="1200" b="1" dirty="0"/>
              <a:t>POET</a:t>
            </a:r>
            <a:r>
              <a:rPr lang="zh-CN" altLang="zh-CN" sz="1200" dirty="0"/>
              <a:t> </a:t>
            </a:r>
            <a:endParaRPr lang="en-US" altLang="zh-CN" sz="1200" dirty="0" smtClean="0"/>
          </a:p>
          <a:p>
            <a:pPr marL="171450" indent="-171450">
              <a:lnSpc>
                <a:spcPts val="1800"/>
              </a:lnSpc>
              <a:buFont typeface="Arial" charset="0"/>
              <a:buChar char="•"/>
            </a:pPr>
            <a:r>
              <a:rPr lang="en-US" altLang="zh-CN" sz="1200" b="1" dirty="0"/>
              <a:t>Proof of UTXO</a:t>
            </a:r>
            <a:r>
              <a:rPr lang="zh-CN" altLang="zh-CN" sz="1200" dirty="0"/>
              <a:t> </a:t>
            </a:r>
            <a:r>
              <a:rPr lang="zh-CN" altLang="zh-CN" sz="1200" dirty="0" smtClean="0"/>
              <a:t> </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7" name="矩形 126"/>
          <p:cNvSpPr/>
          <p:nvPr/>
        </p:nvSpPr>
        <p:spPr>
          <a:xfrm>
            <a:off x="6557303" y="3812034"/>
            <a:ext cx="1606602" cy="2169825"/>
          </a:xfrm>
          <a:prstGeom prst="rect">
            <a:avLst/>
          </a:prstGeom>
        </p:spPr>
        <p:txBody>
          <a:bodyPr wrap="square">
            <a:spAutoFit/>
          </a:bodyPr>
          <a:lstStyle/>
          <a:p>
            <a:pPr marL="171450" indent="-171450">
              <a:lnSpc>
                <a:spcPts val="1800"/>
              </a:lnSpc>
              <a:buFont typeface="Arial" charset="0"/>
              <a:buChar char="•"/>
            </a:pPr>
            <a:r>
              <a:rPr lang="en-US" altLang="zh-CN" sz="1200" b="1" dirty="0" smtClean="0"/>
              <a:t>BFT</a:t>
            </a:r>
          </a:p>
          <a:p>
            <a:pPr marL="171450" indent="-171450">
              <a:lnSpc>
                <a:spcPts val="1800"/>
              </a:lnSpc>
              <a:buFont typeface="Arial" charset="0"/>
              <a:buChar char="•"/>
            </a:pPr>
            <a:r>
              <a:rPr lang="en-US" altLang="zh-CN" sz="1200" b="1" dirty="0"/>
              <a:t>PBFT</a:t>
            </a:r>
            <a:r>
              <a:rPr lang="zh-CN" altLang="zh-CN" sz="1200" dirty="0"/>
              <a:t> </a:t>
            </a:r>
            <a:endParaRPr lang="en-US" altLang="zh-CN" sz="1200" dirty="0" smtClean="0"/>
          </a:p>
          <a:p>
            <a:pPr marL="171450" indent="-171450">
              <a:lnSpc>
                <a:spcPts val="1800"/>
              </a:lnSpc>
              <a:buFont typeface="Arial" charset="0"/>
              <a:buChar char="•"/>
            </a:pPr>
            <a:r>
              <a:rPr lang="en-US" altLang="zh-CN" sz="1200" b="1" dirty="0" smtClean="0"/>
              <a:t>SBFT</a:t>
            </a:r>
            <a:endParaRPr lang="en-US" altLang="zh-CN" sz="1200" b="1" dirty="0"/>
          </a:p>
          <a:p>
            <a:pPr marL="171450" indent="-171450">
              <a:lnSpc>
                <a:spcPts val="1800"/>
              </a:lnSpc>
              <a:buFont typeface="Arial" charset="0"/>
              <a:buChar char="•"/>
            </a:pPr>
            <a:r>
              <a:rPr lang="en-US" altLang="zh-CN" sz="1200" b="1" dirty="0" smtClean="0"/>
              <a:t>RBFT</a:t>
            </a:r>
          </a:p>
          <a:p>
            <a:pPr marL="171450" indent="-171450">
              <a:lnSpc>
                <a:spcPts val="1800"/>
              </a:lnSpc>
              <a:buFont typeface="Arial" charset="0"/>
              <a:buChar char="•"/>
            </a:pPr>
            <a:r>
              <a:rPr lang="en-US" altLang="zh-CN" sz="1200" b="1" dirty="0" err="1"/>
              <a:t>dBFT</a:t>
            </a:r>
            <a:r>
              <a:rPr lang="zh-CN" altLang="zh-CN" sz="1200" dirty="0"/>
              <a:t> </a:t>
            </a:r>
            <a:endParaRPr lang="en-US" altLang="zh-CN" sz="1200" dirty="0" smtClean="0"/>
          </a:p>
          <a:p>
            <a:pPr marL="171450" indent="-171450">
              <a:lnSpc>
                <a:spcPts val="1800"/>
              </a:lnSpc>
              <a:buFont typeface="Arial" charset="0"/>
              <a:buChar char="•"/>
            </a:pPr>
            <a:r>
              <a:rPr lang="en-US" altLang="zh-CN" sz="1200" b="1" dirty="0" smtClean="0"/>
              <a:t>XFT</a:t>
            </a:r>
            <a:endParaRPr lang="en-US" altLang="zh-CN" sz="1200" b="1" dirty="0"/>
          </a:p>
          <a:p>
            <a:pPr marL="171450" indent="-171450">
              <a:lnSpc>
                <a:spcPts val="1800"/>
              </a:lnSpc>
              <a:buFont typeface="Arial" charset="0"/>
              <a:buChar char="•"/>
            </a:pPr>
            <a:r>
              <a:rPr lang="en-US" altLang="zh-CN" sz="1200" b="1" dirty="0" err="1" smtClean="0"/>
              <a:t>HoneyBadgerBFT</a:t>
            </a:r>
            <a:endParaRPr lang="en-US" altLang="zh-CN" sz="1200" b="1" dirty="0" smtClean="0"/>
          </a:p>
          <a:p>
            <a:pPr marL="171450" indent="-171450">
              <a:lnSpc>
                <a:spcPts val="1800"/>
              </a:lnSpc>
              <a:buFont typeface="Arial" charset="0"/>
              <a:buChar char="•"/>
            </a:pPr>
            <a:r>
              <a:rPr lang="en-US" altLang="zh-CN" sz="1200" b="1" dirty="0" smtClean="0"/>
              <a:t>SCP</a:t>
            </a:r>
            <a:endParaRPr lang="en-US" altLang="zh-CN" sz="1200" b="1" dirty="0"/>
          </a:p>
          <a:p>
            <a:pPr marL="171450" indent="-171450">
              <a:lnSpc>
                <a:spcPts val="1800"/>
              </a:lnSpc>
              <a:buFont typeface="Arial" charset="0"/>
              <a:buChar char="•"/>
            </a:pPr>
            <a:r>
              <a:rPr lang="en-US" altLang="zh-CN" sz="1200" b="1" dirty="0" err="1" smtClean="0"/>
              <a:t>PeerCensus</a:t>
            </a:r>
            <a:r>
              <a:rPr lang="zh-CN" altLang="zh-CN" sz="1200" dirty="0" smtClean="0"/>
              <a:t>    </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矩形 3"/>
          <p:cNvSpPr>
            <a:spLocks noChangeArrowheads="1"/>
          </p:cNvSpPr>
          <p:nvPr/>
        </p:nvSpPr>
        <p:spPr bwMode="auto">
          <a:xfrm>
            <a:off x="798574" y="234824"/>
            <a:ext cx="5138929" cy="523220"/>
          </a:xfrm>
          <a:prstGeom prst="rect">
            <a:avLst/>
          </a:prstGeom>
          <a:extLst/>
        </p:spPr>
        <p:txBody>
          <a:bodyPr wrap="square">
            <a:spAutoFit/>
          </a:bodyPr>
          <a:lstStyle/>
          <a:p>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1</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POW</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共识机制及其变种</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42" name="等腰三角形 41"/>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955904" y="3287993"/>
            <a:ext cx="1800516" cy="523220"/>
          </a:xfrm>
          <a:prstGeom prst="rect">
            <a:avLst/>
          </a:prstGeom>
        </p:spPr>
        <p:txBody>
          <a:bodyPr wrap="square">
            <a:spAutoFit/>
          </a:bodyPr>
          <a:lstStyle/>
          <a:p>
            <a:pPr algn="ctr"/>
            <a:r>
              <a:rPr lang="en-US" altLang="zh-CN" sz="1400" b="1" dirty="0" smtClean="0">
                <a:solidFill>
                  <a:srgbClr val="093B5C"/>
                </a:solidFill>
                <a:latin typeface="微软雅黑" panose="020B0503020204020204" pitchFamily="34" charset="-122"/>
                <a:ea typeface="微软雅黑" panose="020B0503020204020204" pitchFamily="34" charset="-122"/>
              </a:rPr>
              <a:t>POS</a:t>
            </a:r>
            <a:r>
              <a:rPr lang="zh-CN" altLang="en-US" sz="1400" b="1" dirty="0" smtClean="0">
                <a:solidFill>
                  <a:srgbClr val="093B5C"/>
                </a:solidFill>
                <a:latin typeface="微软雅黑" panose="020B0503020204020204" pitchFamily="34" charset="-122"/>
                <a:ea typeface="微软雅黑" panose="020B0503020204020204" pitchFamily="34" charset="-122"/>
              </a:rPr>
              <a:t>共识机制</a:t>
            </a:r>
            <a:endParaRPr lang="en-US" altLang="zh-CN" sz="1400" b="1" dirty="0" smtClean="0">
              <a:solidFill>
                <a:srgbClr val="093B5C"/>
              </a:solidFill>
              <a:latin typeface="微软雅黑" panose="020B0503020204020204" pitchFamily="34" charset="-122"/>
              <a:ea typeface="微软雅黑" panose="020B0503020204020204" pitchFamily="34" charset="-122"/>
            </a:endParaRPr>
          </a:p>
          <a:p>
            <a:pPr algn="ctr"/>
            <a:r>
              <a:rPr lang="zh-CN" altLang="en-US" sz="1400" b="1" dirty="0" smtClean="0">
                <a:solidFill>
                  <a:srgbClr val="093B5C"/>
                </a:solidFill>
                <a:latin typeface="微软雅黑" panose="020B0503020204020204" pitchFamily="34" charset="-122"/>
                <a:ea typeface="微软雅黑" panose="020B0503020204020204" pitchFamily="34" charset="-122"/>
              </a:rPr>
              <a:t>及其变种</a:t>
            </a:r>
            <a:endParaRPr lang="zh-CN" altLang="en-US" sz="1400" b="1" dirty="0">
              <a:solidFill>
                <a:srgbClr val="093B5C"/>
              </a:solidFill>
              <a:latin typeface="微软雅黑" panose="020B0503020204020204" pitchFamily="34" charset="-122"/>
              <a:ea typeface="微软雅黑" panose="020B0503020204020204" pitchFamily="34" charset="-122"/>
            </a:endParaRPr>
          </a:p>
        </p:txBody>
      </p:sp>
      <p:sp>
        <p:nvSpPr>
          <p:cNvPr id="44" name="矩形 43"/>
          <p:cNvSpPr/>
          <p:nvPr/>
        </p:nvSpPr>
        <p:spPr>
          <a:xfrm>
            <a:off x="6443614" y="3306587"/>
            <a:ext cx="1800516" cy="523220"/>
          </a:xfrm>
          <a:prstGeom prst="rect">
            <a:avLst/>
          </a:prstGeom>
        </p:spPr>
        <p:txBody>
          <a:bodyPr wrap="square">
            <a:spAutoFit/>
          </a:bodyPr>
          <a:lstStyle/>
          <a:p>
            <a:pPr algn="ctr"/>
            <a:r>
              <a:rPr lang="en-US" altLang="zh-CN" sz="1400" b="1" dirty="0" smtClean="0">
                <a:solidFill>
                  <a:srgbClr val="093B5C"/>
                </a:solidFill>
                <a:latin typeface="微软雅黑" panose="020B0503020204020204" pitchFamily="34" charset="-122"/>
                <a:ea typeface="微软雅黑" panose="020B0503020204020204" pitchFamily="34" charset="-122"/>
              </a:rPr>
              <a:t>BFT</a:t>
            </a:r>
            <a:r>
              <a:rPr lang="zh-CN" altLang="en-US" sz="1400" b="1" dirty="0" smtClean="0">
                <a:solidFill>
                  <a:srgbClr val="093B5C"/>
                </a:solidFill>
                <a:latin typeface="微软雅黑" panose="020B0503020204020204" pitchFamily="34" charset="-122"/>
                <a:ea typeface="微软雅黑" panose="020B0503020204020204" pitchFamily="34" charset="-122"/>
              </a:rPr>
              <a:t>共识机制</a:t>
            </a:r>
            <a:endParaRPr lang="en-US" altLang="zh-CN" sz="1400" b="1" dirty="0" smtClean="0">
              <a:solidFill>
                <a:srgbClr val="093B5C"/>
              </a:solidFill>
              <a:latin typeface="微软雅黑" panose="020B0503020204020204" pitchFamily="34" charset="-122"/>
              <a:ea typeface="微软雅黑" panose="020B0503020204020204" pitchFamily="34" charset="-122"/>
            </a:endParaRPr>
          </a:p>
          <a:p>
            <a:pPr algn="ctr"/>
            <a:r>
              <a:rPr lang="zh-CN" altLang="en-US" sz="1400" b="1" dirty="0" smtClean="0">
                <a:solidFill>
                  <a:srgbClr val="093B5C"/>
                </a:solidFill>
                <a:latin typeface="微软雅黑" panose="020B0503020204020204" pitchFamily="34" charset="-122"/>
                <a:ea typeface="微软雅黑" panose="020B0503020204020204" pitchFamily="34" charset="-122"/>
              </a:rPr>
              <a:t>及其变种</a:t>
            </a:r>
            <a:endParaRPr lang="zh-CN" altLang="en-US" sz="1400" b="1" dirty="0">
              <a:solidFill>
                <a:srgbClr val="093B5C"/>
              </a:solidFill>
              <a:latin typeface="微软雅黑" panose="020B0503020204020204" pitchFamily="34" charset="-122"/>
              <a:ea typeface="微软雅黑" panose="020B0503020204020204" pitchFamily="34" charset="-122"/>
            </a:endParaRPr>
          </a:p>
        </p:txBody>
      </p:sp>
      <p:sp>
        <p:nvSpPr>
          <p:cNvPr id="2" name="圆角矩形 1"/>
          <p:cNvSpPr/>
          <p:nvPr/>
        </p:nvSpPr>
        <p:spPr bwMode="auto">
          <a:xfrm>
            <a:off x="976838" y="1216618"/>
            <a:ext cx="2789433" cy="4765242"/>
          </a:xfrm>
          <a:prstGeom prst="roundRect">
            <a:avLst/>
          </a:prstGeom>
          <a:noFill/>
          <a:ln w="25400">
            <a:solidFill>
              <a:srgbClr val="FF0000"/>
            </a:solidFill>
          </a:ln>
          <a:effectLst>
            <a:outerShdw blurRad="203200" dist="762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Tree>
    <p:extLst>
      <p:ext uri="{BB962C8B-B14F-4D97-AF65-F5344CB8AC3E}">
        <p14:creationId xmlns:p14="http://schemas.microsoft.com/office/powerpoint/2010/main" val="19762224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42"/>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p:cTn id="14" dur="500" fill="hold"/>
                                        <p:tgtEl>
                                          <p:spTgt spid="41"/>
                                        </p:tgtEl>
                                        <p:attrNameLst>
                                          <p:attrName>ppt_w</p:attrName>
                                        </p:attrNameLst>
                                      </p:cBhvr>
                                      <p:tavLst>
                                        <p:tav tm="0">
                                          <p:val>
                                            <p:fltVal val="0"/>
                                          </p:val>
                                        </p:tav>
                                        <p:tav tm="100000">
                                          <p:val>
                                            <p:strVal val="#ppt_w"/>
                                          </p:val>
                                        </p:tav>
                                      </p:tavLst>
                                    </p:anim>
                                    <p:anim calcmode="lin" valueType="num">
                                      <p:cBhvr>
                                        <p:cTn id="15" dur="500" fill="hold"/>
                                        <p:tgtEl>
                                          <p:spTgt spid="41"/>
                                        </p:tgtEl>
                                        <p:attrNameLst>
                                          <p:attrName>ppt_h</p:attrName>
                                        </p:attrNameLst>
                                      </p:cBhvr>
                                      <p:tavLst>
                                        <p:tav tm="0">
                                          <p:val>
                                            <p:fltVal val="0"/>
                                          </p:val>
                                        </p:tav>
                                        <p:tav tm="100000">
                                          <p:val>
                                            <p:strVal val="#ppt_h"/>
                                          </p:val>
                                        </p:tav>
                                      </p:tavLst>
                                    </p:anim>
                                    <p:animEffect transition="in" filter="fade">
                                      <p:cBhvr>
                                        <p:cTn id="16" dur="500"/>
                                        <p:tgtEl>
                                          <p:spTgt spid="41"/>
                                        </p:tgtEl>
                                      </p:cBhvr>
                                    </p:animEffect>
                                  </p:childTnLst>
                                </p:cTn>
                              </p:par>
                              <p:par>
                                <p:cTn id="17" presetID="35" presetClass="path" presetSubtype="0" accel="50000" decel="50000" fill="hold" grpId="1" nodeType="withEffect">
                                  <p:stCondLst>
                                    <p:cond delay="0"/>
                                  </p:stCondLst>
                                  <p:childTnLst>
                                    <p:animMotion origin="layout" path="M 8.33333E-7 -3.7037E-6 L 0.12148 -3.7037E-6 " pathEditMode="relative" rAng="0" ptsTypes="AA">
                                      <p:cBhvr>
                                        <p:cTn id="18" dur="1000" spd="-100000" fill="hold"/>
                                        <p:tgtEl>
                                          <p:spTgt spid="41"/>
                                        </p:tgtEl>
                                        <p:attrNameLst>
                                          <p:attrName>ppt_x</p:attrName>
                                          <p:attrName>ppt_y</p:attrName>
                                        </p:attrNameLst>
                                      </p:cBhvr>
                                      <p:rCtr x="6068" y="0"/>
                                    </p:animMotion>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92"/>
                                        </p:tgtEl>
                                        <p:attrNameLst>
                                          <p:attrName>style.visibility</p:attrName>
                                        </p:attrNameLst>
                                      </p:cBhvr>
                                      <p:to>
                                        <p:strVal val="visible"/>
                                      </p:to>
                                    </p:set>
                                    <p:anim calcmode="lin" valueType="num">
                                      <p:cBhvr>
                                        <p:cTn id="22" dur="250" fill="hold"/>
                                        <p:tgtEl>
                                          <p:spTgt spid="92"/>
                                        </p:tgtEl>
                                        <p:attrNameLst>
                                          <p:attrName>ppt_w</p:attrName>
                                        </p:attrNameLst>
                                      </p:cBhvr>
                                      <p:tavLst>
                                        <p:tav tm="0">
                                          <p:val>
                                            <p:fltVal val="0"/>
                                          </p:val>
                                        </p:tav>
                                        <p:tav tm="100000">
                                          <p:val>
                                            <p:strVal val="#ppt_w"/>
                                          </p:val>
                                        </p:tav>
                                      </p:tavLst>
                                    </p:anim>
                                    <p:anim calcmode="lin" valueType="num">
                                      <p:cBhvr>
                                        <p:cTn id="23" dur="250" fill="hold"/>
                                        <p:tgtEl>
                                          <p:spTgt spid="92"/>
                                        </p:tgtEl>
                                        <p:attrNameLst>
                                          <p:attrName>ppt_h</p:attrName>
                                        </p:attrNameLst>
                                      </p:cBhvr>
                                      <p:tavLst>
                                        <p:tav tm="0">
                                          <p:val>
                                            <p:fltVal val="0"/>
                                          </p:val>
                                        </p:tav>
                                        <p:tav tm="100000">
                                          <p:val>
                                            <p:strVal val="#ppt_h"/>
                                          </p:val>
                                        </p:tav>
                                      </p:tavLst>
                                    </p:anim>
                                    <p:animEffect transition="in" filter="fade">
                                      <p:cBhvr>
                                        <p:cTn id="24" dur="250"/>
                                        <p:tgtEl>
                                          <p:spTgt spid="92"/>
                                        </p:tgtEl>
                                      </p:cBhvr>
                                    </p:animEffect>
                                  </p:childTnLst>
                                </p:cTn>
                              </p:par>
                              <p:par>
                                <p:cTn id="25" presetID="6" presetClass="emph" presetSubtype="0" decel="100000" fill="hold" grpId="1" nodeType="withEffect">
                                  <p:stCondLst>
                                    <p:cond delay="200"/>
                                  </p:stCondLst>
                                  <p:childTnLst>
                                    <p:animScale>
                                      <p:cBhvr>
                                        <p:cTn id="26" dur="250" fill="hold"/>
                                        <p:tgtEl>
                                          <p:spTgt spid="92"/>
                                        </p:tgtEl>
                                      </p:cBhvr>
                                      <p:by x="110000" y="110000"/>
                                    </p:animScale>
                                  </p:childTnLst>
                                </p:cTn>
                              </p:par>
                              <p:par>
                                <p:cTn id="27" presetID="6" presetClass="emph" presetSubtype="0" decel="100000" fill="hold" grpId="2" nodeType="withEffect">
                                  <p:stCondLst>
                                    <p:cond delay="400"/>
                                  </p:stCondLst>
                                  <p:childTnLst>
                                    <p:animScale>
                                      <p:cBhvr>
                                        <p:cTn id="28" dur="250" fill="hold"/>
                                        <p:tgtEl>
                                          <p:spTgt spid="92"/>
                                        </p:tgtEl>
                                      </p:cBhvr>
                                      <p:by x="91000" y="91000"/>
                                    </p:animScale>
                                  </p:childTnLst>
                                </p:cTn>
                              </p:par>
                            </p:childTnLst>
                          </p:cTn>
                        </p:par>
                        <p:par>
                          <p:cTn id="29" fill="hold">
                            <p:stCondLst>
                              <p:cond delay="1650"/>
                            </p:stCondLst>
                            <p:childTnLst>
                              <p:par>
                                <p:cTn id="30" presetID="53" presetClass="entr" presetSubtype="16" fill="hold" grpId="0" nodeType="afterEffect">
                                  <p:stCondLst>
                                    <p:cond delay="0"/>
                                  </p:stCondLst>
                                  <p:childTnLst>
                                    <p:set>
                                      <p:cBhvr>
                                        <p:cTn id="31" dur="1" fill="hold">
                                          <p:stCondLst>
                                            <p:cond delay="0"/>
                                          </p:stCondLst>
                                        </p:cTn>
                                        <p:tgtEl>
                                          <p:spTgt spid="93"/>
                                        </p:tgtEl>
                                        <p:attrNameLst>
                                          <p:attrName>style.visibility</p:attrName>
                                        </p:attrNameLst>
                                      </p:cBhvr>
                                      <p:to>
                                        <p:strVal val="visible"/>
                                      </p:to>
                                    </p:set>
                                    <p:anim calcmode="lin" valueType="num">
                                      <p:cBhvr>
                                        <p:cTn id="32" dur="250" fill="hold"/>
                                        <p:tgtEl>
                                          <p:spTgt spid="93"/>
                                        </p:tgtEl>
                                        <p:attrNameLst>
                                          <p:attrName>ppt_w</p:attrName>
                                        </p:attrNameLst>
                                      </p:cBhvr>
                                      <p:tavLst>
                                        <p:tav tm="0">
                                          <p:val>
                                            <p:fltVal val="0"/>
                                          </p:val>
                                        </p:tav>
                                        <p:tav tm="100000">
                                          <p:val>
                                            <p:strVal val="#ppt_w"/>
                                          </p:val>
                                        </p:tav>
                                      </p:tavLst>
                                    </p:anim>
                                    <p:anim calcmode="lin" valueType="num">
                                      <p:cBhvr>
                                        <p:cTn id="33" dur="250" fill="hold"/>
                                        <p:tgtEl>
                                          <p:spTgt spid="93"/>
                                        </p:tgtEl>
                                        <p:attrNameLst>
                                          <p:attrName>ppt_h</p:attrName>
                                        </p:attrNameLst>
                                      </p:cBhvr>
                                      <p:tavLst>
                                        <p:tav tm="0">
                                          <p:val>
                                            <p:fltVal val="0"/>
                                          </p:val>
                                        </p:tav>
                                        <p:tav tm="100000">
                                          <p:val>
                                            <p:strVal val="#ppt_h"/>
                                          </p:val>
                                        </p:tav>
                                      </p:tavLst>
                                    </p:anim>
                                    <p:animEffect transition="in" filter="fade">
                                      <p:cBhvr>
                                        <p:cTn id="34" dur="250"/>
                                        <p:tgtEl>
                                          <p:spTgt spid="93"/>
                                        </p:tgtEl>
                                      </p:cBhvr>
                                    </p:animEffect>
                                  </p:childTnLst>
                                </p:cTn>
                              </p:par>
                            </p:childTnLst>
                          </p:cTn>
                        </p:par>
                        <p:par>
                          <p:cTn id="35" fill="hold">
                            <p:stCondLst>
                              <p:cond delay="1900"/>
                            </p:stCondLst>
                            <p:childTnLst>
                              <p:par>
                                <p:cTn id="36" presetID="53" presetClass="entr" presetSubtype="16" fill="hold" grpId="0" nodeType="afterEffect">
                                  <p:stCondLst>
                                    <p:cond delay="0"/>
                                  </p:stCondLst>
                                  <p:childTnLst>
                                    <p:set>
                                      <p:cBhvr>
                                        <p:cTn id="37" dur="1" fill="hold">
                                          <p:stCondLst>
                                            <p:cond delay="0"/>
                                          </p:stCondLst>
                                        </p:cTn>
                                        <p:tgtEl>
                                          <p:spTgt spid="94"/>
                                        </p:tgtEl>
                                        <p:attrNameLst>
                                          <p:attrName>style.visibility</p:attrName>
                                        </p:attrNameLst>
                                      </p:cBhvr>
                                      <p:to>
                                        <p:strVal val="visible"/>
                                      </p:to>
                                    </p:set>
                                    <p:anim calcmode="lin" valueType="num">
                                      <p:cBhvr>
                                        <p:cTn id="38" dur="250" fill="hold"/>
                                        <p:tgtEl>
                                          <p:spTgt spid="94"/>
                                        </p:tgtEl>
                                        <p:attrNameLst>
                                          <p:attrName>ppt_w</p:attrName>
                                        </p:attrNameLst>
                                      </p:cBhvr>
                                      <p:tavLst>
                                        <p:tav tm="0">
                                          <p:val>
                                            <p:fltVal val="0"/>
                                          </p:val>
                                        </p:tav>
                                        <p:tav tm="100000">
                                          <p:val>
                                            <p:strVal val="#ppt_w"/>
                                          </p:val>
                                        </p:tav>
                                      </p:tavLst>
                                    </p:anim>
                                    <p:anim calcmode="lin" valueType="num">
                                      <p:cBhvr>
                                        <p:cTn id="39" dur="250" fill="hold"/>
                                        <p:tgtEl>
                                          <p:spTgt spid="94"/>
                                        </p:tgtEl>
                                        <p:attrNameLst>
                                          <p:attrName>ppt_h</p:attrName>
                                        </p:attrNameLst>
                                      </p:cBhvr>
                                      <p:tavLst>
                                        <p:tav tm="0">
                                          <p:val>
                                            <p:fltVal val="0"/>
                                          </p:val>
                                        </p:tav>
                                        <p:tav tm="100000">
                                          <p:val>
                                            <p:strVal val="#ppt_h"/>
                                          </p:val>
                                        </p:tav>
                                      </p:tavLst>
                                    </p:anim>
                                    <p:animEffect transition="in" filter="fade">
                                      <p:cBhvr>
                                        <p:cTn id="40" dur="250"/>
                                        <p:tgtEl>
                                          <p:spTgt spid="94"/>
                                        </p:tgtEl>
                                      </p:cBhvr>
                                    </p:animEffect>
                                  </p:childTnLst>
                                </p:cTn>
                              </p:par>
                            </p:childTnLst>
                          </p:cTn>
                        </p:par>
                        <p:par>
                          <p:cTn id="41" fill="hold">
                            <p:stCondLst>
                              <p:cond delay="2150"/>
                            </p:stCondLst>
                            <p:childTnLst>
                              <p:par>
                                <p:cTn id="42" presetID="53" presetClass="entr" presetSubtype="16" fill="hold" grpId="0" nodeType="afterEffect">
                                  <p:stCondLst>
                                    <p:cond delay="0"/>
                                  </p:stCondLst>
                                  <p:childTnLst>
                                    <p:set>
                                      <p:cBhvr>
                                        <p:cTn id="43" dur="1" fill="hold">
                                          <p:stCondLst>
                                            <p:cond delay="0"/>
                                          </p:stCondLst>
                                        </p:cTn>
                                        <p:tgtEl>
                                          <p:spTgt spid="109"/>
                                        </p:tgtEl>
                                        <p:attrNameLst>
                                          <p:attrName>style.visibility</p:attrName>
                                        </p:attrNameLst>
                                      </p:cBhvr>
                                      <p:to>
                                        <p:strVal val="visible"/>
                                      </p:to>
                                    </p:set>
                                    <p:anim calcmode="lin" valueType="num">
                                      <p:cBhvr>
                                        <p:cTn id="44" dur="250" fill="hold"/>
                                        <p:tgtEl>
                                          <p:spTgt spid="109"/>
                                        </p:tgtEl>
                                        <p:attrNameLst>
                                          <p:attrName>ppt_w</p:attrName>
                                        </p:attrNameLst>
                                      </p:cBhvr>
                                      <p:tavLst>
                                        <p:tav tm="0">
                                          <p:val>
                                            <p:fltVal val="0"/>
                                          </p:val>
                                        </p:tav>
                                        <p:tav tm="100000">
                                          <p:val>
                                            <p:strVal val="#ppt_w"/>
                                          </p:val>
                                        </p:tav>
                                      </p:tavLst>
                                    </p:anim>
                                    <p:anim calcmode="lin" valueType="num">
                                      <p:cBhvr>
                                        <p:cTn id="45" dur="250" fill="hold"/>
                                        <p:tgtEl>
                                          <p:spTgt spid="109"/>
                                        </p:tgtEl>
                                        <p:attrNameLst>
                                          <p:attrName>ppt_h</p:attrName>
                                        </p:attrNameLst>
                                      </p:cBhvr>
                                      <p:tavLst>
                                        <p:tav tm="0">
                                          <p:val>
                                            <p:fltVal val="0"/>
                                          </p:val>
                                        </p:tav>
                                        <p:tav tm="100000">
                                          <p:val>
                                            <p:strVal val="#ppt_h"/>
                                          </p:val>
                                        </p:tav>
                                      </p:tavLst>
                                    </p:anim>
                                    <p:animEffect transition="in" filter="fade">
                                      <p:cBhvr>
                                        <p:cTn id="46" dur="250"/>
                                        <p:tgtEl>
                                          <p:spTgt spid="109"/>
                                        </p:tgtEl>
                                      </p:cBhvr>
                                    </p:animEffect>
                                  </p:childTnLst>
                                </p:cTn>
                              </p:par>
                            </p:childTnLst>
                          </p:cTn>
                        </p:par>
                        <p:par>
                          <p:cTn id="47" fill="hold">
                            <p:stCondLst>
                              <p:cond delay="2400"/>
                            </p:stCondLst>
                            <p:childTnLst>
                              <p:par>
                                <p:cTn id="48" presetID="53" presetClass="entr" presetSubtype="16" fill="hold" grpId="0" nodeType="afterEffect">
                                  <p:stCondLst>
                                    <p:cond delay="0"/>
                                  </p:stCondLst>
                                  <p:childTnLst>
                                    <p:set>
                                      <p:cBhvr>
                                        <p:cTn id="49" dur="1" fill="hold">
                                          <p:stCondLst>
                                            <p:cond delay="0"/>
                                          </p:stCondLst>
                                        </p:cTn>
                                        <p:tgtEl>
                                          <p:spTgt spid="122"/>
                                        </p:tgtEl>
                                        <p:attrNameLst>
                                          <p:attrName>style.visibility</p:attrName>
                                        </p:attrNameLst>
                                      </p:cBhvr>
                                      <p:to>
                                        <p:strVal val="visible"/>
                                      </p:to>
                                    </p:set>
                                    <p:anim calcmode="lin" valueType="num">
                                      <p:cBhvr>
                                        <p:cTn id="50" dur="250" fill="hold"/>
                                        <p:tgtEl>
                                          <p:spTgt spid="122"/>
                                        </p:tgtEl>
                                        <p:attrNameLst>
                                          <p:attrName>ppt_w</p:attrName>
                                        </p:attrNameLst>
                                      </p:cBhvr>
                                      <p:tavLst>
                                        <p:tav tm="0">
                                          <p:val>
                                            <p:fltVal val="0"/>
                                          </p:val>
                                        </p:tav>
                                        <p:tav tm="100000">
                                          <p:val>
                                            <p:strVal val="#ppt_w"/>
                                          </p:val>
                                        </p:tav>
                                      </p:tavLst>
                                    </p:anim>
                                    <p:anim calcmode="lin" valueType="num">
                                      <p:cBhvr>
                                        <p:cTn id="51" dur="250" fill="hold"/>
                                        <p:tgtEl>
                                          <p:spTgt spid="122"/>
                                        </p:tgtEl>
                                        <p:attrNameLst>
                                          <p:attrName>ppt_h</p:attrName>
                                        </p:attrNameLst>
                                      </p:cBhvr>
                                      <p:tavLst>
                                        <p:tav tm="0">
                                          <p:val>
                                            <p:fltVal val="0"/>
                                          </p:val>
                                        </p:tav>
                                        <p:tav tm="100000">
                                          <p:val>
                                            <p:strVal val="#ppt_h"/>
                                          </p:val>
                                        </p:tav>
                                      </p:tavLst>
                                    </p:anim>
                                    <p:animEffect transition="in" filter="fade">
                                      <p:cBhvr>
                                        <p:cTn id="52" dur="250"/>
                                        <p:tgtEl>
                                          <p:spTgt spid="122"/>
                                        </p:tgtEl>
                                      </p:cBhvr>
                                    </p:animEffect>
                                  </p:childTnLst>
                                </p:cTn>
                              </p:par>
                            </p:childTnLst>
                          </p:cTn>
                        </p:par>
                        <p:par>
                          <p:cTn id="53" fill="hold">
                            <p:stCondLst>
                              <p:cond delay="2650"/>
                            </p:stCondLst>
                            <p:childTnLst>
                              <p:par>
                                <p:cTn id="54" presetID="10" presetClass="entr" presetSubtype="0" fill="hold" nodeType="afterEffect">
                                  <p:stCondLst>
                                    <p:cond delay="0"/>
                                  </p:stCondLst>
                                  <p:childTnLst>
                                    <p:set>
                                      <p:cBhvr>
                                        <p:cTn id="55" dur="1" fill="hold">
                                          <p:stCondLst>
                                            <p:cond delay="0"/>
                                          </p:stCondLst>
                                        </p:cTn>
                                        <p:tgtEl>
                                          <p:spTgt spid="95"/>
                                        </p:tgtEl>
                                        <p:attrNameLst>
                                          <p:attrName>style.visibility</p:attrName>
                                        </p:attrNameLst>
                                      </p:cBhvr>
                                      <p:to>
                                        <p:strVal val="visible"/>
                                      </p:to>
                                    </p:set>
                                    <p:animEffect transition="in" filter="fade">
                                      <p:cBhvr>
                                        <p:cTn id="56" dur="200"/>
                                        <p:tgtEl>
                                          <p:spTgt spid="95"/>
                                        </p:tgtEl>
                                      </p:cBhvr>
                                    </p:animEffect>
                                  </p:childTnLst>
                                </p:cTn>
                              </p:par>
                            </p:childTnLst>
                          </p:cTn>
                        </p:par>
                        <p:par>
                          <p:cTn id="57" fill="hold">
                            <p:stCondLst>
                              <p:cond delay="2850"/>
                            </p:stCondLst>
                            <p:childTnLst>
                              <p:par>
                                <p:cTn id="58" presetID="53" presetClass="entr" presetSubtype="16" fill="hold" grpId="0" nodeType="afterEffect">
                                  <p:stCondLst>
                                    <p:cond delay="0"/>
                                  </p:stCondLst>
                                  <p:iterate type="lt">
                                    <p:tmPct val="10000"/>
                                  </p:iterate>
                                  <p:childTnLst>
                                    <p:set>
                                      <p:cBhvr>
                                        <p:cTn id="59" dur="1" fill="hold">
                                          <p:stCondLst>
                                            <p:cond delay="0"/>
                                          </p:stCondLst>
                                        </p:cTn>
                                        <p:tgtEl>
                                          <p:spTgt spid="121"/>
                                        </p:tgtEl>
                                        <p:attrNameLst>
                                          <p:attrName>style.visibility</p:attrName>
                                        </p:attrNameLst>
                                      </p:cBhvr>
                                      <p:to>
                                        <p:strVal val="visible"/>
                                      </p:to>
                                    </p:set>
                                    <p:anim calcmode="lin" valueType="num">
                                      <p:cBhvr>
                                        <p:cTn id="60" dur="100" fill="hold"/>
                                        <p:tgtEl>
                                          <p:spTgt spid="121"/>
                                        </p:tgtEl>
                                        <p:attrNameLst>
                                          <p:attrName>ppt_w</p:attrName>
                                        </p:attrNameLst>
                                      </p:cBhvr>
                                      <p:tavLst>
                                        <p:tav tm="0">
                                          <p:val>
                                            <p:fltVal val="0"/>
                                          </p:val>
                                        </p:tav>
                                        <p:tav tm="100000">
                                          <p:val>
                                            <p:strVal val="#ppt_w"/>
                                          </p:val>
                                        </p:tav>
                                      </p:tavLst>
                                    </p:anim>
                                    <p:anim calcmode="lin" valueType="num">
                                      <p:cBhvr>
                                        <p:cTn id="61" dur="100" fill="hold"/>
                                        <p:tgtEl>
                                          <p:spTgt spid="121"/>
                                        </p:tgtEl>
                                        <p:attrNameLst>
                                          <p:attrName>ppt_h</p:attrName>
                                        </p:attrNameLst>
                                      </p:cBhvr>
                                      <p:tavLst>
                                        <p:tav tm="0">
                                          <p:val>
                                            <p:fltVal val="0"/>
                                          </p:val>
                                        </p:tav>
                                        <p:tav tm="100000">
                                          <p:val>
                                            <p:strVal val="#ppt_h"/>
                                          </p:val>
                                        </p:tav>
                                      </p:tavLst>
                                    </p:anim>
                                    <p:animEffect transition="in" filter="fade">
                                      <p:cBhvr>
                                        <p:cTn id="62" dur="100"/>
                                        <p:tgtEl>
                                          <p:spTgt spid="121"/>
                                        </p:tgtEl>
                                      </p:cBhvr>
                                    </p:animEffect>
                                  </p:childTnLst>
                                </p:cTn>
                              </p:par>
                            </p:childTnLst>
                          </p:cTn>
                        </p:par>
                        <p:par>
                          <p:cTn id="63" fill="hold">
                            <p:stCondLst>
                              <p:cond delay="3280"/>
                            </p:stCondLst>
                            <p:childTnLst>
                              <p:par>
                                <p:cTn id="64" presetID="53" presetClass="entr" presetSubtype="16" fill="hold" grpId="0" nodeType="afterEffect">
                                  <p:stCondLst>
                                    <p:cond delay="0"/>
                                  </p:stCondLst>
                                  <p:childTnLst>
                                    <p:set>
                                      <p:cBhvr>
                                        <p:cTn id="65" dur="1" fill="hold">
                                          <p:stCondLst>
                                            <p:cond delay="0"/>
                                          </p:stCondLst>
                                        </p:cTn>
                                        <p:tgtEl>
                                          <p:spTgt spid="96"/>
                                        </p:tgtEl>
                                        <p:attrNameLst>
                                          <p:attrName>style.visibility</p:attrName>
                                        </p:attrNameLst>
                                      </p:cBhvr>
                                      <p:to>
                                        <p:strVal val="visible"/>
                                      </p:to>
                                    </p:set>
                                    <p:anim calcmode="lin" valueType="num">
                                      <p:cBhvr>
                                        <p:cTn id="66" dur="250" fill="hold"/>
                                        <p:tgtEl>
                                          <p:spTgt spid="96"/>
                                        </p:tgtEl>
                                        <p:attrNameLst>
                                          <p:attrName>ppt_w</p:attrName>
                                        </p:attrNameLst>
                                      </p:cBhvr>
                                      <p:tavLst>
                                        <p:tav tm="0">
                                          <p:val>
                                            <p:fltVal val="0"/>
                                          </p:val>
                                        </p:tav>
                                        <p:tav tm="100000">
                                          <p:val>
                                            <p:strVal val="#ppt_w"/>
                                          </p:val>
                                        </p:tav>
                                      </p:tavLst>
                                    </p:anim>
                                    <p:anim calcmode="lin" valueType="num">
                                      <p:cBhvr>
                                        <p:cTn id="67" dur="250" fill="hold"/>
                                        <p:tgtEl>
                                          <p:spTgt spid="96"/>
                                        </p:tgtEl>
                                        <p:attrNameLst>
                                          <p:attrName>ppt_h</p:attrName>
                                        </p:attrNameLst>
                                      </p:cBhvr>
                                      <p:tavLst>
                                        <p:tav tm="0">
                                          <p:val>
                                            <p:fltVal val="0"/>
                                          </p:val>
                                        </p:tav>
                                        <p:tav tm="100000">
                                          <p:val>
                                            <p:strVal val="#ppt_h"/>
                                          </p:val>
                                        </p:tav>
                                      </p:tavLst>
                                    </p:anim>
                                    <p:animEffect transition="in" filter="fade">
                                      <p:cBhvr>
                                        <p:cTn id="68" dur="250"/>
                                        <p:tgtEl>
                                          <p:spTgt spid="96"/>
                                        </p:tgtEl>
                                      </p:cBhvr>
                                    </p:animEffect>
                                  </p:childTnLst>
                                </p:cTn>
                              </p:par>
                              <p:par>
                                <p:cTn id="69" presetID="6" presetClass="emph" presetSubtype="0" decel="100000" fill="hold" grpId="1" nodeType="withEffect">
                                  <p:stCondLst>
                                    <p:cond delay="200"/>
                                  </p:stCondLst>
                                  <p:childTnLst>
                                    <p:animScale>
                                      <p:cBhvr>
                                        <p:cTn id="70" dur="250" fill="hold"/>
                                        <p:tgtEl>
                                          <p:spTgt spid="96"/>
                                        </p:tgtEl>
                                      </p:cBhvr>
                                      <p:by x="110000" y="110000"/>
                                    </p:animScale>
                                  </p:childTnLst>
                                </p:cTn>
                              </p:par>
                              <p:par>
                                <p:cTn id="71" presetID="6" presetClass="emph" presetSubtype="0" decel="100000" fill="hold" grpId="2" nodeType="withEffect">
                                  <p:stCondLst>
                                    <p:cond delay="400"/>
                                  </p:stCondLst>
                                  <p:childTnLst>
                                    <p:animScale>
                                      <p:cBhvr>
                                        <p:cTn id="72" dur="250" fill="hold"/>
                                        <p:tgtEl>
                                          <p:spTgt spid="96"/>
                                        </p:tgtEl>
                                      </p:cBhvr>
                                      <p:by x="91000" y="91000"/>
                                    </p:animScale>
                                  </p:childTnLst>
                                </p:cTn>
                              </p:par>
                            </p:childTnLst>
                          </p:cTn>
                        </p:par>
                        <p:par>
                          <p:cTn id="73" fill="hold">
                            <p:stCondLst>
                              <p:cond delay="3930"/>
                            </p:stCondLst>
                            <p:childTnLst>
                              <p:par>
                                <p:cTn id="74" presetID="53" presetClass="entr" presetSubtype="16" fill="hold" grpId="0" nodeType="afterEffect">
                                  <p:stCondLst>
                                    <p:cond delay="0"/>
                                  </p:stCondLst>
                                  <p:childTnLst>
                                    <p:set>
                                      <p:cBhvr>
                                        <p:cTn id="75" dur="1" fill="hold">
                                          <p:stCondLst>
                                            <p:cond delay="0"/>
                                          </p:stCondLst>
                                        </p:cTn>
                                        <p:tgtEl>
                                          <p:spTgt spid="97"/>
                                        </p:tgtEl>
                                        <p:attrNameLst>
                                          <p:attrName>style.visibility</p:attrName>
                                        </p:attrNameLst>
                                      </p:cBhvr>
                                      <p:to>
                                        <p:strVal val="visible"/>
                                      </p:to>
                                    </p:set>
                                    <p:anim calcmode="lin" valueType="num">
                                      <p:cBhvr>
                                        <p:cTn id="76" dur="250" fill="hold"/>
                                        <p:tgtEl>
                                          <p:spTgt spid="97"/>
                                        </p:tgtEl>
                                        <p:attrNameLst>
                                          <p:attrName>ppt_w</p:attrName>
                                        </p:attrNameLst>
                                      </p:cBhvr>
                                      <p:tavLst>
                                        <p:tav tm="0">
                                          <p:val>
                                            <p:fltVal val="0"/>
                                          </p:val>
                                        </p:tav>
                                        <p:tav tm="100000">
                                          <p:val>
                                            <p:strVal val="#ppt_w"/>
                                          </p:val>
                                        </p:tav>
                                      </p:tavLst>
                                    </p:anim>
                                    <p:anim calcmode="lin" valueType="num">
                                      <p:cBhvr>
                                        <p:cTn id="77" dur="250" fill="hold"/>
                                        <p:tgtEl>
                                          <p:spTgt spid="97"/>
                                        </p:tgtEl>
                                        <p:attrNameLst>
                                          <p:attrName>ppt_h</p:attrName>
                                        </p:attrNameLst>
                                      </p:cBhvr>
                                      <p:tavLst>
                                        <p:tav tm="0">
                                          <p:val>
                                            <p:fltVal val="0"/>
                                          </p:val>
                                        </p:tav>
                                        <p:tav tm="100000">
                                          <p:val>
                                            <p:strVal val="#ppt_h"/>
                                          </p:val>
                                        </p:tav>
                                      </p:tavLst>
                                    </p:anim>
                                    <p:animEffect transition="in" filter="fade">
                                      <p:cBhvr>
                                        <p:cTn id="78" dur="250"/>
                                        <p:tgtEl>
                                          <p:spTgt spid="97"/>
                                        </p:tgtEl>
                                      </p:cBhvr>
                                    </p:animEffect>
                                  </p:childTnLst>
                                </p:cTn>
                              </p:par>
                            </p:childTnLst>
                          </p:cTn>
                        </p:par>
                        <p:par>
                          <p:cTn id="79" fill="hold">
                            <p:stCondLst>
                              <p:cond delay="4180"/>
                            </p:stCondLst>
                            <p:childTnLst>
                              <p:par>
                                <p:cTn id="80" presetID="53" presetClass="entr" presetSubtype="16" fill="hold" grpId="0" nodeType="afterEffect">
                                  <p:stCondLst>
                                    <p:cond delay="0"/>
                                  </p:stCondLst>
                                  <p:childTnLst>
                                    <p:set>
                                      <p:cBhvr>
                                        <p:cTn id="81" dur="1" fill="hold">
                                          <p:stCondLst>
                                            <p:cond delay="0"/>
                                          </p:stCondLst>
                                        </p:cTn>
                                        <p:tgtEl>
                                          <p:spTgt spid="98"/>
                                        </p:tgtEl>
                                        <p:attrNameLst>
                                          <p:attrName>style.visibility</p:attrName>
                                        </p:attrNameLst>
                                      </p:cBhvr>
                                      <p:to>
                                        <p:strVal val="visible"/>
                                      </p:to>
                                    </p:set>
                                    <p:anim calcmode="lin" valueType="num">
                                      <p:cBhvr>
                                        <p:cTn id="82" dur="250" fill="hold"/>
                                        <p:tgtEl>
                                          <p:spTgt spid="98"/>
                                        </p:tgtEl>
                                        <p:attrNameLst>
                                          <p:attrName>ppt_w</p:attrName>
                                        </p:attrNameLst>
                                      </p:cBhvr>
                                      <p:tavLst>
                                        <p:tav tm="0">
                                          <p:val>
                                            <p:fltVal val="0"/>
                                          </p:val>
                                        </p:tav>
                                        <p:tav tm="100000">
                                          <p:val>
                                            <p:strVal val="#ppt_w"/>
                                          </p:val>
                                        </p:tav>
                                      </p:tavLst>
                                    </p:anim>
                                    <p:anim calcmode="lin" valueType="num">
                                      <p:cBhvr>
                                        <p:cTn id="83" dur="250" fill="hold"/>
                                        <p:tgtEl>
                                          <p:spTgt spid="98"/>
                                        </p:tgtEl>
                                        <p:attrNameLst>
                                          <p:attrName>ppt_h</p:attrName>
                                        </p:attrNameLst>
                                      </p:cBhvr>
                                      <p:tavLst>
                                        <p:tav tm="0">
                                          <p:val>
                                            <p:fltVal val="0"/>
                                          </p:val>
                                        </p:tav>
                                        <p:tav tm="100000">
                                          <p:val>
                                            <p:strVal val="#ppt_h"/>
                                          </p:val>
                                        </p:tav>
                                      </p:tavLst>
                                    </p:anim>
                                    <p:animEffect transition="in" filter="fade">
                                      <p:cBhvr>
                                        <p:cTn id="84" dur="250"/>
                                        <p:tgtEl>
                                          <p:spTgt spid="98"/>
                                        </p:tgtEl>
                                      </p:cBhvr>
                                    </p:animEffect>
                                  </p:childTnLst>
                                </p:cTn>
                              </p:par>
                            </p:childTnLst>
                          </p:cTn>
                        </p:par>
                        <p:par>
                          <p:cTn id="85" fill="hold">
                            <p:stCondLst>
                              <p:cond delay="4430"/>
                            </p:stCondLst>
                            <p:childTnLst>
                              <p:par>
                                <p:cTn id="86" presetID="53" presetClass="entr" presetSubtype="16" fill="hold" grpId="0" nodeType="afterEffect">
                                  <p:stCondLst>
                                    <p:cond delay="0"/>
                                  </p:stCondLst>
                                  <p:childTnLst>
                                    <p:set>
                                      <p:cBhvr>
                                        <p:cTn id="87" dur="1" fill="hold">
                                          <p:stCondLst>
                                            <p:cond delay="0"/>
                                          </p:stCondLst>
                                        </p:cTn>
                                        <p:tgtEl>
                                          <p:spTgt spid="108"/>
                                        </p:tgtEl>
                                        <p:attrNameLst>
                                          <p:attrName>style.visibility</p:attrName>
                                        </p:attrNameLst>
                                      </p:cBhvr>
                                      <p:to>
                                        <p:strVal val="visible"/>
                                      </p:to>
                                    </p:set>
                                    <p:anim calcmode="lin" valueType="num">
                                      <p:cBhvr>
                                        <p:cTn id="88" dur="250" fill="hold"/>
                                        <p:tgtEl>
                                          <p:spTgt spid="108"/>
                                        </p:tgtEl>
                                        <p:attrNameLst>
                                          <p:attrName>ppt_w</p:attrName>
                                        </p:attrNameLst>
                                      </p:cBhvr>
                                      <p:tavLst>
                                        <p:tav tm="0">
                                          <p:val>
                                            <p:fltVal val="0"/>
                                          </p:val>
                                        </p:tav>
                                        <p:tav tm="100000">
                                          <p:val>
                                            <p:strVal val="#ppt_w"/>
                                          </p:val>
                                        </p:tav>
                                      </p:tavLst>
                                    </p:anim>
                                    <p:anim calcmode="lin" valueType="num">
                                      <p:cBhvr>
                                        <p:cTn id="89" dur="250" fill="hold"/>
                                        <p:tgtEl>
                                          <p:spTgt spid="108"/>
                                        </p:tgtEl>
                                        <p:attrNameLst>
                                          <p:attrName>ppt_h</p:attrName>
                                        </p:attrNameLst>
                                      </p:cBhvr>
                                      <p:tavLst>
                                        <p:tav tm="0">
                                          <p:val>
                                            <p:fltVal val="0"/>
                                          </p:val>
                                        </p:tav>
                                        <p:tav tm="100000">
                                          <p:val>
                                            <p:strVal val="#ppt_h"/>
                                          </p:val>
                                        </p:tav>
                                      </p:tavLst>
                                    </p:anim>
                                    <p:animEffect transition="in" filter="fade">
                                      <p:cBhvr>
                                        <p:cTn id="90" dur="250"/>
                                        <p:tgtEl>
                                          <p:spTgt spid="108"/>
                                        </p:tgtEl>
                                      </p:cBhvr>
                                    </p:animEffect>
                                  </p:childTnLst>
                                </p:cTn>
                              </p:par>
                            </p:childTnLst>
                          </p:cTn>
                        </p:par>
                        <p:par>
                          <p:cTn id="91" fill="hold">
                            <p:stCondLst>
                              <p:cond delay="4680"/>
                            </p:stCondLst>
                            <p:childTnLst>
                              <p:par>
                                <p:cTn id="92" presetID="10" presetClass="entr" presetSubtype="0" fill="hold" nodeType="afterEffect">
                                  <p:stCondLst>
                                    <p:cond delay="0"/>
                                  </p:stCondLst>
                                  <p:childTnLst>
                                    <p:set>
                                      <p:cBhvr>
                                        <p:cTn id="93" dur="1" fill="hold">
                                          <p:stCondLst>
                                            <p:cond delay="0"/>
                                          </p:stCondLst>
                                        </p:cTn>
                                        <p:tgtEl>
                                          <p:spTgt spid="99"/>
                                        </p:tgtEl>
                                        <p:attrNameLst>
                                          <p:attrName>style.visibility</p:attrName>
                                        </p:attrNameLst>
                                      </p:cBhvr>
                                      <p:to>
                                        <p:strVal val="visible"/>
                                      </p:to>
                                    </p:set>
                                    <p:animEffect transition="in" filter="fade">
                                      <p:cBhvr>
                                        <p:cTn id="94" dur="200"/>
                                        <p:tgtEl>
                                          <p:spTgt spid="99"/>
                                        </p:tgtEl>
                                      </p:cBhvr>
                                    </p:animEffect>
                                  </p:childTnLst>
                                </p:cTn>
                              </p:par>
                            </p:childTnLst>
                          </p:cTn>
                        </p:par>
                        <p:par>
                          <p:cTn id="95" fill="hold">
                            <p:stCondLst>
                              <p:cond delay="4880"/>
                            </p:stCondLst>
                            <p:childTnLst>
                              <p:par>
                                <p:cTn id="96" presetID="53" presetClass="entr" presetSubtype="16" fill="hold" grpId="0" nodeType="afterEffect">
                                  <p:stCondLst>
                                    <p:cond delay="0"/>
                                  </p:stCondLst>
                                  <p:iterate type="lt">
                                    <p:tmPct val="10000"/>
                                  </p:iterate>
                                  <p:childTnLst>
                                    <p:set>
                                      <p:cBhvr>
                                        <p:cTn id="97" dur="1" fill="hold">
                                          <p:stCondLst>
                                            <p:cond delay="0"/>
                                          </p:stCondLst>
                                        </p:cTn>
                                        <p:tgtEl>
                                          <p:spTgt spid="126"/>
                                        </p:tgtEl>
                                        <p:attrNameLst>
                                          <p:attrName>style.visibility</p:attrName>
                                        </p:attrNameLst>
                                      </p:cBhvr>
                                      <p:to>
                                        <p:strVal val="visible"/>
                                      </p:to>
                                    </p:set>
                                    <p:anim calcmode="lin" valueType="num">
                                      <p:cBhvr>
                                        <p:cTn id="98" dur="100" fill="hold"/>
                                        <p:tgtEl>
                                          <p:spTgt spid="126"/>
                                        </p:tgtEl>
                                        <p:attrNameLst>
                                          <p:attrName>ppt_w</p:attrName>
                                        </p:attrNameLst>
                                      </p:cBhvr>
                                      <p:tavLst>
                                        <p:tav tm="0">
                                          <p:val>
                                            <p:fltVal val="0"/>
                                          </p:val>
                                        </p:tav>
                                        <p:tav tm="100000">
                                          <p:val>
                                            <p:strVal val="#ppt_w"/>
                                          </p:val>
                                        </p:tav>
                                      </p:tavLst>
                                    </p:anim>
                                    <p:anim calcmode="lin" valueType="num">
                                      <p:cBhvr>
                                        <p:cTn id="99" dur="100" fill="hold"/>
                                        <p:tgtEl>
                                          <p:spTgt spid="126"/>
                                        </p:tgtEl>
                                        <p:attrNameLst>
                                          <p:attrName>ppt_h</p:attrName>
                                        </p:attrNameLst>
                                      </p:cBhvr>
                                      <p:tavLst>
                                        <p:tav tm="0">
                                          <p:val>
                                            <p:fltVal val="0"/>
                                          </p:val>
                                        </p:tav>
                                        <p:tav tm="100000">
                                          <p:val>
                                            <p:strVal val="#ppt_h"/>
                                          </p:val>
                                        </p:tav>
                                      </p:tavLst>
                                    </p:anim>
                                    <p:animEffect transition="in" filter="fade">
                                      <p:cBhvr>
                                        <p:cTn id="100" dur="100"/>
                                        <p:tgtEl>
                                          <p:spTgt spid="126"/>
                                        </p:tgtEl>
                                      </p:cBhvr>
                                    </p:animEffect>
                                  </p:childTnLst>
                                </p:cTn>
                              </p:par>
                            </p:childTnLst>
                          </p:cTn>
                        </p:par>
                        <p:par>
                          <p:cTn id="101" fill="hold">
                            <p:stCondLst>
                              <p:cond delay="5350"/>
                            </p:stCondLst>
                            <p:childTnLst>
                              <p:par>
                                <p:cTn id="102" presetID="53" presetClass="entr" presetSubtype="16" fill="hold" grpId="0" nodeType="afterEffect">
                                  <p:stCondLst>
                                    <p:cond delay="0"/>
                                  </p:stCondLst>
                                  <p:childTnLst>
                                    <p:set>
                                      <p:cBhvr>
                                        <p:cTn id="103" dur="1" fill="hold">
                                          <p:stCondLst>
                                            <p:cond delay="0"/>
                                          </p:stCondLst>
                                        </p:cTn>
                                        <p:tgtEl>
                                          <p:spTgt spid="100"/>
                                        </p:tgtEl>
                                        <p:attrNameLst>
                                          <p:attrName>style.visibility</p:attrName>
                                        </p:attrNameLst>
                                      </p:cBhvr>
                                      <p:to>
                                        <p:strVal val="visible"/>
                                      </p:to>
                                    </p:set>
                                    <p:anim calcmode="lin" valueType="num">
                                      <p:cBhvr>
                                        <p:cTn id="104" dur="250" fill="hold"/>
                                        <p:tgtEl>
                                          <p:spTgt spid="100"/>
                                        </p:tgtEl>
                                        <p:attrNameLst>
                                          <p:attrName>ppt_w</p:attrName>
                                        </p:attrNameLst>
                                      </p:cBhvr>
                                      <p:tavLst>
                                        <p:tav tm="0">
                                          <p:val>
                                            <p:fltVal val="0"/>
                                          </p:val>
                                        </p:tav>
                                        <p:tav tm="100000">
                                          <p:val>
                                            <p:strVal val="#ppt_w"/>
                                          </p:val>
                                        </p:tav>
                                      </p:tavLst>
                                    </p:anim>
                                    <p:anim calcmode="lin" valueType="num">
                                      <p:cBhvr>
                                        <p:cTn id="105" dur="250" fill="hold"/>
                                        <p:tgtEl>
                                          <p:spTgt spid="100"/>
                                        </p:tgtEl>
                                        <p:attrNameLst>
                                          <p:attrName>ppt_h</p:attrName>
                                        </p:attrNameLst>
                                      </p:cBhvr>
                                      <p:tavLst>
                                        <p:tav tm="0">
                                          <p:val>
                                            <p:fltVal val="0"/>
                                          </p:val>
                                        </p:tav>
                                        <p:tav tm="100000">
                                          <p:val>
                                            <p:strVal val="#ppt_h"/>
                                          </p:val>
                                        </p:tav>
                                      </p:tavLst>
                                    </p:anim>
                                    <p:animEffect transition="in" filter="fade">
                                      <p:cBhvr>
                                        <p:cTn id="106" dur="250"/>
                                        <p:tgtEl>
                                          <p:spTgt spid="100"/>
                                        </p:tgtEl>
                                      </p:cBhvr>
                                    </p:animEffect>
                                  </p:childTnLst>
                                </p:cTn>
                              </p:par>
                              <p:par>
                                <p:cTn id="107" presetID="6" presetClass="emph" presetSubtype="0" decel="100000" fill="hold" grpId="1" nodeType="withEffect">
                                  <p:stCondLst>
                                    <p:cond delay="200"/>
                                  </p:stCondLst>
                                  <p:childTnLst>
                                    <p:animScale>
                                      <p:cBhvr>
                                        <p:cTn id="108" dur="250" fill="hold"/>
                                        <p:tgtEl>
                                          <p:spTgt spid="100"/>
                                        </p:tgtEl>
                                      </p:cBhvr>
                                      <p:by x="110000" y="110000"/>
                                    </p:animScale>
                                  </p:childTnLst>
                                </p:cTn>
                              </p:par>
                              <p:par>
                                <p:cTn id="109" presetID="6" presetClass="emph" presetSubtype="0" decel="100000" fill="hold" grpId="2" nodeType="withEffect">
                                  <p:stCondLst>
                                    <p:cond delay="400"/>
                                  </p:stCondLst>
                                  <p:childTnLst>
                                    <p:animScale>
                                      <p:cBhvr>
                                        <p:cTn id="110" dur="250" fill="hold"/>
                                        <p:tgtEl>
                                          <p:spTgt spid="100"/>
                                        </p:tgtEl>
                                      </p:cBhvr>
                                      <p:by x="91000" y="91000"/>
                                    </p:animScale>
                                  </p:childTnLst>
                                </p:cTn>
                              </p:par>
                            </p:childTnLst>
                          </p:cTn>
                        </p:par>
                        <p:par>
                          <p:cTn id="111" fill="hold">
                            <p:stCondLst>
                              <p:cond delay="6000"/>
                            </p:stCondLst>
                            <p:childTnLst>
                              <p:par>
                                <p:cTn id="112" presetID="53" presetClass="entr" presetSubtype="16" fill="hold" grpId="0" nodeType="afterEffect">
                                  <p:stCondLst>
                                    <p:cond delay="0"/>
                                  </p:stCondLst>
                                  <p:childTnLst>
                                    <p:set>
                                      <p:cBhvr>
                                        <p:cTn id="113" dur="1" fill="hold">
                                          <p:stCondLst>
                                            <p:cond delay="0"/>
                                          </p:stCondLst>
                                        </p:cTn>
                                        <p:tgtEl>
                                          <p:spTgt spid="101"/>
                                        </p:tgtEl>
                                        <p:attrNameLst>
                                          <p:attrName>style.visibility</p:attrName>
                                        </p:attrNameLst>
                                      </p:cBhvr>
                                      <p:to>
                                        <p:strVal val="visible"/>
                                      </p:to>
                                    </p:set>
                                    <p:anim calcmode="lin" valueType="num">
                                      <p:cBhvr>
                                        <p:cTn id="114" dur="250" fill="hold"/>
                                        <p:tgtEl>
                                          <p:spTgt spid="101"/>
                                        </p:tgtEl>
                                        <p:attrNameLst>
                                          <p:attrName>ppt_w</p:attrName>
                                        </p:attrNameLst>
                                      </p:cBhvr>
                                      <p:tavLst>
                                        <p:tav tm="0">
                                          <p:val>
                                            <p:fltVal val="0"/>
                                          </p:val>
                                        </p:tav>
                                        <p:tav tm="100000">
                                          <p:val>
                                            <p:strVal val="#ppt_w"/>
                                          </p:val>
                                        </p:tav>
                                      </p:tavLst>
                                    </p:anim>
                                    <p:anim calcmode="lin" valueType="num">
                                      <p:cBhvr>
                                        <p:cTn id="115" dur="250" fill="hold"/>
                                        <p:tgtEl>
                                          <p:spTgt spid="101"/>
                                        </p:tgtEl>
                                        <p:attrNameLst>
                                          <p:attrName>ppt_h</p:attrName>
                                        </p:attrNameLst>
                                      </p:cBhvr>
                                      <p:tavLst>
                                        <p:tav tm="0">
                                          <p:val>
                                            <p:fltVal val="0"/>
                                          </p:val>
                                        </p:tav>
                                        <p:tav tm="100000">
                                          <p:val>
                                            <p:strVal val="#ppt_h"/>
                                          </p:val>
                                        </p:tav>
                                      </p:tavLst>
                                    </p:anim>
                                    <p:animEffect transition="in" filter="fade">
                                      <p:cBhvr>
                                        <p:cTn id="116" dur="250"/>
                                        <p:tgtEl>
                                          <p:spTgt spid="101"/>
                                        </p:tgtEl>
                                      </p:cBhvr>
                                    </p:animEffect>
                                  </p:childTnLst>
                                </p:cTn>
                              </p:par>
                            </p:childTnLst>
                          </p:cTn>
                        </p:par>
                        <p:par>
                          <p:cTn id="117" fill="hold">
                            <p:stCondLst>
                              <p:cond delay="6250"/>
                            </p:stCondLst>
                            <p:childTnLst>
                              <p:par>
                                <p:cTn id="118" presetID="53" presetClass="entr" presetSubtype="16" fill="hold" grpId="0" nodeType="afterEffect">
                                  <p:stCondLst>
                                    <p:cond delay="0"/>
                                  </p:stCondLst>
                                  <p:childTnLst>
                                    <p:set>
                                      <p:cBhvr>
                                        <p:cTn id="119" dur="1" fill="hold">
                                          <p:stCondLst>
                                            <p:cond delay="0"/>
                                          </p:stCondLst>
                                        </p:cTn>
                                        <p:tgtEl>
                                          <p:spTgt spid="102"/>
                                        </p:tgtEl>
                                        <p:attrNameLst>
                                          <p:attrName>style.visibility</p:attrName>
                                        </p:attrNameLst>
                                      </p:cBhvr>
                                      <p:to>
                                        <p:strVal val="visible"/>
                                      </p:to>
                                    </p:set>
                                    <p:anim calcmode="lin" valueType="num">
                                      <p:cBhvr>
                                        <p:cTn id="120" dur="250" fill="hold"/>
                                        <p:tgtEl>
                                          <p:spTgt spid="102"/>
                                        </p:tgtEl>
                                        <p:attrNameLst>
                                          <p:attrName>ppt_w</p:attrName>
                                        </p:attrNameLst>
                                      </p:cBhvr>
                                      <p:tavLst>
                                        <p:tav tm="0">
                                          <p:val>
                                            <p:fltVal val="0"/>
                                          </p:val>
                                        </p:tav>
                                        <p:tav tm="100000">
                                          <p:val>
                                            <p:strVal val="#ppt_w"/>
                                          </p:val>
                                        </p:tav>
                                      </p:tavLst>
                                    </p:anim>
                                    <p:anim calcmode="lin" valueType="num">
                                      <p:cBhvr>
                                        <p:cTn id="121" dur="250" fill="hold"/>
                                        <p:tgtEl>
                                          <p:spTgt spid="102"/>
                                        </p:tgtEl>
                                        <p:attrNameLst>
                                          <p:attrName>ppt_h</p:attrName>
                                        </p:attrNameLst>
                                      </p:cBhvr>
                                      <p:tavLst>
                                        <p:tav tm="0">
                                          <p:val>
                                            <p:fltVal val="0"/>
                                          </p:val>
                                        </p:tav>
                                        <p:tav tm="100000">
                                          <p:val>
                                            <p:strVal val="#ppt_h"/>
                                          </p:val>
                                        </p:tav>
                                      </p:tavLst>
                                    </p:anim>
                                    <p:animEffect transition="in" filter="fade">
                                      <p:cBhvr>
                                        <p:cTn id="122" dur="250"/>
                                        <p:tgtEl>
                                          <p:spTgt spid="102"/>
                                        </p:tgtEl>
                                      </p:cBhvr>
                                    </p:animEffect>
                                  </p:childTnLst>
                                </p:cTn>
                              </p:par>
                            </p:childTnLst>
                          </p:cTn>
                        </p:par>
                        <p:par>
                          <p:cTn id="123" fill="hold">
                            <p:stCondLst>
                              <p:cond delay="6500"/>
                            </p:stCondLst>
                            <p:childTnLst>
                              <p:par>
                                <p:cTn id="124" presetID="53" presetClass="entr" presetSubtype="16" fill="hold" nodeType="afterEffect">
                                  <p:stCondLst>
                                    <p:cond delay="0"/>
                                  </p:stCondLst>
                                  <p:childTnLst>
                                    <p:set>
                                      <p:cBhvr>
                                        <p:cTn id="125" dur="1" fill="hold">
                                          <p:stCondLst>
                                            <p:cond delay="0"/>
                                          </p:stCondLst>
                                        </p:cTn>
                                        <p:tgtEl>
                                          <p:spTgt spid="110"/>
                                        </p:tgtEl>
                                        <p:attrNameLst>
                                          <p:attrName>style.visibility</p:attrName>
                                        </p:attrNameLst>
                                      </p:cBhvr>
                                      <p:to>
                                        <p:strVal val="visible"/>
                                      </p:to>
                                    </p:set>
                                    <p:anim calcmode="lin" valueType="num">
                                      <p:cBhvr>
                                        <p:cTn id="126" dur="250" fill="hold"/>
                                        <p:tgtEl>
                                          <p:spTgt spid="110"/>
                                        </p:tgtEl>
                                        <p:attrNameLst>
                                          <p:attrName>ppt_w</p:attrName>
                                        </p:attrNameLst>
                                      </p:cBhvr>
                                      <p:tavLst>
                                        <p:tav tm="0">
                                          <p:val>
                                            <p:fltVal val="0"/>
                                          </p:val>
                                        </p:tav>
                                        <p:tav tm="100000">
                                          <p:val>
                                            <p:strVal val="#ppt_w"/>
                                          </p:val>
                                        </p:tav>
                                      </p:tavLst>
                                    </p:anim>
                                    <p:anim calcmode="lin" valueType="num">
                                      <p:cBhvr>
                                        <p:cTn id="127" dur="250" fill="hold"/>
                                        <p:tgtEl>
                                          <p:spTgt spid="110"/>
                                        </p:tgtEl>
                                        <p:attrNameLst>
                                          <p:attrName>ppt_h</p:attrName>
                                        </p:attrNameLst>
                                      </p:cBhvr>
                                      <p:tavLst>
                                        <p:tav tm="0">
                                          <p:val>
                                            <p:fltVal val="0"/>
                                          </p:val>
                                        </p:tav>
                                        <p:tav tm="100000">
                                          <p:val>
                                            <p:strVal val="#ppt_h"/>
                                          </p:val>
                                        </p:tav>
                                      </p:tavLst>
                                    </p:anim>
                                    <p:animEffect transition="in" filter="fade">
                                      <p:cBhvr>
                                        <p:cTn id="128" dur="250"/>
                                        <p:tgtEl>
                                          <p:spTgt spid="110"/>
                                        </p:tgtEl>
                                      </p:cBhvr>
                                    </p:animEffect>
                                  </p:childTnLst>
                                </p:cTn>
                              </p:par>
                            </p:childTnLst>
                          </p:cTn>
                        </p:par>
                        <p:par>
                          <p:cTn id="129" fill="hold">
                            <p:stCondLst>
                              <p:cond delay="6750"/>
                            </p:stCondLst>
                            <p:childTnLst>
                              <p:par>
                                <p:cTn id="130" presetID="10" presetClass="entr" presetSubtype="0" fill="hold" nodeType="afterEffect">
                                  <p:stCondLst>
                                    <p:cond delay="0"/>
                                  </p:stCondLst>
                                  <p:childTnLst>
                                    <p:set>
                                      <p:cBhvr>
                                        <p:cTn id="131" dur="1" fill="hold">
                                          <p:stCondLst>
                                            <p:cond delay="0"/>
                                          </p:stCondLst>
                                        </p:cTn>
                                        <p:tgtEl>
                                          <p:spTgt spid="103"/>
                                        </p:tgtEl>
                                        <p:attrNameLst>
                                          <p:attrName>style.visibility</p:attrName>
                                        </p:attrNameLst>
                                      </p:cBhvr>
                                      <p:to>
                                        <p:strVal val="visible"/>
                                      </p:to>
                                    </p:set>
                                    <p:animEffect transition="in" filter="fade">
                                      <p:cBhvr>
                                        <p:cTn id="132" dur="200"/>
                                        <p:tgtEl>
                                          <p:spTgt spid="103"/>
                                        </p:tgtEl>
                                      </p:cBhvr>
                                    </p:animEffect>
                                  </p:childTnLst>
                                </p:cTn>
                              </p:par>
                            </p:childTnLst>
                          </p:cTn>
                        </p:par>
                        <p:par>
                          <p:cTn id="133" fill="hold">
                            <p:stCondLst>
                              <p:cond delay="6950"/>
                            </p:stCondLst>
                            <p:childTnLst>
                              <p:par>
                                <p:cTn id="134" presetID="53" presetClass="entr" presetSubtype="16" fill="hold" grpId="0" nodeType="afterEffect">
                                  <p:stCondLst>
                                    <p:cond delay="0"/>
                                  </p:stCondLst>
                                  <p:iterate type="lt">
                                    <p:tmPct val="10000"/>
                                  </p:iterate>
                                  <p:childTnLst>
                                    <p:set>
                                      <p:cBhvr>
                                        <p:cTn id="135" dur="1" fill="hold">
                                          <p:stCondLst>
                                            <p:cond delay="0"/>
                                          </p:stCondLst>
                                        </p:cTn>
                                        <p:tgtEl>
                                          <p:spTgt spid="127"/>
                                        </p:tgtEl>
                                        <p:attrNameLst>
                                          <p:attrName>style.visibility</p:attrName>
                                        </p:attrNameLst>
                                      </p:cBhvr>
                                      <p:to>
                                        <p:strVal val="visible"/>
                                      </p:to>
                                    </p:set>
                                    <p:anim calcmode="lin" valueType="num">
                                      <p:cBhvr>
                                        <p:cTn id="136" dur="100" fill="hold"/>
                                        <p:tgtEl>
                                          <p:spTgt spid="127"/>
                                        </p:tgtEl>
                                        <p:attrNameLst>
                                          <p:attrName>ppt_w</p:attrName>
                                        </p:attrNameLst>
                                      </p:cBhvr>
                                      <p:tavLst>
                                        <p:tav tm="0">
                                          <p:val>
                                            <p:fltVal val="0"/>
                                          </p:val>
                                        </p:tav>
                                        <p:tav tm="100000">
                                          <p:val>
                                            <p:strVal val="#ppt_w"/>
                                          </p:val>
                                        </p:tav>
                                      </p:tavLst>
                                    </p:anim>
                                    <p:anim calcmode="lin" valueType="num">
                                      <p:cBhvr>
                                        <p:cTn id="137" dur="100" fill="hold"/>
                                        <p:tgtEl>
                                          <p:spTgt spid="127"/>
                                        </p:tgtEl>
                                        <p:attrNameLst>
                                          <p:attrName>ppt_h</p:attrName>
                                        </p:attrNameLst>
                                      </p:cBhvr>
                                      <p:tavLst>
                                        <p:tav tm="0">
                                          <p:val>
                                            <p:fltVal val="0"/>
                                          </p:val>
                                        </p:tav>
                                        <p:tav tm="100000">
                                          <p:val>
                                            <p:strVal val="#ppt_h"/>
                                          </p:val>
                                        </p:tav>
                                      </p:tavLst>
                                    </p:anim>
                                    <p:animEffect transition="in" filter="fade">
                                      <p:cBhvr>
                                        <p:cTn id="138" dur="100"/>
                                        <p:tgtEl>
                                          <p:spTgt spid="127"/>
                                        </p:tgtEl>
                                      </p:cBhvr>
                                    </p:animEffect>
                                  </p:childTnLst>
                                </p:cTn>
                              </p:par>
                            </p:childTnLst>
                          </p:cTn>
                        </p:par>
                        <p:par>
                          <p:cTn id="139" fill="hold">
                            <p:stCondLst>
                              <p:cond delay="7530"/>
                            </p:stCondLst>
                            <p:childTnLst>
                              <p:par>
                                <p:cTn id="140" presetID="53" presetClass="entr" presetSubtype="16" fill="hold" nodeType="afterEffect">
                                  <p:stCondLst>
                                    <p:cond delay="0"/>
                                  </p:stCondLst>
                                  <p:childTnLst>
                                    <p:set>
                                      <p:cBhvr>
                                        <p:cTn id="141" dur="1" fill="hold">
                                          <p:stCondLst>
                                            <p:cond delay="0"/>
                                          </p:stCondLst>
                                        </p:cTn>
                                        <p:tgtEl>
                                          <p:spTgt spid="117"/>
                                        </p:tgtEl>
                                        <p:attrNameLst>
                                          <p:attrName>style.visibility</p:attrName>
                                        </p:attrNameLst>
                                      </p:cBhvr>
                                      <p:to>
                                        <p:strVal val="visible"/>
                                      </p:to>
                                    </p:set>
                                    <p:anim calcmode="lin" valueType="num">
                                      <p:cBhvr>
                                        <p:cTn id="142" dur="250" fill="hold"/>
                                        <p:tgtEl>
                                          <p:spTgt spid="117"/>
                                        </p:tgtEl>
                                        <p:attrNameLst>
                                          <p:attrName>ppt_w</p:attrName>
                                        </p:attrNameLst>
                                      </p:cBhvr>
                                      <p:tavLst>
                                        <p:tav tm="0">
                                          <p:val>
                                            <p:fltVal val="0"/>
                                          </p:val>
                                        </p:tav>
                                        <p:tav tm="100000">
                                          <p:val>
                                            <p:strVal val="#ppt_w"/>
                                          </p:val>
                                        </p:tav>
                                      </p:tavLst>
                                    </p:anim>
                                    <p:anim calcmode="lin" valueType="num">
                                      <p:cBhvr>
                                        <p:cTn id="143" dur="250" fill="hold"/>
                                        <p:tgtEl>
                                          <p:spTgt spid="117"/>
                                        </p:tgtEl>
                                        <p:attrNameLst>
                                          <p:attrName>ppt_h</p:attrName>
                                        </p:attrNameLst>
                                      </p:cBhvr>
                                      <p:tavLst>
                                        <p:tav tm="0">
                                          <p:val>
                                            <p:fltVal val="0"/>
                                          </p:val>
                                        </p:tav>
                                        <p:tav tm="100000">
                                          <p:val>
                                            <p:strVal val="#ppt_h"/>
                                          </p:val>
                                        </p:tav>
                                      </p:tavLst>
                                    </p:anim>
                                    <p:animEffect transition="in" filter="fade">
                                      <p:cBhvr>
                                        <p:cTn id="144" dur="250"/>
                                        <p:tgtEl>
                                          <p:spTgt spid="117"/>
                                        </p:tgtEl>
                                      </p:cBhvr>
                                    </p:animEffect>
                                  </p:childTnLst>
                                </p:cTn>
                              </p:par>
                            </p:childTnLst>
                          </p:cTn>
                        </p:par>
                        <p:par>
                          <p:cTn id="145" fill="hold">
                            <p:stCondLst>
                              <p:cond delay="7780"/>
                            </p:stCondLst>
                            <p:childTnLst>
                              <p:par>
                                <p:cTn id="146" presetID="53" presetClass="entr" presetSubtype="16" fill="hold" grpId="0" nodeType="afterEffect">
                                  <p:stCondLst>
                                    <p:cond delay="0"/>
                                  </p:stCondLst>
                                  <p:childTnLst>
                                    <p:set>
                                      <p:cBhvr>
                                        <p:cTn id="147" dur="1" fill="hold">
                                          <p:stCondLst>
                                            <p:cond delay="0"/>
                                          </p:stCondLst>
                                        </p:cTn>
                                        <p:tgtEl>
                                          <p:spTgt spid="43"/>
                                        </p:tgtEl>
                                        <p:attrNameLst>
                                          <p:attrName>style.visibility</p:attrName>
                                        </p:attrNameLst>
                                      </p:cBhvr>
                                      <p:to>
                                        <p:strVal val="visible"/>
                                      </p:to>
                                    </p:set>
                                    <p:anim calcmode="lin" valueType="num">
                                      <p:cBhvr>
                                        <p:cTn id="148" dur="250" fill="hold"/>
                                        <p:tgtEl>
                                          <p:spTgt spid="43"/>
                                        </p:tgtEl>
                                        <p:attrNameLst>
                                          <p:attrName>ppt_w</p:attrName>
                                        </p:attrNameLst>
                                      </p:cBhvr>
                                      <p:tavLst>
                                        <p:tav tm="0">
                                          <p:val>
                                            <p:fltVal val="0"/>
                                          </p:val>
                                        </p:tav>
                                        <p:tav tm="100000">
                                          <p:val>
                                            <p:strVal val="#ppt_w"/>
                                          </p:val>
                                        </p:tav>
                                      </p:tavLst>
                                    </p:anim>
                                    <p:anim calcmode="lin" valueType="num">
                                      <p:cBhvr>
                                        <p:cTn id="149" dur="250" fill="hold"/>
                                        <p:tgtEl>
                                          <p:spTgt spid="43"/>
                                        </p:tgtEl>
                                        <p:attrNameLst>
                                          <p:attrName>ppt_h</p:attrName>
                                        </p:attrNameLst>
                                      </p:cBhvr>
                                      <p:tavLst>
                                        <p:tav tm="0">
                                          <p:val>
                                            <p:fltVal val="0"/>
                                          </p:val>
                                        </p:tav>
                                        <p:tav tm="100000">
                                          <p:val>
                                            <p:strVal val="#ppt_h"/>
                                          </p:val>
                                        </p:tav>
                                      </p:tavLst>
                                    </p:anim>
                                    <p:animEffect transition="in" filter="fade">
                                      <p:cBhvr>
                                        <p:cTn id="150" dur="250"/>
                                        <p:tgtEl>
                                          <p:spTgt spid="43"/>
                                        </p:tgtEl>
                                      </p:cBhvr>
                                    </p:animEffect>
                                  </p:childTnLst>
                                </p:cTn>
                              </p:par>
                            </p:childTnLst>
                          </p:cTn>
                        </p:par>
                        <p:par>
                          <p:cTn id="151" fill="hold">
                            <p:stCondLst>
                              <p:cond delay="8030"/>
                            </p:stCondLst>
                            <p:childTnLst>
                              <p:par>
                                <p:cTn id="152" presetID="53" presetClass="entr" presetSubtype="16" fill="hold" grpId="0" nodeType="afterEffect">
                                  <p:stCondLst>
                                    <p:cond delay="0"/>
                                  </p:stCondLst>
                                  <p:childTnLst>
                                    <p:set>
                                      <p:cBhvr>
                                        <p:cTn id="153" dur="1" fill="hold">
                                          <p:stCondLst>
                                            <p:cond delay="0"/>
                                          </p:stCondLst>
                                        </p:cTn>
                                        <p:tgtEl>
                                          <p:spTgt spid="44"/>
                                        </p:tgtEl>
                                        <p:attrNameLst>
                                          <p:attrName>style.visibility</p:attrName>
                                        </p:attrNameLst>
                                      </p:cBhvr>
                                      <p:to>
                                        <p:strVal val="visible"/>
                                      </p:to>
                                    </p:set>
                                    <p:anim calcmode="lin" valueType="num">
                                      <p:cBhvr>
                                        <p:cTn id="154" dur="250" fill="hold"/>
                                        <p:tgtEl>
                                          <p:spTgt spid="44"/>
                                        </p:tgtEl>
                                        <p:attrNameLst>
                                          <p:attrName>ppt_w</p:attrName>
                                        </p:attrNameLst>
                                      </p:cBhvr>
                                      <p:tavLst>
                                        <p:tav tm="0">
                                          <p:val>
                                            <p:fltVal val="0"/>
                                          </p:val>
                                        </p:tav>
                                        <p:tav tm="100000">
                                          <p:val>
                                            <p:strVal val="#ppt_w"/>
                                          </p:val>
                                        </p:tav>
                                      </p:tavLst>
                                    </p:anim>
                                    <p:anim calcmode="lin" valueType="num">
                                      <p:cBhvr>
                                        <p:cTn id="155" dur="250" fill="hold"/>
                                        <p:tgtEl>
                                          <p:spTgt spid="44"/>
                                        </p:tgtEl>
                                        <p:attrNameLst>
                                          <p:attrName>ppt_h</p:attrName>
                                        </p:attrNameLst>
                                      </p:cBhvr>
                                      <p:tavLst>
                                        <p:tav tm="0">
                                          <p:val>
                                            <p:fltVal val="0"/>
                                          </p:val>
                                        </p:tav>
                                        <p:tav tm="100000">
                                          <p:val>
                                            <p:strVal val="#ppt_h"/>
                                          </p:val>
                                        </p:tav>
                                      </p:tavLst>
                                    </p:anim>
                                    <p:animEffect transition="in" filter="fade">
                                      <p:cBhvr>
                                        <p:cTn id="156"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92" grpId="2" animBg="1"/>
      <p:bldP spid="93" grpId="0" animBg="1"/>
      <p:bldP spid="94" grpId="0" animBg="1"/>
      <p:bldP spid="96" grpId="0" animBg="1"/>
      <p:bldP spid="96" grpId="1" animBg="1"/>
      <p:bldP spid="96" grpId="2" animBg="1"/>
      <p:bldP spid="97" grpId="0" animBg="1"/>
      <p:bldP spid="98" grpId="0" animBg="1"/>
      <p:bldP spid="100" grpId="0" animBg="1"/>
      <p:bldP spid="100" grpId="1" animBg="1"/>
      <p:bldP spid="100" grpId="2" animBg="1"/>
      <p:bldP spid="101" grpId="0" animBg="1"/>
      <p:bldP spid="102" grpId="0" animBg="1"/>
      <p:bldP spid="108" grpId="0" animBg="1"/>
      <p:bldP spid="109" grpId="0" animBg="1"/>
      <p:bldP spid="121" grpId="0"/>
      <p:bldP spid="122" grpId="0"/>
      <p:bldP spid="126" grpId="0"/>
      <p:bldP spid="127" grpId="0"/>
      <p:bldP spid="41" grpId="0"/>
      <p:bldP spid="41" grpId="1"/>
      <p:bldP spid="42" grpId="0" animBg="1"/>
      <p:bldP spid="42" grpId="1" animBg="1"/>
      <p:bldP spid="43" grpId="0"/>
      <p:bldP spid="4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矩形 49"/>
          <p:cNvSpPr/>
          <p:nvPr/>
        </p:nvSpPr>
        <p:spPr>
          <a:xfrm>
            <a:off x="6206643" y="1881781"/>
            <a:ext cx="3627419" cy="430887"/>
          </a:xfrm>
          <a:prstGeom prst="rect">
            <a:avLst/>
          </a:prstGeom>
        </p:spPr>
        <p:txBody>
          <a:bodyPr wrap="square">
            <a:spAutoFit/>
          </a:bodyPr>
          <a:lstStyle/>
          <a:p>
            <a:pPr>
              <a:spcAft>
                <a:spcPts val="0"/>
              </a:spcAft>
              <a:defRPr/>
            </a:pPr>
            <a:r>
              <a:rPr lang="en-US" altLang="zh-CN" sz="22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01 / </a:t>
            </a:r>
            <a:r>
              <a:rPr lang="zh-CN" altLang="en-US" sz="22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区块链与共识机制</a:t>
            </a:r>
            <a:endParaRPr lang="zh-CN" altLang="zh-CN" sz="22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矩形 50"/>
          <p:cNvSpPr/>
          <p:nvPr/>
        </p:nvSpPr>
        <p:spPr>
          <a:xfrm>
            <a:off x="6206643" y="2421204"/>
            <a:ext cx="4287251" cy="430887"/>
          </a:xfrm>
          <a:prstGeom prst="rect">
            <a:avLst/>
          </a:prstGeom>
        </p:spPr>
        <p:txBody>
          <a:bodyPr wrap="square">
            <a:spAutoFit/>
          </a:bodyPr>
          <a:lstStyle/>
          <a:p>
            <a:pPr>
              <a:spcAft>
                <a:spcPts val="0"/>
              </a:spcAft>
              <a:defRPr/>
            </a:pPr>
            <a:r>
              <a:rPr lang="en-US" altLang="zh-CN" sz="22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02 /</a:t>
            </a:r>
            <a:r>
              <a:rPr lang="zh-CN" altLang="en-US" sz="22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 共识机制的发展与应用</a:t>
            </a:r>
            <a:r>
              <a:rPr lang="en-US" altLang="zh-CN" sz="22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2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2" name="矩形 51"/>
          <p:cNvSpPr/>
          <p:nvPr/>
        </p:nvSpPr>
        <p:spPr>
          <a:xfrm>
            <a:off x="6206643" y="2960627"/>
            <a:ext cx="3627419" cy="430887"/>
          </a:xfrm>
          <a:prstGeom prst="rect">
            <a:avLst/>
          </a:prstGeom>
        </p:spPr>
        <p:txBody>
          <a:bodyPr wrap="square">
            <a:spAutoFit/>
          </a:bodyPr>
          <a:lstStyle/>
          <a:p>
            <a:pPr>
              <a:spcAft>
                <a:spcPts val="0"/>
              </a:spcAft>
              <a:defRPr/>
            </a:pPr>
            <a:r>
              <a:rPr lang="en-US" altLang="zh-CN" sz="22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03 / </a:t>
            </a:r>
            <a:r>
              <a:rPr lang="zh-CN" altLang="en-US" sz="22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几种典型共识机制</a:t>
            </a:r>
            <a:endParaRPr lang="zh-CN" altLang="zh-CN" sz="22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矩形 52"/>
          <p:cNvSpPr/>
          <p:nvPr/>
        </p:nvSpPr>
        <p:spPr>
          <a:xfrm>
            <a:off x="6206643" y="3500050"/>
            <a:ext cx="3627419" cy="430887"/>
          </a:xfrm>
          <a:prstGeom prst="rect">
            <a:avLst/>
          </a:prstGeom>
        </p:spPr>
        <p:txBody>
          <a:bodyPr wrap="square">
            <a:spAutoFit/>
          </a:bodyPr>
          <a:lstStyle/>
          <a:p>
            <a:pPr>
              <a:spcAft>
                <a:spcPts val="0"/>
              </a:spcAft>
              <a:defRPr/>
            </a:pPr>
            <a:r>
              <a:rPr lang="en-US" altLang="zh-CN" sz="22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04 / </a:t>
            </a:r>
            <a:r>
              <a:rPr lang="zh-CN" altLang="en-US" sz="22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共识机制的主要问题</a:t>
            </a:r>
            <a:endParaRPr lang="zh-CN" altLang="zh-CN" sz="22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矩形 53"/>
          <p:cNvSpPr/>
          <p:nvPr/>
        </p:nvSpPr>
        <p:spPr>
          <a:xfrm>
            <a:off x="6206642" y="4039473"/>
            <a:ext cx="4785695" cy="430887"/>
          </a:xfrm>
          <a:prstGeom prst="rect">
            <a:avLst/>
          </a:prstGeom>
        </p:spPr>
        <p:txBody>
          <a:bodyPr wrap="square">
            <a:spAutoFit/>
          </a:bodyPr>
          <a:lstStyle/>
          <a:p>
            <a:pPr>
              <a:spcAft>
                <a:spcPts val="0"/>
              </a:spcAft>
              <a:defRPr/>
            </a:pPr>
            <a:r>
              <a:rPr lang="en-US" altLang="zh-CN" sz="22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05 / </a:t>
            </a:r>
            <a:r>
              <a:rPr lang="zh-CN" altLang="en-US" sz="22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新型共识机制的几点思考</a:t>
            </a:r>
            <a:endParaRPr lang="zh-CN" altLang="zh-CN" sz="22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Freeform 5"/>
          <p:cNvSpPr>
            <a:spLocks/>
          </p:cNvSpPr>
          <p:nvPr/>
        </p:nvSpPr>
        <p:spPr bwMode="auto">
          <a:xfrm>
            <a:off x="2346125" y="2177881"/>
            <a:ext cx="2203800" cy="2502239"/>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Freeform 5"/>
          <p:cNvSpPr>
            <a:spLocks/>
          </p:cNvSpPr>
          <p:nvPr/>
        </p:nvSpPr>
        <p:spPr bwMode="auto">
          <a:xfrm>
            <a:off x="1847682" y="1611939"/>
            <a:ext cx="3200686" cy="3634123"/>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59"/>
          <p:cNvSpPr txBox="1">
            <a:spLocks noChangeArrowheads="1"/>
          </p:cNvSpPr>
          <p:nvPr/>
        </p:nvSpPr>
        <p:spPr bwMode="auto">
          <a:xfrm flipH="1">
            <a:off x="2339090" y="2921169"/>
            <a:ext cx="2217871" cy="1015663"/>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3600" b="1" kern="0" dirty="0" smtClean="0">
                <a:solidFill>
                  <a:schemeClr val="bg1"/>
                </a:solidFill>
                <a:latin typeface="微软雅黑" pitchFamily="34" charset="-122"/>
                <a:ea typeface="微软雅黑" pitchFamily="34" charset="-122"/>
              </a:rPr>
              <a:t>报告内容</a:t>
            </a:r>
            <a:endParaRPr lang="en-US" altLang="zh-CN" sz="3600" b="1" kern="0" dirty="0" smtClean="0">
              <a:solidFill>
                <a:schemeClr val="bg1"/>
              </a:solidFill>
              <a:latin typeface="微软雅黑" pitchFamily="34" charset="-122"/>
              <a:ea typeface="微软雅黑" pitchFamily="34" charset="-122"/>
            </a:endParaRPr>
          </a:p>
          <a:p>
            <a:pPr algn="ctr">
              <a:defRPr/>
            </a:pPr>
            <a:r>
              <a:rPr lang="en-US" altLang="zh-CN" sz="2400" kern="0" dirty="0" smtClean="0">
                <a:solidFill>
                  <a:schemeClr val="bg1"/>
                </a:solidFill>
                <a:latin typeface="微软雅黑" pitchFamily="34" charset="-122"/>
                <a:ea typeface="微软雅黑" pitchFamily="34" charset="-122"/>
              </a:rPr>
              <a:t>CONTENTS</a:t>
            </a:r>
            <a:endParaRPr lang="en-US" altLang="ko-KR" sz="2400" kern="0" dirty="0">
              <a:solidFill>
                <a:schemeClr val="bg1"/>
              </a:solidFill>
              <a:latin typeface="微软雅黑" pitchFamily="34" charset="-122"/>
              <a:ea typeface="微软雅黑" pitchFamily="34" charset="-122"/>
            </a:endParaRPr>
          </a:p>
        </p:txBody>
      </p:sp>
      <p:sp>
        <p:nvSpPr>
          <p:cNvPr id="17" name="等腰三角形 16"/>
          <p:cNvSpPr/>
          <p:nvPr/>
        </p:nvSpPr>
        <p:spPr>
          <a:xfrm rot="16200000">
            <a:off x="10946518" y="3142632"/>
            <a:ext cx="664374" cy="572736"/>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169405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250" fill="hold"/>
                                        <p:tgtEl>
                                          <p:spTgt spid="15"/>
                                        </p:tgtEl>
                                        <p:attrNameLst>
                                          <p:attrName>ppt_w</p:attrName>
                                        </p:attrNameLst>
                                      </p:cBhvr>
                                      <p:tavLst>
                                        <p:tav tm="0">
                                          <p:val>
                                            <p:fltVal val="0"/>
                                          </p:val>
                                        </p:tav>
                                        <p:tav tm="100000">
                                          <p:val>
                                            <p:strVal val="#ppt_w"/>
                                          </p:val>
                                        </p:tav>
                                      </p:tavLst>
                                    </p:anim>
                                    <p:anim calcmode="lin" valueType="num">
                                      <p:cBhvr>
                                        <p:cTn id="8" dur="250" fill="hold"/>
                                        <p:tgtEl>
                                          <p:spTgt spid="15"/>
                                        </p:tgtEl>
                                        <p:attrNameLst>
                                          <p:attrName>ppt_h</p:attrName>
                                        </p:attrNameLst>
                                      </p:cBhvr>
                                      <p:tavLst>
                                        <p:tav tm="0">
                                          <p:val>
                                            <p:fltVal val="0"/>
                                          </p:val>
                                        </p:tav>
                                        <p:tav tm="100000">
                                          <p:val>
                                            <p:strVal val="#ppt_h"/>
                                          </p:val>
                                        </p:tav>
                                      </p:tavLst>
                                    </p:anim>
                                    <p:animEffect transition="in" filter="fade">
                                      <p:cBhvr>
                                        <p:cTn id="9" dur="250"/>
                                        <p:tgtEl>
                                          <p:spTgt spid="15"/>
                                        </p:tgtEl>
                                      </p:cBhvr>
                                    </p:animEffect>
                                  </p:childTnLst>
                                </p:cTn>
                              </p:par>
                              <p:par>
                                <p:cTn id="10" presetID="6" presetClass="emph" presetSubtype="0" decel="100000" fill="hold" grpId="1" nodeType="withEffect">
                                  <p:stCondLst>
                                    <p:cond delay="200"/>
                                  </p:stCondLst>
                                  <p:childTnLst>
                                    <p:animScale>
                                      <p:cBhvr>
                                        <p:cTn id="11" dur="250" fill="hold"/>
                                        <p:tgtEl>
                                          <p:spTgt spid="15"/>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15"/>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5"/>
                                        </p:tgtEl>
                                        <p:attrNameLst>
                                          <p:attrName>style.visibility</p:attrName>
                                        </p:attrNameLst>
                                      </p:cBhvr>
                                      <p:to>
                                        <p:strVal val="visible"/>
                                      </p:to>
                                    </p:set>
                                    <p:anim calcmode="lin" valueType="num">
                                      <p:cBhvr>
                                        <p:cTn id="16" dur="250" fill="hold"/>
                                        <p:tgtEl>
                                          <p:spTgt spid="5"/>
                                        </p:tgtEl>
                                        <p:attrNameLst>
                                          <p:attrName>ppt_w</p:attrName>
                                        </p:attrNameLst>
                                      </p:cBhvr>
                                      <p:tavLst>
                                        <p:tav tm="0">
                                          <p:val>
                                            <p:fltVal val="0"/>
                                          </p:val>
                                        </p:tav>
                                        <p:tav tm="100000">
                                          <p:val>
                                            <p:strVal val="#ppt_w"/>
                                          </p:val>
                                        </p:tav>
                                      </p:tavLst>
                                    </p:anim>
                                    <p:anim calcmode="lin" valueType="num">
                                      <p:cBhvr>
                                        <p:cTn id="17" dur="250" fill="hold"/>
                                        <p:tgtEl>
                                          <p:spTgt spid="5"/>
                                        </p:tgtEl>
                                        <p:attrNameLst>
                                          <p:attrName>ppt_h</p:attrName>
                                        </p:attrNameLst>
                                      </p:cBhvr>
                                      <p:tavLst>
                                        <p:tav tm="0">
                                          <p:val>
                                            <p:fltVal val="0"/>
                                          </p:val>
                                        </p:tav>
                                        <p:tav tm="100000">
                                          <p:val>
                                            <p:strVal val="#ppt_h"/>
                                          </p:val>
                                        </p:tav>
                                      </p:tavLst>
                                    </p:anim>
                                    <p:animEffect transition="in" filter="fade">
                                      <p:cBhvr>
                                        <p:cTn id="18" dur="250"/>
                                        <p:tgtEl>
                                          <p:spTgt spid="5"/>
                                        </p:tgtEl>
                                      </p:cBhvr>
                                    </p:animEffect>
                                  </p:childTnLst>
                                </p:cTn>
                              </p:par>
                              <p:par>
                                <p:cTn id="19" presetID="6" presetClass="emph" presetSubtype="0" decel="100000" fill="hold" grpId="1" nodeType="withEffect">
                                  <p:stCondLst>
                                    <p:cond delay="600"/>
                                  </p:stCondLst>
                                  <p:childTnLst>
                                    <p:animScale>
                                      <p:cBhvr>
                                        <p:cTn id="20" dur="250" fill="hold"/>
                                        <p:tgtEl>
                                          <p:spTgt spid="5"/>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5"/>
                                        </p:tgtEl>
                                      </p:cBhvr>
                                      <p:by x="83000" y="83000"/>
                                    </p:animScale>
                                  </p:childTnLst>
                                </p:cTn>
                              </p:par>
                              <p:par>
                                <p:cTn id="23" presetID="53" presetClass="entr" presetSubtype="16" fill="hold" grpId="0" nodeType="withEffect">
                                  <p:stCondLst>
                                    <p:cond delay="600"/>
                                  </p:stCondLst>
                                  <p:childTnLst>
                                    <p:set>
                                      <p:cBhvr>
                                        <p:cTn id="24" dur="1" fill="hold">
                                          <p:stCondLst>
                                            <p:cond delay="0"/>
                                          </p:stCondLst>
                                        </p:cTn>
                                        <p:tgtEl>
                                          <p:spTgt spid="45"/>
                                        </p:tgtEl>
                                        <p:attrNameLst>
                                          <p:attrName>style.visibility</p:attrName>
                                        </p:attrNameLst>
                                      </p:cBhvr>
                                      <p:to>
                                        <p:strVal val="visible"/>
                                      </p:to>
                                    </p:set>
                                    <p:anim calcmode="lin" valueType="num">
                                      <p:cBhvr>
                                        <p:cTn id="25" dur="250" fill="hold"/>
                                        <p:tgtEl>
                                          <p:spTgt spid="45"/>
                                        </p:tgtEl>
                                        <p:attrNameLst>
                                          <p:attrName>ppt_w</p:attrName>
                                        </p:attrNameLst>
                                      </p:cBhvr>
                                      <p:tavLst>
                                        <p:tav tm="0">
                                          <p:val>
                                            <p:fltVal val="0"/>
                                          </p:val>
                                        </p:tav>
                                        <p:tav tm="100000">
                                          <p:val>
                                            <p:strVal val="#ppt_w"/>
                                          </p:val>
                                        </p:tav>
                                      </p:tavLst>
                                    </p:anim>
                                    <p:anim calcmode="lin" valueType="num">
                                      <p:cBhvr>
                                        <p:cTn id="26" dur="250" fill="hold"/>
                                        <p:tgtEl>
                                          <p:spTgt spid="45"/>
                                        </p:tgtEl>
                                        <p:attrNameLst>
                                          <p:attrName>ppt_h</p:attrName>
                                        </p:attrNameLst>
                                      </p:cBhvr>
                                      <p:tavLst>
                                        <p:tav tm="0">
                                          <p:val>
                                            <p:fltVal val="0"/>
                                          </p:val>
                                        </p:tav>
                                        <p:tav tm="100000">
                                          <p:val>
                                            <p:strVal val="#ppt_h"/>
                                          </p:val>
                                        </p:tav>
                                      </p:tavLst>
                                    </p:anim>
                                    <p:animEffect transition="in" filter="fade">
                                      <p:cBhvr>
                                        <p:cTn id="27" dur="250"/>
                                        <p:tgtEl>
                                          <p:spTgt spid="45"/>
                                        </p:tgtEl>
                                      </p:cBhvr>
                                    </p:animEffect>
                                  </p:childTnLst>
                                </p:cTn>
                              </p:par>
                              <p:par>
                                <p:cTn id="28" presetID="6" presetClass="emph" presetSubtype="0" decel="100000" fill="hold" grpId="1" nodeType="withEffect">
                                  <p:stCondLst>
                                    <p:cond delay="800"/>
                                  </p:stCondLst>
                                  <p:childTnLst>
                                    <p:animScale>
                                      <p:cBhvr>
                                        <p:cTn id="29" dur="250" fill="hold"/>
                                        <p:tgtEl>
                                          <p:spTgt spid="45"/>
                                        </p:tgtEl>
                                      </p:cBhvr>
                                      <p:by x="120000" y="120000"/>
                                    </p:animScale>
                                  </p:childTnLst>
                                </p:cTn>
                              </p:par>
                              <p:par>
                                <p:cTn id="30" presetID="6" presetClass="emph" presetSubtype="0" decel="100000" fill="hold" grpId="2" nodeType="withEffect">
                                  <p:stCondLst>
                                    <p:cond delay="1000"/>
                                  </p:stCondLst>
                                  <p:childTnLst>
                                    <p:animScale>
                                      <p:cBhvr>
                                        <p:cTn id="31" dur="250" fill="hold"/>
                                        <p:tgtEl>
                                          <p:spTgt spid="45"/>
                                        </p:tgtEl>
                                      </p:cBhvr>
                                      <p:by x="83000" y="83000"/>
                                    </p:animScale>
                                  </p:childTnLst>
                                </p:cTn>
                              </p:par>
                            </p:childTnLst>
                          </p:cTn>
                        </p:par>
                        <p:par>
                          <p:cTn id="32" fill="hold">
                            <p:stCondLst>
                              <p:cond delay="1250"/>
                            </p:stCondLst>
                            <p:childTnLst>
                              <p:par>
                                <p:cTn id="33" presetID="50" presetClass="entr" presetSubtype="0" decel="100000" fill="hold" grpId="0" nodeType="afterEffect">
                                  <p:stCondLst>
                                    <p:cond delay="0"/>
                                  </p:stCondLst>
                                  <p:iterate type="lt">
                                    <p:tmPct val="10000"/>
                                  </p:iterate>
                                  <p:childTnLst>
                                    <p:set>
                                      <p:cBhvr>
                                        <p:cTn id="34" dur="1" fill="hold">
                                          <p:stCondLst>
                                            <p:cond delay="0"/>
                                          </p:stCondLst>
                                        </p:cTn>
                                        <p:tgtEl>
                                          <p:spTgt spid="50"/>
                                        </p:tgtEl>
                                        <p:attrNameLst>
                                          <p:attrName>style.visibility</p:attrName>
                                        </p:attrNameLst>
                                      </p:cBhvr>
                                      <p:to>
                                        <p:strVal val="visible"/>
                                      </p:to>
                                    </p:set>
                                    <p:anim calcmode="lin" valueType="num">
                                      <p:cBhvr>
                                        <p:cTn id="35" dur="100" fill="hold"/>
                                        <p:tgtEl>
                                          <p:spTgt spid="50"/>
                                        </p:tgtEl>
                                        <p:attrNameLst>
                                          <p:attrName>ppt_w</p:attrName>
                                        </p:attrNameLst>
                                      </p:cBhvr>
                                      <p:tavLst>
                                        <p:tav tm="0">
                                          <p:val>
                                            <p:strVal val="#ppt_w+.3"/>
                                          </p:val>
                                        </p:tav>
                                        <p:tav tm="100000">
                                          <p:val>
                                            <p:strVal val="#ppt_w"/>
                                          </p:val>
                                        </p:tav>
                                      </p:tavLst>
                                    </p:anim>
                                    <p:anim calcmode="lin" valueType="num">
                                      <p:cBhvr>
                                        <p:cTn id="36" dur="100" fill="hold"/>
                                        <p:tgtEl>
                                          <p:spTgt spid="50"/>
                                        </p:tgtEl>
                                        <p:attrNameLst>
                                          <p:attrName>ppt_h</p:attrName>
                                        </p:attrNameLst>
                                      </p:cBhvr>
                                      <p:tavLst>
                                        <p:tav tm="0">
                                          <p:val>
                                            <p:strVal val="#ppt_h"/>
                                          </p:val>
                                        </p:tav>
                                        <p:tav tm="100000">
                                          <p:val>
                                            <p:strVal val="#ppt_h"/>
                                          </p:val>
                                        </p:tav>
                                      </p:tavLst>
                                    </p:anim>
                                    <p:animEffect transition="in" filter="fade">
                                      <p:cBhvr>
                                        <p:cTn id="37" dur="100"/>
                                        <p:tgtEl>
                                          <p:spTgt spid="50"/>
                                        </p:tgtEl>
                                      </p:cBhvr>
                                    </p:animEffect>
                                  </p:childTnLst>
                                </p:cTn>
                              </p:par>
                            </p:childTnLst>
                          </p:cTn>
                        </p:par>
                        <p:par>
                          <p:cTn id="38" fill="hold">
                            <p:stCondLst>
                              <p:cond delay="1450"/>
                            </p:stCondLst>
                            <p:childTnLst>
                              <p:par>
                                <p:cTn id="39" presetID="50" presetClass="entr" presetSubtype="0" decel="100000" fill="hold" grpId="0" nodeType="afterEffect">
                                  <p:stCondLst>
                                    <p:cond delay="0"/>
                                  </p:stCondLst>
                                  <p:iterate type="lt">
                                    <p:tmPct val="10000"/>
                                  </p:iterate>
                                  <p:childTnLst>
                                    <p:set>
                                      <p:cBhvr>
                                        <p:cTn id="40" dur="1" fill="hold">
                                          <p:stCondLst>
                                            <p:cond delay="0"/>
                                          </p:stCondLst>
                                        </p:cTn>
                                        <p:tgtEl>
                                          <p:spTgt spid="51"/>
                                        </p:tgtEl>
                                        <p:attrNameLst>
                                          <p:attrName>style.visibility</p:attrName>
                                        </p:attrNameLst>
                                      </p:cBhvr>
                                      <p:to>
                                        <p:strVal val="visible"/>
                                      </p:to>
                                    </p:set>
                                    <p:anim calcmode="lin" valueType="num">
                                      <p:cBhvr>
                                        <p:cTn id="41" dur="100" fill="hold"/>
                                        <p:tgtEl>
                                          <p:spTgt spid="51"/>
                                        </p:tgtEl>
                                        <p:attrNameLst>
                                          <p:attrName>ppt_w</p:attrName>
                                        </p:attrNameLst>
                                      </p:cBhvr>
                                      <p:tavLst>
                                        <p:tav tm="0">
                                          <p:val>
                                            <p:strVal val="#ppt_w+.3"/>
                                          </p:val>
                                        </p:tav>
                                        <p:tav tm="100000">
                                          <p:val>
                                            <p:strVal val="#ppt_w"/>
                                          </p:val>
                                        </p:tav>
                                      </p:tavLst>
                                    </p:anim>
                                    <p:anim calcmode="lin" valueType="num">
                                      <p:cBhvr>
                                        <p:cTn id="42" dur="100" fill="hold"/>
                                        <p:tgtEl>
                                          <p:spTgt spid="51"/>
                                        </p:tgtEl>
                                        <p:attrNameLst>
                                          <p:attrName>ppt_h</p:attrName>
                                        </p:attrNameLst>
                                      </p:cBhvr>
                                      <p:tavLst>
                                        <p:tav tm="0">
                                          <p:val>
                                            <p:strVal val="#ppt_h"/>
                                          </p:val>
                                        </p:tav>
                                        <p:tav tm="100000">
                                          <p:val>
                                            <p:strVal val="#ppt_h"/>
                                          </p:val>
                                        </p:tav>
                                      </p:tavLst>
                                    </p:anim>
                                    <p:animEffect transition="in" filter="fade">
                                      <p:cBhvr>
                                        <p:cTn id="43" dur="100"/>
                                        <p:tgtEl>
                                          <p:spTgt spid="51"/>
                                        </p:tgtEl>
                                      </p:cBhvr>
                                    </p:animEffect>
                                  </p:childTnLst>
                                </p:cTn>
                              </p:par>
                            </p:childTnLst>
                          </p:cTn>
                        </p:par>
                        <p:par>
                          <p:cTn id="44" fill="hold">
                            <p:stCondLst>
                              <p:cond delay="1670"/>
                            </p:stCondLst>
                            <p:childTnLst>
                              <p:par>
                                <p:cTn id="45" presetID="50" presetClass="entr" presetSubtype="0" decel="100000" fill="hold" grpId="0" nodeType="afterEffect">
                                  <p:stCondLst>
                                    <p:cond delay="0"/>
                                  </p:stCondLst>
                                  <p:iterate type="lt">
                                    <p:tmPct val="10000"/>
                                  </p:iterate>
                                  <p:childTnLst>
                                    <p:set>
                                      <p:cBhvr>
                                        <p:cTn id="46" dur="1" fill="hold">
                                          <p:stCondLst>
                                            <p:cond delay="0"/>
                                          </p:stCondLst>
                                        </p:cTn>
                                        <p:tgtEl>
                                          <p:spTgt spid="52"/>
                                        </p:tgtEl>
                                        <p:attrNameLst>
                                          <p:attrName>style.visibility</p:attrName>
                                        </p:attrNameLst>
                                      </p:cBhvr>
                                      <p:to>
                                        <p:strVal val="visible"/>
                                      </p:to>
                                    </p:set>
                                    <p:anim calcmode="lin" valueType="num">
                                      <p:cBhvr>
                                        <p:cTn id="47" dur="100" fill="hold"/>
                                        <p:tgtEl>
                                          <p:spTgt spid="52"/>
                                        </p:tgtEl>
                                        <p:attrNameLst>
                                          <p:attrName>ppt_w</p:attrName>
                                        </p:attrNameLst>
                                      </p:cBhvr>
                                      <p:tavLst>
                                        <p:tav tm="0">
                                          <p:val>
                                            <p:strVal val="#ppt_w+.3"/>
                                          </p:val>
                                        </p:tav>
                                        <p:tav tm="100000">
                                          <p:val>
                                            <p:strVal val="#ppt_w"/>
                                          </p:val>
                                        </p:tav>
                                      </p:tavLst>
                                    </p:anim>
                                    <p:anim calcmode="lin" valueType="num">
                                      <p:cBhvr>
                                        <p:cTn id="48" dur="100" fill="hold"/>
                                        <p:tgtEl>
                                          <p:spTgt spid="52"/>
                                        </p:tgtEl>
                                        <p:attrNameLst>
                                          <p:attrName>ppt_h</p:attrName>
                                        </p:attrNameLst>
                                      </p:cBhvr>
                                      <p:tavLst>
                                        <p:tav tm="0">
                                          <p:val>
                                            <p:strVal val="#ppt_h"/>
                                          </p:val>
                                        </p:tav>
                                        <p:tav tm="100000">
                                          <p:val>
                                            <p:strVal val="#ppt_h"/>
                                          </p:val>
                                        </p:tav>
                                      </p:tavLst>
                                    </p:anim>
                                    <p:animEffect transition="in" filter="fade">
                                      <p:cBhvr>
                                        <p:cTn id="49" dur="100"/>
                                        <p:tgtEl>
                                          <p:spTgt spid="52"/>
                                        </p:tgtEl>
                                      </p:cBhvr>
                                    </p:animEffect>
                                  </p:childTnLst>
                                </p:cTn>
                              </p:par>
                            </p:childTnLst>
                          </p:cTn>
                        </p:par>
                        <p:par>
                          <p:cTn id="50" fill="hold">
                            <p:stCondLst>
                              <p:cond delay="1870"/>
                            </p:stCondLst>
                            <p:childTnLst>
                              <p:par>
                                <p:cTn id="51" presetID="50" presetClass="entr" presetSubtype="0" decel="100000" fill="hold" grpId="0" nodeType="afterEffect">
                                  <p:stCondLst>
                                    <p:cond delay="0"/>
                                  </p:stCondLst>
                                  <p:iterate type="lt">
                                    <p:tmPct val="10000"/>
                                  </p:iterate>
                                  <p:childTnLst>
                                    <p:set>
                                      <p:cBhvr>
                                        <p:cTn id="52" dur="1" fill="hold">
                                          <p:stCondLst>
                                            <p:cond delay="0"/>
                                          </p:stCondLst>
                                        </p:cTn>
                                        <p:tgtEl>
                                          <p:spTgt spid="53"/>
                                        </p:tgtEl>
                                        <p:attrNameLst>
                                          <p:attrName>style.visibility</p:attrName>
                                        </p:attrNameLst>
                                      </p:cBhvr>
                                      <p:to>
                                        <p:strVal val="visible"/>
                                      </p:to>
                                    </p:set>
                                    <p:anim calcmode="lin" valueType="num">
                                      <p:cBhvr>
                                        <p:cTn id="53" dur="100" fill="hold"/>
                                        <p:tgtEl>
                                          <p:spTgt spid="53"/>
                                        </p:tgtEl>
                                        <p:attrNameLst>
                                          <p:attrName>ppt_w</p:attrName>
                                        </p:attrNameLst>
                                      </p:cBhvr>
                                      <p:tavLst>
                                        <p:tav tm="0">
                                          <p:val>
                                            <p:strVal val="#ppt_w+.3"/>
                                          </p:val>
                                        </p:tav>
                                        <p:tav tm="100000">
                                          <p:val>
                                            <p:strVal val="#ppt_w"/>
                                          </p:val>
                                        </p:tav>
                                      </p:tavLst>
                                    </p:anim>
                                    <p:anim calcmode="lin" valueType="num">
                                      <p:cBhvr>
                                        <p:cTn id="54" dur="100" fill="hold"/>
                                        <p:tgtEl>
                                          <p:spTgt spid="53"/>
                                        </p:tgtEl>
                                        <p:attrNameLst>
                                          <p:attrName>ppt_h</p:attrName>
                                        </p:attrNameLst>
                                      </p:cBhvr>
                                      <p:tavLst>
                                        <p:tav tm="0">
                                          <p:val>
                                            <p:strVal val="#ppt_h"/>
                                          </p:val>
                                        </p:tav>
                                        <p:tav tm="100000">
                                          <p:val>
                                            <p:strVal val="#ppt_h"/>
                                          </p:val>
                                        </p:tav>
                                      </p:tavLst>
                                    </p:anim>
                                    <p:animEffect transition="in" filter="fade">
                                      <p:cBhvr>
                                        <p:cTn id="55" dur="100"/>
                                        <p:tgtEl>
                                          <p:spTgt spid="53"/>
                                        </p:tgtEl>
                                      </p:cBhvr>
                                    </p:animEffect>
                                  </p:childTnLst>
                                </p:cTn>
                              </p:par>
                            </p:childTnLst>
                          </p:cTn>
                        </p:par>
                        <p:par>
                          <p:cTn id="56" fill="hold">
                            <p:stCondLst>
                              <p:cond delay="2080"/>
                            </p:stCondLst>
                            <p:childTnLst>
                              <p:par>
                                <p:cTn id="57" presetID="50" presetClass="entr" presetSubtype="0" decel="100000" fill="hold" grpId="0" nodeType="afterEffect">
                                  <p:stCondLst>
                                    <p:cond delay="0"/>
                                  </p:stCondLst>
                                  <p:iterate type="lt">
                                    <p:tmPct val="10000"/>
                                  </p:iterate>
                                  <p:childTnLst>
                                    <p:set>
                                      <p:cBhvr>
                                        <p:cTn id="58" dur="1" fill="hold">
                                          <p:stCondLst>
                                            <p:cond delay="0"/>
                                          </p:stCondLst>
                                        </p:cTn>
                                        <p:tgtEl>
                                          <p:spTgt spid="54"/>
                                        </p:tgtEl>
                                        <p:attrNameLst>
                                          <p:attrName>style.visibility</p:attrName>
                                        </p:attrNameLst>
                                      </p:cBhvr>
                                      <p:to>
                                        <p:strVal val="visible"/>
                                      </p:to>
                                    </p:set>
                                    <p:anim calcmode="lin" valueType="num">
                                      <p:cBhvr>
                                        <p:cTn id="59" dur="100" fill="hold"/>
                                        <p:tgtEl>
                                          <p:spTgt spid="54"/>
                                        </p:tgtEl>
                                        <p:attrNameLst>
                                          <p:attrName>ppt_w</p:attrName>
                                        </p:attrNameLst>
                                      </p:cBhvr>
                                      <p:tavLst>
                                        <p:tav tm="0">
                                          <p:val>
                                            <p:strVal val="#ppt_w+.3"/>
                                          </p:val>
                                        </p:tav>
                                        <p:tav tm="100000">
                                          <p:val>
                                            <p:strVal val="#ppt_w"/>
                                          </p:val>
                                        </p:tav>
                                      </p:tavLst>
                                    </p:anim>
                                    <p:anim calcmode="lin" valueType="num">
                                      <p:cBhvr>
                                        <p:cTn id="60" dur="100" fill="hold"/>
                                        <p:tgtEl>
                                          <p:spTgt spid="54"/>
                                        </p:tgtEl>
                                        <p:attrNameLst>
                                          <p:attrName>ppt_h</p:attrName>
                                        </p:attrNameLst>
                                      </p:cBhvr>
                                      <p:tavLst>
                                        <p:tav tm="0">
                                          <p:val>
                                            <p:strVal val="#ppt_h"/>
                                          </p:val>
                                        </p:tav>
                                        <p:tav tm="100000">
                                          <p:val>
                                            <p:strVal val="#ppt_h"/>
                                          </p:val>
                                        </p:tav>
                                      </p:tavLst>
                                    </p:anim>
                                    <p:animEffect transition="in" filter="fade">
                                      <p:cBhvr>
                                        <p:cTn id="61" dur="100"/>
                                        <p:tgtEl>
                                          <p:spTgt spid="54"/>
                                        </p:tgtEl>
                                      </p:cBhvr>
                                    </p:animEffect>
                                  </p:childTnLst>
                                </p:cTn>
                              </p:par>
                            </p:childTnLst>
                          </p:cTn>
                        </p:par>
                        <p:par>
                          <p:cTn id="62" fill="hold">
                            <p:stCondLst>
                              <p:cond delay="2310"/>
                            </p:stCondLst>
                            <p:childTnLst>
                              <p:par>
                                <p:cTn id="63" presetID="10" presetClass="entr" presetSubtype="0"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54" grpId="0"/>
      <p:bldP spid="5" grpId="0" animBg="1"/>
      <p:bldP spid="5" grpId="1" animBg="1"/>
      <p:bldP spid="5" grpId="2" animBg="1"/>
      <p:bldP spid="15" grpId="0" animBg="1"/>
      <p:bldP spid="15" grpId="1" animBg="1"/>
      <p:bldP spid="15" grpId="2" animBg="1"/>
      <p:bldP spid="45" grpId="0"/>
      <p:bldP spid="45" grpId="1"/>
      <p:bldP spid="45" grpId="2"/>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Freeform 5"/>
          <p:cNvSpPr>
            <a:spLocks noEditPoints="1"/>
          </p:cNvSpPr>
          <p:nvPr/>
        </p:nvSpPr>
        <p:spPr bwMode="auto">
          <a:xfrm>
            <a:off x="5390050" y="2811654"/>
            <a:ext cx="1411902" cy="1411902"/>
          </a:xfrm>
          <a:custGeom>
            <a:avLst/>
            <a:gdLst>
              <a:gd name="T0" fmla="*/ 116 w 211"/>
              <a:gd name="T1" fmla="*/ 10 h 211"/>
              <a:gd name="T2" fmla="*/ 116 w 211"/>
              <a:gd name="T3" fmla="*/ 0 h 211"/>
              <a:gd name="T4" fmla="*/ 181 w 211"/>
              <a:gd name="T5" fmla="*/ 30 h 211"/>
              <a:gd name="T6" fmla="*/ 211 w 211"/>
              <a:gd name="T7" fmla="*/ 95 h 211"/>
              <a:gd name="T8" fmla="*/ 201 w 211"/>
              <a:gd name="T9" fmla="*/ 95 h 211"/>
              <a:gd name="T10" fmla="*/ 174 w 211"/>
              <a:gd name="T11" fmla="*/ 37 h 211"/>
              <a:gd name="T12" fmla="*/ 116 w 211"/>
              <a:gd name="T13" fmla="*/ 10 h 211"/>
              <a:gd name="T14" fmla="*/ 10 w 211"/>
              <a:gd name="T15" fmla="*/ 115 h 211"/>
              <a:gd name="T16" fmla="*/ 0 w 211"/>
              <a:gd name="T17" fmla="*/ 115 h 211"/>
              <a:gd name="T18" fmla="*/ 30 w 211"/>
              <a:gd name="T19" fmla="*/ 180 h 211"/>
              <a:gd name="T20" fmla="*/ 96 w 211"/>
              <a:gd name="T21" fmla="*/ 211 h 211"/>
              <a:gd name="T22" fmla="*/ 96 w 211"/>
              <a:gd name="T23" fmla="*/ 201 h 211"/>
              <a:gd name="T24" fmla="*/ 38 w 211"/>
              <a:gd name="T25" fmla="*/ 173 h 211"/>
              <a:gd name="T26" fmla="*/ 10 w 211"/>
              <a:gd name="T27" fmla="*/ 115 h 211"/>
              <a:gd name="T28" fmla="*/ 10 w 211"/>
              <a:gd name="T29" fmla="*/ 95 h 211"/>
              <a:gd name="T30" fmla="*/ 38 w 211"/>
              <a:gd name="T31" fmla="*/ 37 h 211"/>
              <a:gd name="T32" fmla="*/ 96 w 211"/>
              <a:gd name="T33" fmla="*/ 10 h 211"/>
              <a:gd name="T34" fmla="*/ 96 w 211"/>
              <a:gd name="T35" fmla="*/ 0 h 211"/>
              <a:gd name="T36" fmla="*/ 30 w 211"/>
              <a:gd name="T37" fmla="*/ 30 h 211"/>
              <a:gd name="T38" fmla="*/ 0 w 211"/>
              <a:gd name="T39" fmla="*/ 95 h 211"/>
              <a:gd name="T40" fmla="*/ 10 w 211"/>
              <a:gd name="T41" fmla="*/ 95 h 211"/>
              <a:gd name="T42" fmla="*/ 201 w 211"/>
              <a:gd name="T43" fmla="*/ 115 h 211"/>
              <a:gd name="T44" fmla="*/ 174 w 211"/>
              <a:gd name="T45" fmla="*/ 173 h 211"/>
              <a:gd name="T46" fmla="*/ 116 w 211"/>
              <a:gd name="T47" fmla="*/ 201 h 211"/>
              <a:gd name="T48" fmla="*/ 116 w 211"/>
              <a:gd name="T49" fmla="*/ 211 h 211"/>
              <a:gd name="T50" fmla="*/ 181 w 211"/>
              <a:gd name="T51" fmla="*/ 180 h 211"/>
              <a:gd name="T52" fmla="*/ 211 w 211"/>
              <a:gd name="T53" fmla="*/ 115 h 211"/>
              <a:gd name="T54" fmla="*/ 201 w 211"/>
              <a:gd name="T55" fmla="*/ 11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11">
                <a:moveTo>
                  <a:pt x="116" y="10"/>
                </a:moveTo>
                <a:cubicBezTo>
                  <a:pt x="116" y="0"/>
                  <a:pt x="116" y="0"/>
                  <a:pt x="116" y="0"/>
                </a:cubicBezTo>
                <a:cubicBezTo>
                  <a:pt x="139" y="2"/>
                  <a:pt x="163" y="12"/>
                  <a:pt x="181" y="30"/>
                </a:cubicBezTo>
                <a:cubicBezTo>
                  <a:pt x="199" y="48"/>
                  <a:pt x="209" y="72"/>
                  <a:pt x="211" y="95"/>
                </a:cubicBezTo>
                <a:cubicBezTo>
                  <a:pt x="201" y="95"/>
                  <a:pt x="201" y="95"/>
                  <a:pt x="201" y="95"/>
                </a:cubicBezTo>
                <a:cubicBezTo>
                  <a:pt x="199" y="74"/>
                  <a:pt x="190" y="53"/>
                  <a:pt x="174" y="37"/>
                </a:cubicBezTo>
                <a:cubicBezTo>
                  <a:pt x="157" y="21"/>
                  <a:pt x="137" y="12"/>
                  <a:pt x="116" y="10"/>
                </a:cubicBezTo>
                <a:close/>
                <a:moveTo>
                  <a:pt x="10" y="115"/>
                </a:moveTo>
                <a:cubicBezTo>
                  <a:pt x="0" y="115"/>
                  <a:pt x="0" y="115"/>
                  <a:pt x="0" y="115"/>
                </a:cubicBezTo>
                <a:cubicBezTo>
                  <a:pt x="2" y="139"/>
                  <a:pt x="12" y="162"/>
                  <a:pt x="30" y="180"/>
                </a:cubicBezTo>
                <a:cubicBezTo>
                  <a:pt x="49" y="199"/>
                  <a:pt x="72" y="209"/>
                  <a:pt x="96" y="211"/>
                </a:cubicBezTo>
                <a:cubicBezTo>
                  <a:pt x="96" y="201"/>
                  <a:pt x="96" y="201"/>
                  <a:pt x="96" y="201"/>
                </a:cubicBezTo>
                <a:cubicBezTo>
                  <a:pt x="74" y="199"/>
                  <a:pt x="54" y="189"/>
                  <a:pt x="38" y="173"/>
                </a:cubicBezTo>
                <a:cubicBezTo>
                  <a:pt x="21" y="157"/>
                  <a:pt x="12" y="137"/>
                  <a:pt x="10" y="115"/>
                </a:cubicBezTo>
                <a:close/>
                <a:moveTo>
                  <a:pt x="10" y="95"/>
                </a:moveTo>
                <a:cubicBezTo>
                  <a:pt x="12" y="74"/>
                  <a:pt x="21" y="53"/>
                  <a:pt x="38" y="37"/>
                </a:cubicBezTo>
                <a:cubicBezTo>
                  <a:pt x="54" y="21"/>
                  <a:pt x="74" y="12"/>
                  <a:pt x="96" y="10"/>
                </a:cubicBezTo>
                <a:cubicBezTo>
                  <a:pt x="96" y="0"/>
                  <a:pt x="96" y="0"/>
                  <a:pt x="96" y="0"/>
                </a:cubicBezTo>
                <a:cubicBezTo>
                  <a:pt x="72" y="2"/>
                  <a:pt x="49" y="12"/>
                  <a:pt x="30" y="30"/>
                </a:cubicBezTo>
                <a:cubicBezTo>
                  <a:pt x="12" y="48"/>
                  <a:pt x="2" y="72"/>
                  <a:pt x="0" y="95"/>
                </a:cubicBezTo>
                <a:lnTo>
                  <a:pt x="10" y="95"/>
                </a:lnTo>
                <a:close/>
                <a:moveTo>
                  <a:pt x="201" y="115"/>
                </a:moveTo>
                <a:cubicBezTo>
                  <a:pt x="199" y="137"/>
                  <a:pt x="190" y="157"/>
                  <a:pt x="174" y="173"/>
                </a:cubicBezTo>
                <a:cubicBezTo>
                  <a:pt x="157" y="189"/>
                  <a:pt x="137" y="199"/>
                  <a:pt x="116" y="201"/>
                </a:cubicBezTo>
                <a:cubicBezTo>
                  <a:pt x="116" y="211"/>
                  <a:pt x="116" y="211"/>
                  <a:pt x="116" y="211"/>
                </a:cubicBezTo>
                <a:cubicBezTo>
                  <a:pt x="139" y="209"/>
                  <a:pt x="163" y="199"/>
                  <a:pt x="181" y="180"/>
                </a:cubicBezTo>
                <a:cubicBezTo>
                  <a:pt x="199" y="162"/>
                  <a:pt x="209" y="139"/>
                  <a:pt x="211" y="115"/>
                </a:cubicBezTo>
                <a:lnTo>
                  <a:pt x="201" y="115"/>
                </a:lnTo>
                <a:close/>
              </a:path>
            </a:pathLst>
          </a:custGeom>
          <a:solidFill>
            <a:srgbClr val="BBBC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a:endParaRPr>
          </a:p>
        </p:txBody>
      </p:sp>
      <p:sp>
        <p:nvSpPr>
          <p:cNvPr id="46" name="Freeform 6"/>
          <p:cNvSpPr>
            <a:spLocks/>
          </p:cNvSpPr>
          <p:nvPr/>
        </p:nvSpPr>
        <p:spPr bwMode="auto">
          <a:xfrm>
            <a:off x="4673957" y="2089388"/>
            <a:ext cx="1358107" cy="1358107"/>
          </a:xfrm>
          <a:custGeom>
            <a:avLst/>
            <a:gdLst>
              <a:gd name="T0" fmla="*/ 95 w 203"/>
              <a:gd name="T1" fmla="*/ 203 h 203"/>
              <a:gd name="T2" fmla="*/ 129 w 203"/>
              <a:gd name="T3" fmla="*/ 130 h 203"/>
              <a:gd name="T4" fmla="*/ 203 w 203"/>
              <a:gd name="T5" fmla="*/ 96 h 203"/>
              <a:gd name="T6" fmla="*/ 203 w 203"/>
              <a:gd name="T7" fmla="*/ 0 h 203"/>
              <a:gd name="T8" fmla="*/ 77 w 203"/>
              <a:gd name="T9" fmla="*/ 48 h 203"/>
              <a:gd name="T10" fmla="*/ 40 w 203"/>
              <a:gd name="T11" fmla="*/ 41 h 203"/>
              <a:gd name="T12" fmla="*/ 48 w 203"/>
              <a:gd name="T13" fmla="*/ 78 h 203"/>
              <a:gd name="T14" fmla="*/ 0 w 203"/>
              <a:gd name="T15" fmla="*/ 203 h 203"/>
              <a:gd name="T16" fmla="*/ 95 w 20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03">
                <a:moveTo>
                  <a:pt x="95" y="203"/>
                </a:moveTo>
                <a:cubicBezTo>
                  <a:pt x="97" y="177"/>
                  <a:pt x="109" y="150"/>
                  <a:pt x="129" y="130"/>
                </a:cubicBezTo>
                <a:cubicBezTo>
                  <a:pt x="150" y="109"/>
                  <a:pt x="176" y="98"/>
                  <a:pt x="203" y="96"/>
                </a:cubicBezTo>
                <a:cubicBezTo>
                  <a:pt x="203" y="0"/>
                  <a:pt x="203" y="0"/>
                  <a:pt x="203" y="0"/>
                </a:cubicBezTo>
                <a:cubicBezTo>
                  <a:pt x="158" y="2"/>
                  <a:pt x="114" y="18"/>
                  <a:pt x="77" y="48"/>
                </a:cubicBezTo>
                <a:cubicBezTo>
                  <a:pt x="40" y="41"/>
                  <a:pt x="40" y="41"/>
                  <a:pt x="40" y="41"/>
                </a:cubicBezTo>
                <a:cubicBezTo>
                  <a:pt x="48" y="78"/>
                  <a:pt x="48" y="78"/>
                  <a:pt x="48" y="78"/>
                </a:cubicBezTo>
                <a:cubicBezTo>
                  <a:pt x="18" y="114"/>
                  <a:pt x="2" y="159"/>
                  <a:pt x="0" y="203"/>
                </a:cubicBezTo>
                <a:lnTo>
                  <a:pt x="95" y="203"/>
                </a:lnTo>
                <a:close/>
              </a:path>
            </a:pathLst>
          </a:custGeom>
          <a:solidFill>
            <a:srgbClr val="093B5C"/>
          </a:solidFill>
          <a:ln w="25400">
            <a:solidFill>
              <a:srgbClr val="083451"/>
            </a:solidFill>
          </a:ln>
          <a:effectLst>
            <a:outerShdw blurRad="381000" dist="2540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7" name="Freeform 7"/>
          <p:cNvSpPr>
            <a:spLocks/>
          </p:cNvSpPr>
          <p:nvPr/>
        </p:nvSpPr>
        <p:spPr bwMode="auto">
          <a:xfrm>
            <a:off x="4673957" y="3581541"/>
            <a:ext cx="1358107" cy="1358107"/>
          </a:xfrm>
          <a:custGeom>
            <a:avLst/>
            <a:gdLst>
              <a:gd name="T0" fmla="*/ 203 w 203"/>
              <a:gd name="T1" fmla="*/ 108 h 203"/>
              <a:gd name="T2" fmla="*/ 129 w 203"/>
              <a:gd name="T3" fmla="*/ 74 h 203"/>
              <a:gd name="T4" fmla="*/ 95 w 203"/>
              <a:gd name="T5" fmla="*/ 0 h 203"/>
              <a:gd name="T6" fmla="*/ 0 w 203"/>
              <a:gd name="T7" fmla="*/ 0 h 203"/>
              <a:gd name="T8" fmla="*/ 48 w 203"/>
              <a:gd name="T9" fmla="*/ 126 h 203"/>
              <a:gd name="T10" fmla="*/ 40 w 203"/>
              <a:gd name="T11" fmla="*/ 162 h 203"/>
              <a:gd name="T12" fmla="*/ 77 w 203"/>
              <a:gd name="T13" fmla="*/ 155 h 203"/>
              <a:gd name="T14" fmla="*/ 203 w 203"/>
              <a:gd name="T15" fmla="*/ 203 h 203"/>
              <a:gd name="T16" fmla="*/ 203 w 203"/>
              <a:gd name="T17" fmla="*/ 10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03">
                <a:moveTo>
                  <a:pt x="203" y="108"/>
                </a:moveTo>
                <a:cubicBezTo>
                  <a:pt x="176" y="105"/>
                  <a:pt x="150" y="94"/>
                  <a:pt x="129" y="74"/>
                </a:cubicBezTo>
                <a:cubicBezTo>
                  <a:pt x="109" y="53"/>
                  <a:pt x="98" y="27"/>
                  <a:pt x="95" y="0"/>
                </a:cubicBezTo>
                <a:cubicBezTo>
                  <a:pt x="0" y="0"/>
                  <a:pt x="0" y="0"/>
                  <a:pt x="0" y="0"/>
                </a:cubicBezTo>
                <a:cubicBezTo>
                  <a:pt x="2" y="45"/>
                  <a:pt x="18" y="89"/>
                  <a:pt x="48" y="126"/>
                </a:cubicBezTo>
                <a:cubicBezTo>
                  <a:pt x="40" y="162"/>
                  <a:pt x="40" y="162"/>
                  <a:pt x="40" y="162"/>
                </a:cubicBezTo>
                <a:cubicBezTo>
                  <a:pt x="77" y="155"/>
                  <a:pt x="77" y="155"/>
                  <a:pt x="77" y="155"/>
                </a:cubicBezTo>
                <a:cubicBezTo>
                  <a:pt x="114" y="185"/>
                  <a:pt x="158" y="201"/>
                  <a:pt x="203" y="203"/>
                </a:cubicBezTo>
                <a:lnTo>
                  <a:pt x="203" y="108"/>
                </a:lnTo>
                <a:close/>
              </a:path>
            </a:pathLst>
          </a:custGeom>
          <a:solidFill>
            <a:srgbClr val="093B5C"/>
          </a:solidFill>
          <a:ln w="25400">
            <a:solidFill>
              <a:srgbClr val="083451"/>
            </a:solidFill>
          </a:ln>
          <a:effectLst>
            <a:outerShdw blurRad="381000" dist="2540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8" name="Freeform 8"/>
          <p:cNvSpPr>
            <a:spLocks/>
          </p:cNvSpPr>
          <p:nvPr/>
        </p:nvSpPr>
        <p:spPr bwMode="auto">
          <a:xfrm>
            <a:off x="6166111" y="2089388"/>
            <a:ext cx="1351933" cy="1358107"/>
          </a:xfrm>
          <a:custGeom>
            <a:avLst/>
            <a:gdLst>
              <a:gd name="T0" fmla="*/ 127 w 202"/>
              <a:gd name="T1" fmla="*/ 50 h 203"/>
              <a:gd name="T2" fmla="*/ 0 w 202"/>
              <a:gd name="T3" fmla="*/ 0 h 203"/>
              <a:gd name="T4" fmla="*/ 0 w 202"/>
              <a:gd name="T5" fmla="*/ 96 h 203"/>
              <a:gd name="T6" fmla="*/ 73 w 202"/>
              <a:gd name="T7" fmla="*/ 130 h 203"/>
              <a:gd name="T8" fmla="*/ 107 w 202"/>
              <a:gd name="T9" fmla="*/ 203 h 203"/>
              <a:gd name="T10" fmla="*/ 202 w 202"/>
              <a:gd name="T11" fmla="*/ 203 h 203"/>
              <a:gd name="T12" fmla="*/ 156 w 202"/>
              <a:gd name="T13" fmla="*/ 79 h 203"/>
              <a:gd name="T14" fmla="*/ 163 w 202"/>
              <a:gd name="T15" fmla="*/ 42 h 203"/>
              <a:gd name="T16" fmla="*/ 127 w 202"/>
              <a:gd name="T17" fmla="*/ 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203">
                <a:moveTo>
                  <a:pt x="127" y="50"/>
                </a:moveTo>
                <a:cubicBezTo>
                  <a:pt x="90" y="19"/>
                  <a:pt x="45" y="3"/>
                  <a:pt x="0" y="0"/>
                </a:cubicBezTo>
                <a:cubicBezTo>
                  <a:pt x="0" y="96"/>
                  <a:pt x="0" y="96"/>
                  <a:pt x="0" y="96"/>
                </a:cubicBezTo>
                <a:cubicBezTo>
                  <a:pt x="26" y="98"/>
                  <a:pt x="53" y="109"/>
                  <a:pt x="73" y="130"/>
                </a:cubicBezTo>
                <a:cubicBezTo>
                  <a:pt x="94" y="150"/>
                  <a:pt x="105" y="177"/>
                  <a:pt x="107" y="203"/>
                </a:cubicBezTo>
                <a:cubicBezTo>
                  <a:pt x="202" y="203"/>
                  <a:pt x="202" y="203"/>
                  <a:pt x="202" y="203"/>
                </a:cubicBezTo>
                <a:cubicBezTo>
                  <a:pt x="200" y="159"/>
                  <a:pt x="185" y="115"/>
                  <a:pt x="156" y="79"/>
                </a:cubicBezTo>
                <a:cubicBezTo>
                  <a:pt x="163" y="42"/>
                  <a:pt x="163" y="42"/>
                  <a:pt x="163" y="42"/>
                </a:cubicBezTo>
                <a:lnTo>
                  <a:pt x="127" y="50"/>
                </a:lnTo>
                <a:close/>
              </a:path>
            </a:pathLst>
          </a:custGeom>
          <a:solidFill>
            <a:srgbClr val="093B5C"/>
          </a:solidFill>
          <a:ln w="25400">
            <a:solidFill>
              <a:srgbClr val="083451"/>
            </a:solidFill>
          </a:ln>
          <a:effectLst>
            <a:outerShdw blurRad="381000" dist="2540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9" name="Freeform 9"/>
          <p:cNvSpPr>
            <a:spLocks/>
          </p:cNvSpPr>
          <p:nvPr/>
        </p:nvSpPr>
        <p:spPr bwMode="auto">
          <a:xfrm>
            <a:off x="6166111" y="3581541"/>
            <a:ext cx="1351933" cy="1358107"/>
          </a:xfrm>
          <a:custGeom>
            <a:avLst/>
            <a:gdLst>
              <a:gd name="T0" fmla="*/ 107 w 202"/>
              <a:gd name="T1" fmla="*/ 0 h 203"/>
              <a:gd name="T2" fmla="*/ 73 w 202"/>
              <a:gd name="T3" fmla="*/ 74 h 203"/>
              <a:gd name="T4" fmla="*/ 0 w 202"/>
              <a:gd name="T5" fmla="*/ 108 h 203"/>
              <a:gd name="T6" fmla="*/ 0 w 202"/>
              <a:gd name="T7" fmla="*/ 203 h 203"/>
              <a:gd name="T8" fmla="*/ 123 w 202"/>
              <a:gd name="T9" fmla="*/ 157 h 203"/>
              <a:gd name="T10" fmla="*/ 161 w 202"/>
              <a:gd name="T11" fmla="*/ 164 h 203"/>
              <a:gd name="T12" fmla="*/ 153 w 202"/>
              <a:gd name="T13" fmla="*/ 127 h 203"/>
              <a:gd name="T14" fmla="*/ 202 w 202"/>
              <a:gd name="T15" fmla="*/ 0 h 203"/>
              <a:gd name="T16" fmla="*/ 107 w 202"/>
              <a:gd name="T1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203">
                <a:moveTo>
                  <a:pt x="107" y="0"/>
                </a:moveTo>
                <a:cubicBezTo>
                  <a:pt x="105" y="27"/>
                  <a:pt x="93" y="53"/>
                  <a:pt x="73" y="74"/>
                </a:cubicBezTo>
                <a:cubicBezTo>
                  <a:pt x="53" y="94"/>
                  <a:pt x="26" y="105"/>
                  <a:pt x="0" y="108"/>
                </a:cubicBezTo>
                <a:cubicBezTo>
                  <a:pt x="0" y="203"/>
                  <a:pt x="0" y="203"/>
                  <a:pt x="0" y="203"/>
                </a:cubicBezTo>
                <a:cubicBezTo>
                  <a:pt x="44" y="201"/>
                  <a:pt x="87" y="186"/>
                  <a:pt x="123" y="157"/>
                </a:cubicBezTo>
                <a:cubicBezTo>
                  <a:pt x="161" y="164"/>
                  <a:pt x="161" y="164"/>
                  <a:pt x="161" y="164"/>
                </a:cubicBezTo>
                <a:cubicBezTo>
                  <a:pt x="153" y="127"/>
                  <a:pt x="153" y="127"/>
                  <a:pt x="153" y="127"/>
                </a:cubicBezTo>
                <a:cubicBezTo>
                  <a:pt x="184" y="90"/>
                  <a:pt x="200" y="46"/>
                  <a:pt x="202" y="0"/>
                </a:cubicBezTo>
                <a:lnTo>
                  <a:pt x="107" y="0"/>
                </a:lnTo>
                <a:close/>
              </a:path>
            </a:pathLst>
          </a:custGeom>
          <a:solidFill>
            <a:srgbClr val="093B5C"/>
          </a:solidFill>
          <a:ln w="25400">
            <a:solidFill>
              <a:srgbClr val="083451"/>
            </a:solidFill>
          </a:ln>
          <a:effectLst>
            <a:outerShdw blurRad="381000" dist="2540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3" name="矩形 3"/>
          <p:cNvSpPr>
            <a:spLocks noChangeArrowheads="1"/>
          </p:cNvSpPr>
          <p:nvPr/>
        </p:nvSpPr>
        <p:spPr bwMode="auto">
          <a:xfrm>
            <a:off x="5548130" y="3282602"/>
            <a:ext cx="1095243" cy="523220"/>
          </a:xfrm>
          <a:prstGeom prst="rect">
            <a:avLst/>
          </a:prstGeom>
          <a:extLst/>
        </p:spPr>
        <p:txBody>
          <a:bodyPr wrap="square">
            <a:spAutoFit/>
          </a:bodyPr>
          <a:lstStyle/>
          <a:p>
            <a:pPr algn="ct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POW</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84" name="TextBox 17"/>
          <p:cNvSpPr txBox="1"/>
          <p:nvPr/>
        </p:nvSpPr>
        <p:spPr>
          <a:xfrm>
            <a:off x="5025557" y="2453326"/>
            <a:ext cx="477871" cy="630227"/>
          </a:xfrm>
          <a:prstGeom prst="rect">
            <a:avLst/>
          </a:prstGeom>
          <a:noFill/>
        </p:spPr>
        <p:txBody>
          <a:bodyPr wrap="none" lIns="75493" tIns="37746" rIns="75493" bIns="37746" rtlCol="0" anchor="ctr">
            <a:spAutoFit/>
          </a:bodyPr>
          <a:lstStyle/>
          <a:p>
            <a:r>
              <a:rPr lang="en-US" altLang="zh-CN" sz="3600" dirty="0">
                <a:solidFill>
                  <a:schemeClr val="bg1"/>
                </a:solidFill>
                <a:latin typeface="微软雅黑" pitchFamily="34" charset="-122"/>
                <a:ea typeface="微软雅黑" pitchFamily="34" charset="-122"/>
              </a:rPr>
              <a:t>A</a:t>
            </a:r>
            <a:endParaRPr lang="zh-CN" altLang="en-US" sz="3600" dirty="0">
              <a:solidFill>
                <a:schemeClr val="bg1"/>
              </a:solidFill>
              <a:latin typeface="微软雅黑" pitchFamily="34" charset="-122"/>
              <a:ea typeface="微软雅黑" pitchFamily="34" charset="-122"/>
            </a:endParaRPr>
          </a:p>
        </p:txBody>
      </p:sp>
      <p:sp>
        <p:nvSpPr>
          <p:cNvPr id="85" name="TextBox 18"/>
          <p:cNvSpPr txBox="1"/>
          <p:nvPr/>
        </p:nvSpPr>
        <p:spPr>
          <a:xfrm>
            <a:off x="6714696" y="2453327"/>
            <a:ext cx="442605" cy="630227"/>
          </a:xfrm>
          <a:prstGeom prst="rect">
            <a:avLst/>
          </a:prstGeom>
          <a:noFill/>
        </p:spPr>
        <p:txBody>
          <a:bodyPr wrap="none" lIns="75493" tIns="37746" rIns="75493" bIns="37746" rtlCol="0" anchor="ctr">
            <a:spAutoFit/>
          </a:bodyPr>
          <a:lstStyle/>
          <a:p>
            <a:r>
              <a:rPr lang="en-US" altLang="zh-CN" sz="3600" dirty="0">
                <a:solidFill>
                  <a:schemeClr val="bg1"/>
                </a:solidFill>
                <a:latin typeface="微软雅黑" pitchFamily="34" charset="-122"/>
                <a:ea typeface="微软雅黑" pitchFamily="34" charset="-122"/>
              </a:rPr>
              <a:t>B</a:t>
            </a:r>
            <a:endParaRPr lang="zh-CN" altLang="en-US" sz="3600" dirty="0">
              <a:solidFill>
                <a:schemeClr val="bg1"/>
              </a:solidFill>
              <a:latin typeface="微软雅黑" pitchFamily="34" charset="-122"/>
              <a:ea typeface="微软雅黑" pitchFamily="34" charset="-122"/>
            </a:endParaRPr>
          </a:p>
        </p:txBody>
      </p:sp>
      <p:sp>
        <p:nvSpPr>
          <p:cNvPr id="86" name="TextBox 19"/>
          <p:cNvSpPr txBox="1"/>
          <p:nvPr/>
        </p:nvSpPr>
        <p:spPr>
          <a:xfrm>
            <a:off x="5030922" y="3967404"/>
            <a:ext cx="461841" cy="630227"/>
          </a:xfrm>
          <a:prstGeom prst="rect">
            <a:avLst/>
          </a:prstGeom>
          <a:noFill/>
        </p:spPr>
        <p:txBody>
          <a:bodyPr wrap="none" lIns="75493" tIns="37746" rIns="75493" bIns="37746" rtlCol="0" anchor="ctr">
            <a:spAutoFit/>
          </a:bodyPr>
          <a:lstStyle/>
          <a:p>
            <a:r>
              <a:rPr lang="en-US" altLang="zh-CN" sz="3600" dirty="0">
                <a:solidFill>
                  <a:schemeClr val="bg1"/>
                </a:solidFill>
                <a:latin typeface="微软雅黑" pitchFamily="34" charset="-122"/>
                <a:ea typeface="微软雅黑" pitchFamily="34" charset="-122"/>
              </a:rPr>
              <a:t>C</a:t>
            </a:r>
            <a:endParaRPr lang="zh-CN" altLang="en-US" sz="3600" dirty="0">
              <a:solidFill>
                <a:schemeClr val="bg1"/>
              </a:solidFill>
              <a:latin typeface="微软雅黑" pitchFamily="34" charset="-122"/>
              <a:ea typeface="微软雅黑" pitchFamily="34" charset="-122"/>
            </a:endParaRPr>
          </a:p>
        </p:txBody>
      </p:sp>
      <p:sp>
        <p:nvSpPr>
          <p:cNvPr id="87" name="TextBox 19"/>
          <p:cNvSpPr txBox="1"/>
          <p:nvPr/>
        </p:nvSpPr>
        <p:spPr>
          <a:xfrm>
            <a:off x="6684149" y="3967404"/>
            <a:ext cx="503519" cy="630227"/>
          </a:xfrm>
          <a:prstGeom prst="rect">
            <a:avLst/>
          </a:prstGeom>
          <a:noFill/>
        </p:spPr>
        <p:txBody>
          <a:bodyPr wrap="none" lIns="75493" tIns="37746" rIns="75493" bIns="37746" rtlCol="0" anchor="ctr">
            <a:spAutoFit/>
          </a:bodyPr>
          <a:lstStyle/>
          <a:p>
            <a:r>
              <a:rPr lang="en-US" altLang="zh-CN" sz="3600" dirty="0">
                <a:solidFill>
                  <a:schemeClr val="bg1"/>
                </a:solidFill>
                <a:latin typeface="微软雅黑" pitchFamily="34" charset="-122"/>
                <a:ea typeface="微软雅黑" pitchFamily="34" charset="-122"/>
              </a:rPr>
              <a:t>D</a:t>
            </a:r>
            <a:endParaRPr lang="zh-CN" altLang="en-US" sz="3600" dirty="0">
              <a:solidFill>
                <a:schemeClr val="bg1"/>
              </a:solidFill>
              <a:latin typeface="微软雅黑" pitchFamily="34" charset="-122"/>
              <a:ea typeface="微软雅黑" pitchFamily="34" charset="-122"/>
            </a:endParaRPr>
          </a:p>
        </p:txBody>
      </p:sp>
      <p:sp>
        <p:nvSpPr>
          <p:cNvPr id="88" name="矩形 87"/>
          <p:cNvSpPr/>
          <p:nvPr/>
        </p:nvSpPr>
        <p:spPr>
          <a:xfrm>
            <a:off x="1228183" y="1227142"/>
            <a:ext cx="3054265" cy="461665"/>
          </a:xfrm>
          <a:prstGeom prst="rect">
            <a:avLst/>
          </a:prstGeom>
        </p:spPr>
        <p:txBody>
          <a:bodyPr wrap="square">
            <a:spAutoFit/>
          </a:bodyPr>
          <a:lstStyle/>
          <a:p>
            <a:r>
              <a:rPr lang="zh-CN" altLang="en-US" sz="2400" b="1" dirty="0">
                <a:solidFill>
                  <a:srgbClr val="093B5C"/>
                </a:solidFill>
                <a:latin typeface="微软雅黑" panose="020B0503020204020204" pitchFamily="34" charset="-122"/>
                <a:ea typeface="微软雅黑" panose="020B0503020204020204" pitchFamily="34" charset="-122"/>
              </a:rPr>
              <a:t>核心思想</a:t>
            </a:r>
          </a:p>
        </p:txBody>
      </p:sp>
      <p:sp>
        <p:nvSpPr>
          <p:cNvPr id="89" name="矩形 88"/>
          <p:cNvSpPr/>
          <p:nvPr/>
        </p:nvSpPr>
        <p:spPr>
          <a:xfrm>
            <a:off x="1228183" y="1714662"/>
            <a:ext cx="3445773" cy="1200329"/>
          </a:xfrm>
          <a:prstGeom prst="rect">
            <a:avLst/>
          </a:prstGeom>
        </p:spPr>
        <p:txBody>
          <a:bodyPr wrap="square">
            <a:spAutoFit/>
          </a:bodyPr>
          <a:lstStyle/>
          <a:p>
            <a:pPr algn="just"/>
            <a:r>
              <a:rPr lang="en-US" altLang="zh-CN" dirty="0">
                <a:latin typeface="Microsoft YaHei" charset="-122"/>
                <a:ea typeface="Microsoft YaHei" charset="-122"/>
                <a:cs typeface="Microsoft YaHei" charset="-122"/>
              </a:rPr>
              <a:t>POW</a:t>
            </a:r>
            <a:r>
              <a:rPr lang="zh-CN" altLang="zh-CN" dirty="0">
                <a:latin typeface="Microsoft YaHei" charset="-122"/>
                <a:ea typeface="Microsoft YaHei" charset="-122"/>
                <a:cs typeface="Microsoft YaHei" charset="-122"/>
              </a:rPr>
              <a:t>共识机制的核心是</a:t>
            </a:r>
            <a:r>
              <a:rPr lang="zh-CN" altLang="zh-CN" dirty="0">
                <a:solidFill>
                  <a:srgbClr val="FF0000"/>
                </a:solidFill>
                <a:latin typeface="Microsoft YaHei" charset="-122"/>
                <a:ea typeface="Microsoft YaHei" charset="-122"/>
                <a:cs typeface="Microsoft YaHei" charset="-122"/>
              </a:rPr>
              <a:t>通过算力竞争</a:t>
            </a:r>
            <a:r>
              <a:rPr lang="zh-CN" altLang="zh-CN" dirty="0">
                <a:latin typeface="Microsoft YaHei" charset="-122"/>
                <a:ea typeface="Microsoft YaHei" charset="-122"/>
                <a:cs typeface="Microsoft YaHei" charset="-122"/>
              </a:rPr>
              <a:t>来选择特定节点将新区块添加到区块链，并以此保证比特币网络分布式记账的一致性</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91" name="矩形 90"/>
          <p:cNvSpPr/>
          <p:nvPr/>
        </p:nvSpPr>
        <p:spPr>
          <a:xfrm>
            <a:off x="8008019" y="1500537"/>
            <a:ext cx="3600212" cy="1200329"/>
          </a:xfrm>
          <a:prstGeom prst="rect">
            <a:avLst/>
          </a:prstGeom>
        </p:spPr>
        <p:txBody>
          <a:bodyPr wrap="square">
            <a:spAutoFit/>
          </a:bodyPr>
          <a:lstStyle/>
          <a:p>
            <a:pPr algn="just"/>
            <a:r>
              <a:rPr lang="en-US" altLang="zh-CN" dirty="0">
                <a:latin typeface="Microsoft YaHei" charset="-122"/>
                <a:ea typeface="Microsoft YaHei" charset="-122"/>
                <a:cs typeface="Microsoft YaHei" charset="-122"/>
              </a:rPr>
              <a:t>POW</a:t>
            </a:r>
            <a:r>
              <a:rPr lang="zh-CN" altLang="zh-CN" dirty="0">
                <a:latin typeface="Microsoft YaHei" charset="-122"/>
                <a:ea typeface="Microsoft YaHei" charset="-122"/>
                <a:cs typeface="Microsoft YaHei" charset="-122"/>
              </a:rPr>
              <a:t>共识机制规定，网络中所有节点都将以目前比特币系统中的最长链，也就是</a:t>
            </a:r>
            <a:r>
              <a:rPr lang="zh-CN" altLang="zh-CN" dirty="0">
                <a:solidFill>
                  <a:srgbClr val="FF0000"/>
                </a:solidFill>
                <a:latin typeface="Microsoft YaHei" charset="-122"/>
                <a:ea typeface="Microsoft YaHei" charset="-122"/>
                <a:cs typeface="Microsoft YaHei" charset="-122"/>
              </a:rPr>
              <a:t>包含最大工作量证明</a:t>
            </a:r>
            <a:r>
              <a:rPr lang="zh-CN" altLang="zh-CN" dirty="0">
                <a:latin typeface="Microsoft YaHei" charset="-122"/>
                <a:ea typeface="Microsoft YaHei" charset="-122"/>
                <a:cs typeface="Microsoft YaHei" charset="-122"/>
              </a:rPr>
              <a:t>的链条作为当前的主</a:t>
            </a:r>
            <a:r>
              <a:rPr lang="zh-CN" altLang="zh-CN" dirty="0" smtClean="0">
                <a:latin typeface="Microsoft YaHei" charset="-122"/>
                <a:ea typeface="Microsoft YaHei" charset="-122"/>
                <a:cs typeface="Microsoft YaHei" charset="-122"/>
              </a:rPr>
              <a:t>链</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93" name="矩形 92"/>
          <p:cNvSpPr/>
          <p:nvPr/>
        </p:nvSpPr>
        <p:spPr>
          <a:xfrm>
            <a:off x="1244528" y="4591851"/>
            <a:ext cx="3429428" cy="1754326"/>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为了取得区块记账权，各矿工必须充分利用各自计算机算力来竞争求解一个</a:t>
            </a:r>
            <a:r>
              <a:rPr lang="en-US" altLang="zh-CN" dirty="0">
                <a:latin typeface="Microsoft YaHei" charset="-122"/>
                <a:ea typeface="Microsoft YaHei" charset="-122"/>
                <a:cs typeface="Microsoft YaHei" charset="-122"/>
              </a:rPr>
              <a:t>SHA256</a:t>
            </a:r>
            <a:r>
              <a:rPr lang="zh-CN" altLang="zh-CN" dirty="0">
                <a:latin typeface="Microsoft YaHei" charset="-122"/>
                <a:ea typeface="Microsoft YaHei" charset="-122"/>
                <a:cs typeface="Microsoft YaHei" charset="-122"/>
              </a:rPr>
              <a:t>数学难题，即需要通过</a:t>
            </a:r>
            <a:r>
              <a:rPr lang="zh-CN" altLang="zh-CN" dirty="0">
                <a:solidFill>
                  <a:srgbClr val="FF0000"/>
                </a:solidFill>
                <a:latin typeface="Microsoft YaHei" charset="-122"/>
                <a:ea typeface="Microsoft YaHei" charset="-122"/>
                <a:cs typeface="Microsoft YaHei" charset="-122"/>
              </a:rPr>
              <a:t>搜索一个随机数</a:t>
            </a:r>
            <a:r>
              <a:rPr lang="zh-CN" altLang="zh-CN" dirty="0">
                <a:latin typeface="Microsoft YaHei" charset="-122"/>
                <a:ea typeface="Microsoft YaHei" charset="-122"/>
                <a:cs typeface="Microsoft YaHei" charset="-122"/>
              </a:rPr>
              <a:t>，使得区块头中所有数据的哈希值小于某个既定目标值</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94" name="矩形 93"/>
          <p:cNvSpPr/>
          <p:nvPr/>
        </p:nvSpPr>
        <p:spPr>
          <a:xfrm>
            <a:off x="7748512" y="4098408"/>
            <a:ext cx="3054265" cy="461665"/>
          </a:xfrm>
          <a:prstGeom prst="rect">
            <a:avLst/>
          </a:prstGeom>
        </p:spPr>
        <p:txBody>
          <a:bodyPr wrap="square">
            <a:spAutoFit/>
          </a:bodyPr>
          <a:lstStyle/>
          <a:p>
            <a:r>
              <a:rPr lang="zh-CN" altLang="en-US" sz="2400" b="1" dirty="0">
                <a:solidFill>
                  <a:srgbClr val="093B5C"/>
                </a:solidFill>
                <a:latin typeface="微软雅黑" panose="020B0503020204020204" pitchFamily="34" charset="-122"/>
                <a:ea typeface="微软雅黑" panose="020B0503020204020204" pitchFamily="34" charset="-122"/>
              </a:rPr>
              <a:t>区块生成速度</a:t>
            </a:r>
          </a:p>
        </p:txBody>
      </p:sp>
      <p:sp>
        <p:nvSpPr>
          <p:cNvPr id="95" name="矩形 94"/>
          <p:cNvSpPr/>
          <p:nvPr/>
        </p:nvSpPr>
        <p:spPr>
          <a:xfrm>
            <a:off x="7748512" y="4583722"/>
            <a:ext cx="3859719" cy="1477328"/>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为了减少由于单位时间内区块生成个数过多对达成共识所造成的不利影响，可以通过调节挖矿目标值大小来灵活</a:t>
            </a:r>
            <a:r>
              <a:rPr lang="zh-CN" altLang="zh-CN" dirty="0">
                <a:solidFill>
                  <a:srgbClr val="FF0000"/>
                </a:solidFill>
                <a:latin typeface="Microsoft YaHei" charset="-122"/>
                <a:ea typeface="Microsoft YaHei" charset="-122"/>
                <a:cs typeface="Microsoft YaHei" charset="-122"/>
              </a:rPr>
              <a:t>动态地控制挖矿难度</a:t>
            </a:r>
            <a:r>
              <a:rPr lang="zh-CN" altLang="zh-CN" dirty="0">
                <a:latin typeface="Microsoft YaHei" charset="-122"/>
                <a:ea typeface="Microsoft YaHei" charset="-122"/>
                <a:cs typeface="Microsoft YaHei" charset="-122"/>
              </a:rPr>
              <a:t>，将区块生成速度控制在</a:t>
            </a:r>
            <a:r>
              <a:rPr lang="en-US" altLang="zh-CN" dirty="0">
                <a:latin typeface="Microsoft YaHei" charset="-122"/>
                <a:ea typeface="Microsoft YaHei" charset="-122"/>
                <a:cs typeface="Microsoft YaHei" charset="-122"/>
              </a:rPr>
              <a:t>10</a:t>
            </a:r>
            <a:r>
              <a:rPr lang="zh-CN" altLang="zh-CN" dirty="0">
                <a:latin typeface="Microsoft YaHei" charset="-122"/>
                <a:ea typeface="Microsoft YaHei" charset="-122"/>
                <a:cs typeface="Microsoft YaHei" charset="-122"/>
              </a:rPr>
              <a:t>分钟</a:t>
            </a:r>
            <a:r>
              <a:rPr lang="en-US" altLang="zh-CN" dirty="0">
                <a:latin typeface="Microsoft YaHei" charset="-122"/>
                <a:ea typeface="Microsoft YaHei" charset="-122"/>
                <a:cs typeface="Microsoft YaHei" charset="-122"/>
              </a:rPr>
              <a:t>/</a:t>
            </a:r>
            <a:r>
              <a:rPr lang="zh-CN" altLang="zh-CN" dirty="0" smtClean="0">
                <a:latin typeface="Microsoft YaHei" charset="-122"/>
                <a:ea typeface="Microsoft YaHei" charset="-122"/>
                <a:cs typeface="Microsoft YaHei" charset="-122"/>
              </a:rPr>
              <a:t>个</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22" name="矩形 3"/>
          <p:cNvSpPr>
            <a:spLocks noChangeArrowheads="1"/>
          </p:cNvSpPr>
          <p:nvPr/>
        </p:nvSpPr>
        <p:spPr bwMode="auto">
          <a:xfrm>
            <a:off x="798574" y="234824"/>
            <a:ext cx="9228829" cy="523220"/>
          </a:xfrm>
          <a:prstGeom prst="rect">
            <a:avLst/>
          </a:prstGeom>
          <a:extLst/>
        </p:spPr>
        <p:txBody>
          <a:bodyPr wrap="square">
            <a:spAutoFit/>
          </a:bodyPr>
          <a:lstStyle/>
          <a:p>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POW(Proof of Work)</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机制（中本聪，</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2009</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23" name="等腰三角形 22"/>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3F29A38F-2ACE-49CE-8E57-6ACF39BD9DD9}"/>
              </a:ext>
            </a:extLst>
          </p:cNvPr>
          <p:cNvSpPr/>
          <p:nvPr/>
        </p:nvSpPr>
        <p:spPr>
          <a:xfrm>
            <a:off x="1228183" y="4110967"/>
            <a:ext cx="3054265" cy="461665"/>
          </a:xfrm>
          <a:prstGeom prst="rect">
            <a:avLst/>
          </a:prstGeom>
        </p:spPr>
        <p:txBody>
          <a:bodyPr wrap="square">
            <a:spAutoFit/>
          </a:bodyPr>
          <a:lstStyle/>
          <a:p>
            <a:r>
              <a:rPr lang="zh-CN" altLang="en-US" sz="2400" b="1" dirty="0">
                <a:solidFill>
                  <a:srgbClr val="093B5C"/>
                </a:solidFill>
                <a:latin typeface="微软雅黑" panose="020B0503020204020204" pitchFamily="34" charset="-122"/>
                <a:ea typeface="微软雅黑" panose="020B0503020204020204" pitchFamily="34" charset="-122"/>
              </a:rPr>
              <a:t>算力竞争</a:t>
            </a:r>
          </a:p>
        </p:txBody>
      </p:sp>
      <p:sp>
        <p:nvSpPr>
          <p:cNvPr id="25" name="矩形 24">
            <a:extLst>
              <a:ext uri="{FF2B5EF4-FFF2-40B4-BE49-F238E27FC236}">
                <a16:creationId xmlns:a16="http://schemas.microsoft.com/office/drawing/2014/main" id="{BEB96EE8-FF8C-4E0A-AD76-944DF22BC4B1}"/>
              </a:ext>
            </a:extLst>
          </p:cNvPr>
          <p:cNvSpPr/>
          <p:nvPr/>
        </p:nvSpPr>
        <p:spPr>
          <a:xfrm>
            <a:off x="8008020" y="1092351"/>
            <a:ext cx="3054265" cy="461665"/>
          </a:xfrm>
          <a:prstGeom prst="rect">
            <a:avLst/>
          </a:prstGeom>
        </p:spPr>
        <p:txBody>
          <a:bodyPr wrap="square">
            <a:spAutoFit/>
          </a:bodyPr>
          <a:lstStyle/>
          <a:p>
            <a:r>
              <a:rPr lang="zh-CN" altLang="en-US" sz="2400" b="1" dirty="0">
                <a:solidFill>
                  <a:srgbClr val="093B5C"/>
                </a:solidFill>
                <a:latin typeface="微软雅黑" panose="020B0503020204020204" pitchFamily="34" charset="-122"/>
                <a:ea typeface="微软雅黑" panose="020B0503020204020204" pitchFamily="34" charset="-122"/>
              </a:rPr>
              <a:t>主链选择</a:t>
            </a:r>
          </a:p>
        </p:txBody>
      </p:sp>
    </p:spTree>
    <p:extLst>
      <p:ext uri="{BB962C8B-B14F-4D97-AF65-F5344CB8AC3E}">
        <p14:creationId xmlns:p14="http://schemas.microsoft.com/office/powerpoint/2010/main" val="9709186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23"/>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22"/>
                                        </p:tgtEl>
                                        <p:attrNameLst>
                                          <p:attrName>ppt_x</p:attrName>
                                          <p:attrName>ppt_y</p:attrName>
                                        </p:attrNameLst>
                                      </p:cBhvr>
                                      <p:rCtr x="6068" y="0"/>
                                    </p:animMotion>
                                  </p:childTnLst>
                                </p:cTn>
                              </p:par>
                            </p:childTnLst>
                          </p:cTn>
                        </p:par>
                        <p:par>
                          <p:cTn id="19" fill="hold">
                            <p:stCondLst>
                              <p:cond delay="1000"/>
                            </p:stCondLst>
                            <p:childTnLst>
                              <p:par>
                                <p:cTn id="20" presetID="23" presetClass="entr" presetSubtype="36" fill="hold" grpId="0" nodeType="afterEffect">
                                  <p:stCondLst>
                                    <p:cond delay="0"/>
                                  </p:stCondLst>
                                  <p:childTnLst>
                                    <p:set>
                                      <p:cBhvr>
                                        <p:cTn id="21" dur="1" fill="hold">
                                          <p:stCondLst>
                                            <p:cond delay="0"/>
                                          </p:stCondLst>
                                        </p:cTn>
                                        <p:tgtEl>
                                          <p:spTgt spid="83"/>
                                        </p:tgtEl>
                                        <p:attrNameLst>
                                          <p:attrName>style.visibility</p:attrName>
                                        </p:attrNameLst>
                                      </p:cBhvr>
                                      <p:to>
                                        <p:strVal val="visible"/>
                                      </p:to>
                                    </p:set>
                                    <p:anim calcmode="lin" valueType="num">
                                      <p:cBhvr>
                                        <p:cTn id="22" dur="500" fill="hold"/>
                                        <p:tgtEl>
                                          <p:spTgt spid="83"/>
                                        </p:tgtEl>
                                        <p:attrNameLst>
                                          <p:attrName>ppt_w</p:attrName>
                                        </p:attrNameLst>
                                      </p:cBhvr>
                                      <p:tavLst>
                                        <p:tav tm="0">
                                          <p:val>
                                            <p:strVal val="(6*min(max(#ppt_w*#ppt_h,.3),1)-7.4)/-.7*#ppt_w"/>
                                          </p:val>
                                        </p:tav>
                                        <p:tav tm="100000">
                                          <p:val>
                                            <p:strVal val="#ppt_w"/>
                                          </p:val>
                                        </p:tav>
                                      </p:tavLst>
                                    </p:anim>
                                    <p:anim calcmode="lin" valueType="num">
                                      <p:cBhvr>
                                        <p:cTn id="23" dur="500" fill="hold"/>
                                        <p:tgtEl>
                                          <p:spTgt spid="83"/>
                                        </p:tgtEl>
                                        <p:attrNameLst>
                                          <p:attrName>ppt_h</p:attrName>
                                        </p:attrNameLst>
                                      </p:cBhvr>
                                      <p:tavLst>
                                        <p:tav tm="0">
                                          <p:val>
                                            <p:strVal val="(6*min(max(#ppt_w*#ppt_h,.3),1)-7.4)/-.7*#ppt_h"/>
                                          </p:val>
                                        </p:tav>
                                        <p:tav tm="100000">
                                          <p:val>
                                            <p:strVal val="#ppt_h"/>
                                          </p:val>
                                        </p:tav>
                                      </p:tavLst>
                                    </p:anim>
                                    <p:anim calcmode="lin" valueType="num">
                                      <p:cBhvr>
                                        <p:cTn id="24" dur="500" fill="hold"/>
                                        <p:tgtEl>
                                          <p:spTgt spid="83"/>
                                        </p:tgtEl>
                                        <p:attrNameLst>
                                          <p:attrName>ppt_x</p:attrName>
                                        </p:attrNameLst>
                                      </p:cBhvr>
                                      <p:tavLst>
                                        <p:tav tm="0">
                                          <p:val>
                                            <p:fltVal val="0.5"/>
                                          </p:val>
                                        </p:tav>
                                        <p:tav tm="100000">
                                          <p:val>
                                            <p:strVal val="#ppt_x"/>
                                          </p:val>
                                        </p:tav>
                                      </p:tavLst>
                                    </p:anim>
                                    <p:anim calcmode="lin" valueType="num">
                                      <p:cBhvr>
                                        <p:cTn id="25" dur="500" fill="hold"/>
                                        <p:tgtEl>
                                          <p:spTgt spid="83"/>
                                        </p:tgtEl>
                                        <p:attrNameLst>
                                          <p:attrName>ppt_y</p:attrName>
                                        </p:attrNameLst>
                                      </p:cBhvr>
                                      <p:tavLst>
                                        <p:tav tm="0">
                                          <p:val>
                                            <p:strVal val="1+(6*min(max(#ppt_w*#ppt_h,.3),1)-7.4)/-.7*#ppt_h/2"/>
                                          </p:val>
                                        </p:tav>
                                        <p:tav tm="100000">
                                          <p:val>
                                            <p:strVal val="#ppt_y"/>
                                          </p:val>
                                        </p:tav>
                                      </p:tavLst>
                                    </p:anim>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250" fill="hold"/>
                                        <p:tgtEl>
                                          <p:spTgt spid="45"/>
                                        </p:tgtEl>
                                        <p:attrNameLst>
                                          <p:attrName>ppt_w</p:attrName>
                                        </p:attrNameLst>
                                      </p:cBhvr>
                                      <p:tavLst>
                                        <p:tav tm="0">
                                          <p:val>
                                            <p:fltVal val="0"/>
                                          </p:val>
                                        </p:tav>
                                        <p:tav tm="100000">
                                          <p:val>
                                            <p:strVal val="#ppt_w"/>
                                          </p:val>
                                        </p:tav>
                                      </p:tavLst>
                                    </p:anim>
                                    <p:anim calcmode="lin" valueType="num">
                                      <p:cBhvr>
                                        <p:cTn id="30" dur="250" fill="hold"/>
                                        <p:tgtEl>
                                          <p:spTgt spid="45"/>
                                        </p:tgtEl>
                                        <p:attrNameLst>
                                          <p:attrName>ppt_h</p:attrName>
                                        </p:attrNameLst>
                                      </p:cBhvr>
                                      <p:tavLst>
                                        <p:tav tm="0">
                                          <p:val>
                                            <p:fltVal val="0"/>
                                          </p:val>
                                        </p:tav>
                                        <p:tav tm="100000">
                                          <p:val>
                                            <p:strVal val="#ppt_h"/>
                                          </p:val>
                                        </p:tav>
                                      </p:tavLst>
                                    </p:anim>
                                    <p:animEffect transition="in" filter="fade">
                                      <p:cBhvr>
                                        <p:cTn id="31" dur="250"/>
                                        <p:tgtEl>
                                          <p:spTgt spid="45"/>
                                        </p:tgtEl>
                                      </p:cBhvr>
                                    </p:animEffect>
                                  </p:childTnLst>
                                </p:cTn>
                              </p:par>
                            </p:childTnLst>
                          </p:cTn>
                        </p:par>
                        <p:par>
                          <p:cTn id="32" fill="hold">
                            <p:stCondLst>
                              <p:cond delay="1750"/>
                            </p:stCondLst>
                            <p:childTnLst>
                              <p:par>
                                <p:cTn id="33" presetID="6" presetClass="emph" presetSubtype="0" decel="100000" fill="hold" grpId="1" nodeType="afterEffect">
                                  <p:stCondLst>
                                    <p:cond delay="0"/>
                                  </p:stCondLst>
                                  <p:childTnLst>
                                    <p:animScale>
                                      <p:cBhvr>
                                        <p:cTn id="34" dur="250" fill="hold"/>
                                        <p:tgtEl>
                                          <p:spTgt spid="45"/>
                                        </p:tgtEl>
                                      </p:cBhvr>
                                      <p:by x="110000" y="110000"/>
                                    </p:animScale>
                                  </p:childTnLst>
                                </p:cTn>
                              </p:par>
                            </p:childTnLst>
                          </p:cTn>
                        </p:par>
                        <p:par>
                          <p:cTn id="35" fill="hold">
                            <p:stCondLst>
                              <p:cond delay="2000"/>
                            </p:stCondLst>
                            <p:childTnLst>
                              <p:par>
                                <p:cTn id="36" presetID="6" presetClass="emph" presetSubtype="0" decel="100000" fill="hold" grpId="2" nodeType="afterEffect">
                                  <p:stCondLst>
                                    <p:cond delay="0"/>
                                  </p:stCondLst>
                                  <p:childTnLst>
                                    <p:animScale>
                                      <p:cBhvr>
                                        <p:cTn id="37" dur="250" fill="hold"/>
                                        <p:tgtEl>
                                          <p:spTgt spid="45"/>
                                        </p:tgtEl>
                                      </p:cBhvr>
                                      <p:by x="91000" y="91000"/>
                                    </p:animScale>
                                  </p:childTnLst>
                                </p:cTn>
                              </p:par>
                            </p:childTnLst>
                          </p:cTn>
                        </p:par>
                        <p:par>
                          <p:cTn id="38" fill="hold">
                            <p:stCondLst>
                              <p:cond delay="2250"/>
                            </p:stCondLst>
                            <p:childTnLst>
                              <p:par>
                                <p:cTn id="39" presetID="23" presetClass="entr" presetSubtype="528" fill="hold" grpId="0" nodeType="afterEffect">
                                  <p:stCondLst>
                                    <p:cond delay="0"/>
                                  </p:stCondLst>
                                  <p:childTnLst>
                                    <p:set>
                                      <p:cBhvr>
                                        <p:cTn id="40" dur="1" fill="hold">
                                          <p:stCondLst>
                                            <p:cond delay="0"/>
                                          </p:stCondLst>
                                        </p:cTn>
                                        <p:tgtEl>
                                          <p:spTgt spid="46"/>
                                        </p:tgtEl>
                                        <p:attrNameLst>
                                          <p:attrName>style.visibility</p:attrName>
                                        </p:attrNameLst>
                                      </p:cBhvr>
                                      <p:to>
                                        <p:strVal val="visible"/>
                                      </p:to>
                                    </p:set>
                                    <p:anim calcmode="lin" valueType="num">
                                      <p:cBhvr>
                                        <p:cTn id="41" dur="500" fill="hold"/>
                                        <p:tgtEl>
                                          <p:spTgt spid="46"/>
                                        </p:tgtEl>
                                        <p:attrNameLst>
                                          <p:attrName>ppt_w</p:attrName>
                                        </p:attrNameLst>
                                      </p:cBhvr>
                                      <p:tavLst>
                                        <p:tav tm="0">
                                          <p:val>
                                            <p:fltVal val="0"/>
                                          </p:val>
                                        </p:tav>
                                        <p:tav tm="100000">
                                          <p:val>
                                            <p:strVal val="#ppt_w"/>
                                          </p:val>
                                        </p:tav>
                                      </p:tavLst>
                                    </p:anim>
                                    <p:anim calcmode="lin" valueType="num">
                                      <p:cBhvr>
                                        <p:cTn id="42" dur="500" fill="hold"/>
                                        <p:tgtEl>
                                          <p:spTgt spid="46"/>
                                        </p:tgtEl>
                                        <p:attrNameLst>
                                          <p:attrName>ppt_h</p:attrName>
                                        </p:attrNameLst>
                                      </p:cBhvr>
                                      <p:tavLst>
                                        <p:tav tm="0">
                                          <p:val>
                                            <p:fltVal val="0"/>
                                          </p:val>
                                        </p:tav>
                                        <p:tav tm="100000">
                                          <p:val>
                                            <p:strVal val="#ppt_h"/>
                                          </p:val>
                                        </p:tav>
                                      </p:tavLst>
                                    </p:anim>
                                    <p:anim calcmode="lin" valueType="num">
                                      <p:cBhvr>
                                        <p:cTn id="43" dur="500" fill="hold"/>
                                        <p:tgtEl>
                                          <p:spTgt spid="46"/>
                                        </p:tgtEl>
                                        <p:attrNameLst>
                                          <p:attrName>ppt_x</p:attrName>
                                        </p:attrNameLst>
                                      </p:cBhvr>
                                      <p:tavLst>
                                        <p:tav tm="0">
                                          <p:val>
                                            <p:fltVal val="0.5"/>
                                          </p:val>
                                        </p:tav>
                                        <p:tav tm="100000">
                                          <p:val>
                                            <p:strVal val="#ppt_x"/>
                                          </p:val>
                                        </p:tav>
                                      </p:tavLst>
                                    </p:anim>
                                    <p:anim calcmode="lin" valueType="num">
                                      <p:cBhvr>
                                        <p:cTn id="44" dur="500" fill="hold"/>
                                        <p:tgtEl>
                                          <p:spTgt spid="46"/>
                                        </p:tgtEl>
                                        <p:attrNameLst>
                                          <p:attrName>ppt_y</p:attrName>
                                        </p:attrNameLst>
                                      </p:cBhvr>
                                      <p:tavLst>
                                        <p:tav tm="0">
                                          <p:val>
                                            <p:fltVal val="0.5"/>
                                          </p:val>
                                        </p:tav>
                                        <p:tav tm="100000">
                                          <p:val>
                                            <p:strVal val="#ppt_y"/>
                                          </p:val>
                                        </p:tav>
                                      </p:tavLst>
                                    </p:anim>
                                  </p:childTnLst>
                                </p:cTn>
                              </p:par>
                              <p:par>
                                <p:cTn id="45" presetID="23" presetClass="entr" presetSubtype="528" fill="hold" grpId="0" nodeType="withEffect">
                                  <p:stCondLst>
                                    <p:cond delay="250"/>
                                  </p:stCondLst>
                                  <p:childTnLst>
                                    <p:set>
                                      <p:cBhvr>
                                        <p:cTn id="46" dur="1" fill="hold">
                                          <p:stCondLst>
                                            <p:cond delay="0"/>
                                          </p:stCondLst>
                                        </p:cTn>
                                        <p:tgtEl>
                                          <p:spTgt spid="48"/>
                                        </p:tgtEl>
                                        <p:attrNameLst>
                                          <p:attrName>style.visibility</p:attrName>
                                        </p:attrNameLst>
                                      </p:cBhvr>
                                      <p:to>
                                        <p:strVal val="visible"/>
                                      </p:to>
                                    </p:set>
                                    <p:anim calcmode="lin" valueType="num">
                                      <p:cBhvr>
                                        <p:cTn id="47" dur="500" fill="hold"/>
                                        <p:tgtEl>
                                          <p:spTgt spid="48"/>
                                        </p:tgtEl>
                                        <p:attrNameLst>
                                          <p:attrName>ppt_w</p:attrName>
                                        </p:attrNameLst>
                                      </p:cBhvr>
                                      <p:tavLst>
                                        <p:tav tm="0">
                                          <p:val>
                                            <p:fltVal val="0"/>
                                          </p:val>
                                        </p:tav>
                                        <p:tav tm="100000">
                                          <p:val>
                                            <p:strVal val="#ppt_w"/>
                                          </p:val>
                                        </p:tav>
                                      </p:tavLst>
                                    </p:anim>
                                    <p:anim calcmode="lin" valueType="num">
                                      <p:cBhvr>
                                        <p:cTn id="48" dur="500" fill="hold"/>
                                        <p:tgtEl>
                                          <p:spTgt spid="48"/>
                                        </p:tgtEl>
                                        <p:attrNameLst>
                                          <p:attrName>ppt_h</p:attrName>
                                        </p:attrNameLst>
                                      </p:cBhvr>
                                      <p:tavLst>
                                        <p:tav tm="0">
                                          <p:val>
                                            <p:fltVal val="0"/>
                                          </p:val>
                                        </p:tav>
                                        <p:tav tm="100000">
                                          <p:val>
                                            <p:strVal val="#ppt_h"/>
                                          </p:val>
                                        </p:tav>
                                      </p:tavLst>
                                    </p:anim>
                                    <p:anim calcmode="lin" valueType="num">
                                      <p:cBhvr>
                                        <p:cTn id="49" dur="500" fill="hold"/>
                                        <p:tgtEl>
                                          <p:spTgt spid="48"/>
                                        </p:tgtEl>
                                        <p:attrNameLst>
                                          <p:attrName>ppt_x</p:attrName>
                                        </p:attrNameLst>
                                      </p:cBhvr>
                                      <p:tavLst>
                                        <p:tav tm="0">
                                          <p:val>
                                            <p:fltVal val="0.5"/>
                                          </p:val>
                                        </p:tav>
                                        <p:tav tm="100000">
                                          <p:val>
                                            <p:strVal val="#ppt_x"/>
                                          </p:val>
                                        </p:tav>
                                      </p:tavLst>
                                    </p:anim>
                                    <p:anim calcmode="lin" valueType="num">
                                      <p:cBhvr>
                                        <p:cTn id="50" dur="500" fill="hold"/>
                                        <p:tgtEl>
                                          <p:spTgt spid="48"/>
                                        </p:tgtEl>
                                        <p:attrNameLst>
                                          <p:attrName>ppt_y</p:attrName>
                                        </p:attrNameLst>
                                      </p:cBhvr>
                                      <p:tavLst>
                                        <p:tav tm="0">
                                          <p:val>
                                            <p:fltVal val="0.5"/>
                                          </p:val>
                                        </p:tav>
                                        <p:tav tm="100000">
                                          <p:val>
                                            <p:strVal val="#ppt_y"/>
                                          </p:val>
                                        </p:tav>
                                      </p:tavLst>
                                    </p:anim>
                                  </p:childTnLst>
                                </p:cTn>
                              </p:par>
                              <p:par>
                                <p:cTn id="51" presetID="23" presetClass="entr" presetSubtype="528" fill="hold" grpId="0" nodeType="withEffect">
                                  <p:stCondLst>
                                    <p:cond delay="500"/>
                                  </p:stCondLst>
                                  <p:childTnLst>
                                    <p:set>
                                      <p:cBhvr>
                                        <p:cTn id="52" dur="1" fill="hold">
                                          <p:stCondLst>
                                            <p:cond delay="0"/>
                                          </p:stCondLst>
                                        </p:cTn>
                                        <p:tgtEl>
                                          <p:spTgt spid="49"/>
                                        </p:tgtEl>
                                        <p:attrNameLst>
                                          <p:attrName>style.visibility</p:attrName>
                                        </p:attrNameLst>
                                      </p:cBhvr>
                                      <p:to>
                                        <p:strVal val="visible"/>
                                      </p:to>
                                    </p:set>
                                    <p:anim calcmode="lin" valueType="num">
                                      <p:cBhvr>
                                        <p:cTn id="53" dur="500" fill="hold"/>
                                        <p:tgtEl>
                                          <p:spTgt spid="49"/>
                                        </p:tgtEl>
                                        <p:attrNameLst>
                                          <p:attrName>ppt_w</p:attrName>
                                        </p:attrNameLst>
                                      </p:cBhvr>
                                      <p:tavLst>
                                        <p:tav tm="0">
                                          <p:val>
                                            <p:fltVal val="0"/>
                                          </p:val>
                                        </p:tav>
                                        <p:tav tm="100000">
                                          <p:val>
                                            <p:strVal val="#ppt_w"/>
                                          </p:val>
                                        </p:tav>
                                      </p:tavLst>
                                    </p:anim>
                                    <p:anim calcmode="lin" valueType="num">
                                      <p:cBhvr>
                                        <p:cTn id="54" dur="500" fill="hold"/>
                                        <p:tgtEl>
                                          <p:spTgt spid="49"/>
                                        </p:tgtEl>
                                        <p:attrNameLst>
                                          <p:attrName>ppt_h</p:attrName>
                                        </p:attrNameLst>
                                      </p:cBhvr>
                                      <p:tavLst>
                                        <p:tav tm="0">
                                          <p:val>
                                            <p:fltVal val="0"/>
                                          </p:val>
                                        </p:tav>
                                        <p:tav tm="100000">
                                          <p:val>
                                            <p:strVal val="#ppt_h"/>
                                          </p:val>
                                        </p:tav>
                                      </p:tavLst>
                                    </p:anim>
                                    <p:anim calcmode="lin" valueType="num">
                                      <p:cBhvr>
                                        <p:cTn id="55" dur="500" fill="hold"/>
                                        <p:tgtEl>
                                          <p:spTgt spid="49"/>
                                        </p:tgtEl>
                                        <p:attrNameLst>
                                          <p:attrName>ppt_x</p:attrName>
                                        </p:attrNameLst>
                                      </p:cBhvr>
                                      <p:tavLst>
                                        <p:tav tm="0">
                                          <p:val>
                                            <p:fltVal val="0.5"/>
                                          </p:val>
                                        </p:tav>
                                        <p:tav tm="100000">
                                          <p:val>
                                            <p:strVal val="#ppt_x"/>
                                          </p:val>
                                        </p:tav>
                                      </p:tavLst>
                                    </p:anim>
                                    <p:anim calcmode="lin" valueType="num">
                                      <p:cBhvr>
                                        <p:cTn id="56" dur="500" fill="hold"/>
                                        <p:tgtEl>
                                          <p:spTgt spid="49"/>
                                        </p:tgtEl>
                                        <p:attrNameLst>
                                          <p:attrName>ppt_y</p:attrName>
                                        </p:attrNameLst>
                                      </p:cBhvr>
                                      <p:tavLst>
                                        <p:tav tm="0">
                                          <p:val>
                                            <p:fltVal val="0.5"/>
                                          </p:val>
                                        </p:tav>
                                        <p:tav tm="100000">
                                          <p:val>
                                            <p:strVal val="#ppt_y"/>
                                          </p:val>
                                        </p:tav>
                                      </p:tavLst>
                                    </p:anim>
                                  </p:childTnLst>
                                </p:cTn>
                              </p:par>
                              <p:par>
                                <p:cTn id="57" presetID="23" presetClass="entr" presetSubtype="528" fill="hold" grpId="0" nodeType="withEffect">
                                  <p:stCondLst>
                                    <p:cond delay="750"/>
                                  </p:stCondLst>
                                  <p:childTnLst>
                                    <p:set>
                                      <p:cBhvr>
                                        <p:cTn id="58" dur="1" fill="hold">
                                          <p:stCondLst>
                                            <p:cond delay="0"/>
                                          </p:stCondLst>
                                        </p:cTn>
                                        <p:tgtEl>
                                          <p:spTgt spid="47"/>
                                        </p:tgtEl>
                                        <p:attrNameLst>
                                          <p:attrName>style.visibility</p:attrName>
                                        </p:attrNameLst>
                                      </p:cBhvr>
                                      <p:to>
                                        <p:strVal val="visible"/>
                                      </p:to>
                                    </p:set>
                                    <p:anim calcmode="lin" valueType="num">
                                      <p:cBhvr>
                                        <p:cTn id="59" dur="500" fill="hold"/>
                                        <p:tgtEl>
                                          <p:spTgt spid="47"/>
                                        </p:tgtEl>
                                        <p:attrNameLst>
                                          <p:attrName>ppt_w</p:attrName>
                                        </p:attrNameLst>
                                      </p:cBhvr>
                                      <p:tavLst>
                                        <p:tav tm="0">
                                          <p:val>
                                            <p:fltVal val="0"/>
                                          </p:val>
                                        </p:tav>
                                        <p:tav tm="100000">
                                          <p:val>
                                            <p:strVal val="#ppt_w"/>
                                          </p:val>
                                        </p:tav>
                                      </p:tavLst>
                                    </p:anim>
                                    <p:anim calcmode="lin" valueType="num">
                                      <p:cBhvr>
                                        <p:cTn id="60" dur="500" fill="hold"/>
                                        <p:tgtEl>
                                          <p:spTgt spid="47"/>
                                        </p:tgtEl>
                                        <p:attrNameLst>
                                          <p:attrName>ppt_h</p:attrName>
                                        </p:attrNameLst>
                                      </p:cBhvr>
                                      <p:tavLst>
                                        <p:tav tm="0">
                                          <p:val>
                                            <p:fltVal val="0"/>
                                          </p:val>
                                        </p:tav>
                                        <p:tav tm="100000">
                                          <p:val>
                                            <p:strVal val="#ppt_h"/>
                                          </p:val>
                                        </p:tav>
                                      </p:tavLst>
                                    </p:anim>
                                    <p:anim calcmode="lin" valueType="num">
                                      <p:cBhvr>
                                        <p:cTn id="61" dur="500" fill="hold"/>
                                        <p:tgtEl>
                                          <p:spTgt spid="47"/>
                                        </p:tgtEl>
                                        <p:attrNameLst>
                                          <p:attrName>ppt_x</p:attrName>
                                        </p:attrNameLst>
                                      </p:cBhvr>
                                      <p:tavLst>
                                        <p:tav tm="0">
                                          <p:val>
                                            <p:fltVal val="0.5"/>
                                          </p:val>
                                        </p:tav>
                                        <p:tav tm="100000">
                                          <p:val>
                                            <p:strVal val="#ppt_x"/>
                                          </p:val>
                                        </p:tav>
                                      </p:tavLst>
                                    </p:anim>
                                    <p:anim calcmode="lin" valueType="num">
                                      <p:cBhvr>
                                        <p:cTn id="62" dur="500" fill="hold"/>
                                        <p:tgtEl>
                                          <p:spTgt spid="47"/>
                                        </p:tgtEl>
                                        <p:attrNameLst>
                                          <p:attrName>ppt_y</p:attrName>
                                        </p:attrNameLst>
                                      </p:cBhvr>
                                      <p:tavLst>
                                        <p:tav tm="0">
                                          <p:val>
                                            <p:fltVal val="0.5"/>
                                          </p:val>
                                        </p:tav>
                                        <p:tav tm="100000">
                                          <p:val>
                                            <p:strVal val="#ppt_y"/>
                                          </p:val>
                                        </p:tav>
                                      </p:tavLst>
                                    </p:anim>
                                  </p:childTnLst>
                                </p:cTn>
                              </p:par>
                            </p:childTnLst>
                          </p:cTn>
                        </p:par>
                        <p:par>
                          <p:cTn id="63" fill="hold">
                            <p:stCondLst>
                              <p:cond delay="3500"/>
                            </p:stCondLst>
                            <p:childTnLst>
                              <p:par>
                                <p:cTn id="64" presetID="53" presetClass="entr" presetSubtype="16" fill="hold" grpId="0" nodeType="afterEffect">
                                  <p:stCondLst>
                                    <p:cond delay="0"/>
                                  </p:stCondLst>
                                  <p:childTnLst>
                                    <p:set>
                                      <p:cBhvr>
                                        <p:cTn id="65" dur="1" fill="hold">
                                          <p:stCondLst>
                                            <p:cond delay="0"/>
                                          </p:stCondLst>
                                        </p:cTn>
                                        <p:tgtEl>
                                          <p:spTgt spid="84"/>
                                        </p:tgtEl>
                                        <p:attrNameLst>
                                          <p:attrName>style.visibility</p:attrName>
                                        </p:attrNameLst>
                                      </p:cBhvr>
                                      <p:to>
                                        <p:strVal val="visible"/>
                                      </p:to>
                                    </p:set>
                                    <p:anim calcmode="lin" valueType="num">
                                      <p:cBhvr>
                                        <p:cTn id="66" dur="500" fill="hold"/>
                                        <p:tgtEl>
                                          <p:spTgt spid="84"/>
                                        </p:tgtEl>
                                        <p:attrNameLst>
                                          <p:attrName>ppt_w</p:attrName>
                                        </p:attrNameLst>
                                      </p:cBhvr>
                                      <p:tavLst>
                                        <p:tav tm="0">
                                          <p:val>
                                            <p:fltVal val="0"/>
                                          </p:val>
                                        </p:tav>
                                        <p:tav tm="100000">
                                          <p:val>
                                            <p:strVal val="#ppt_w"/>
                                          </p:val>
                                        </p:tav>
                                      </p:tavLst>
                                    </p:anim>
                                    <p:anim calcmode="lin" valueType="num">
                                      <p:cBhvr>
                                        <p:cTn id="67" dur="500" fill="hold"/>
                                        <p:tgtEl>
                                          <p:spTgt spid="84"/>
                                        </p:tgtEl>
                                        <p:attrNameLst>
                                          <p:attrName>ppt_h</p:attrName>
                                        </p:attrNameLst>
                                      </p:cBhvr>
                                      <p:tavLst>
                                        <p:tav tm="0">
                                          <p:val>
                                            <p:fltVal val="0"/>
                                          </p:val>
                                        </p:tav>
                                        <p:tav tm="100000">
                                          <p:val>
                                            <p:strVal val="#ppt_h"/>
                                          </p:val>
                                        </p:tav>
                                      </p:tavLst>
                                    </p:anim>
                                    <p:animEffect transition="in" filter="fade">
                                      <p:cBhvr>
                                        <p:cTn id="68" dur="500"/>
                                        <p:tgtEl>
                                          <p:spTgt spid="84"/>
                                        </p:tgtEl>
                                      </p:cBhvr>
                                    </p:animEffect>
                                  </p:childTnLst>
                                </p:cTn>
                              </p:par>
                            </p:childTnLst>
                          </p:cTn>
                        </p:par>
                        <p:par>
                          <p:cTn id="69" fill="hold">
                            <p:stCondLst>
                              <p:cond delay="4000"/>
                            </p:stCondLst>
                            <p:childTnLst>
                              <p:par>
                                <p:cTn id="70" presetID="53" presetClass="entr" presetSubtype="16" fill="hold" grpId="0" nodeType="afterEffect">
                                  <p:stCondLst>
                                    <p:cond delay="0"/>
                                  </p:stCondLst>
                                  <p:childTnLst>
                                    <p:set>
                                      <p:cBhvr>
                                        <p:cTn id="71" dur="1" fill="hold">
                                          <p:stCondLst>
                                            <p:cond delay="0"/>
                                          </p:stCondLst>
                                        </p:cTn>
                                        <p:tgtEl>
                                          <p:spTgt spid="88"/>
                                        </p:tgtEl>
                                        <p:attrNameLst>
                                          <p:attrName>style.visibility</p:attrName>
                                        </p:attrNameLst>
                                      </p:cBhvr>
                                      <p:to>
                                        <p:strVal val="visible"/>
                                      </p:to>
                                    </p:set>
                                    <p:anim calcmode="lin" valueType="num">
                                      <p:cBhvr>
                                        <p:cTn id="72" dur="500" fill="hold"/>
                                        <p:tgtEl>
                                          <p:spTgt spid="88"/>
                                        </p:tgtEl>
                                        <p:attrNameLst>
                                          <p:attrName>ppt_w</p:attrName>
                                        </p:attrNameLst>
                                      </p:cBhvr>
                                      <p:tavLst>
                                        <p:tav tm="0">
                                          <p:val>
                                            <p:fltVal val="0"/>
                                          </p:val>
                                        </p:tav>
                                        <p:tav tm="100000">
                                          <p:val>
                                            <p:strVal val="#ppt_w"/>
                                          </p:val>
                                        </p:tav>
                                      </p:tavLst>
                                    </p:anim>
                                    <p:anim calcmode="lin" valueType="num">
                                      <p:cBhvr>
                                        <p:cTn id="73" dur="500" fill="hold"/>
                                        <p:tgtEl>
                                          <p:spTgt spid="88"/>
                                        </p:tgtEl>
                                        <p:attrNameLst>
                                          <p:attrName>ppt_h</p:attrName>
                                        </p:attrNameLst>
                                      </p:cBhvr>
                                      <p:tavLst>
                                        <p:tav tm="0">
                                          <p:val>
                                            <p:fltVal val="0"/>
                                          </p:val>
                                        </p:tav>
                                        <p:tav tm="100000">
                                          <p:val>
                                            <p:strVal val="#ppt_h"/>
                                          </p:val>
                                        </p:tav>
                                      </p:tavLst>
                                    </p:anim>
                                    <p:animEffect transition="in" filter="fade">
                                      <p:cBhvr>
                                        <p:cTn id="74" dur="500"/>
                                        <p:tgtEl>
                                          <p:spTgt spid="88"/>
                                        </p:tgtEl>
                                      </p:cBhvr>
                                    </p:animEffect>
                                  </p:childTnLst>
                                </p:cTn>
                              </p:par>
                            </p:childTnLst>
                          </p:cTn>
                        </p:par>
                        <p:par>
                          <p:cTn id="75" fill="hold">
                            <p:stCondLst>
                              <p:cond delay="4500"/>
                            </p:stCondLst>
                            <p:childTnLst>
                              <p:par>
                                <p:cTn id="76" presetID="53" presetClass="entr" presetSubtype="16" fill="hold" grpId="0" nodeType="afterEffect">
                                  <p:stCondLst>
                                    <p:cond delay="0"/>
                                  </p:stCondLst>
                                  <p:iterate type="lt">
                                    <p:tmPct val="10000"/>
                                  </p:iterate>
                                  <p:childTnLst>
                                    <p:set>
                                      <p:cBhvr>
                                        <p:cTn id="77" dur="1" fill="hold">
                                          <p:stCondLst>
                                            <p:cond delay="0"/>
                                          </p:stCondLst>
                                        </p:cTn>
                                        <p:tgtEl>
                                          <p:spTgt spid="89"/>
                                        </p:tgtEl>
                                        <p:attrNameLst>
                                          <p:attrName>style.visibility</p:attrName>
                                        </p:attrNameLst>
                                      </p:cBhvr>
                                      <p:to>
                                        <p:strVal val="visible"/>
                                      </p:to>
                                    </p:set>
                                    <p:anim calcmode="lin" valueType="num">
                                      <p:cBhvr>
                                        <p:cTn id="78" dur="100" fill="hold"/>
                                        <p:tgtEl>
                                          <p:spTgt spid="89"/>
                                        </p:tgtEl>
                                        <p:attrNameLst>
                                          <p:attrName>ppt_w</p:attrName>
                                        </p:attrNameLst>
                                      </p:cBhvr>
                                      <p:tavLst>
                                        <p:tav tm="0">
                                          <p:val>
                                            <p:fltVal val="0"/>
                                          </p:val>
                                        </p:tav>
                                        <p:tav tm="100000">
                                          <p:val>
                                            <p:strVal val="#ppt_w"/>
                                          </p:val>
                                        </p:tav>
                                      </p:tavLst>
                                    </p:anim>
                                    <p:anim calcmode="lin" valueType="num">
                                      <p:cBhvr>
                                        <p:cTn id="79" dur="100" fill="hold"/>
                                        <p:tgtEl>
                                          <p:spTgt spid="89"/>
                                        </p:tgtEl>
                                        <p:attrNameLst>
                                          <p:attrName>ppt_h</p:attrName>
                                        </p:attrNameLst>
                                      </p:cBhvr>
                                      <p:tavLst>
                                        <p:tav tm="0">
                                          <p:val>
                                            <p:fltVal val="0"/>
                                          </p:val>
                                        </p:tav>
                                        <p:tav tm="100000">
                                          <p:val>
                                            <p:strVal val="#ppt_h"/>
                                          </p:val>
                                        </p:tav>
                                      </p:tavLst>
                                    </p:anim>
                                    <p:animEffect transition="in" filter="fade">
                                      <p:cBhvr>
                                        <p:cTn id="80" dur="100"/>
                                        <p:tgtEl>
                                          <p:spTgt spid="89"/>
                                        </p:tgtEl>
                                      </p:cBhvr>
                                    </p:animEffect>
                                  </p:childTnLst>
                                </p:cTn>
                              </p:par>
                            </p:childTnLst>
                          </p:cTn>
                        </p:par>
                        <p:par>
                          <p:cTn id="81" fill="hold">
                            <p:stCondLst>
                              <p:cond delay="5130"/>
                            </p:stCondLst>
                            <p:childTnLst>
                              <p:par>
                                <p:cTn id="82" presetID="53" presetClass="entr" presetSubtype="16" fill="hold" grpId="0" nodeType="afterEffect">
                                  <p:stCondLst>
                                    <p:cond delay="0"/>
                                  </p:stCondLst>
                                  <p:childTnLst>
                                    <p:set>
                                      <p:cBhvr>
                                        <p:cTn id="83" dur="1" fill="hold">
                                          <p:stCondLst>
                                            <p:cond delay="0"/>
                                          </p:stCondLst>
                                        </p:cTn>
                                        <p:tgtEl>
                                          <p:spTgt spid="85"/>
                                        </p:tgtEl>
                                        <p:attrNameLst>
                                          <p:attrName>style.visibility</p:attrName>
                                        </p:attrNameLst>
                                      </p:cBhvr>
                                      <p:to>
                                        <p:strVal val="visible"/>
                                      </p:to>
                                    </p:set>
                                    <p:anim calcmode="lin" valueType="num">
                                      <p:cBhvr>
                                        <p:cTn id="84" dur="500" fill="hold"/>
                                        <p:tgtEl>
                                          <p:spTgt spid="85"/>
                                        </p:tgtEl>
                                        <p:attrNameLst>
                                          <p:attrName>ppt_w</p:attrName>
                                        </p:attrNameLst>
                                      </p:cBhvr>
                                      <p:tavLst>
                                        <p:tav tm="0">
                                          <p:val>
                                            <p:fltVal val="0"/>
                                          </p:val>
                                        </p:tav>
                                        <p:tav tm="100000">
                                          <p:val>
                                            <p:strVal val="#ppt_w"/>
                                          </p:val>
                                        </p:tav>
                                      </p:tavLst>
                                    </p:anim>
                                    <p:anim calcmode="lin" valueType="num">
                                      <p:cBhvr>
                                        <p:cTn id="85" dur="500" fill="hold"/>
                                        <p:tgtEl>
                                          <p:spTgt spid="85"/>
                                        </p:tgtEl>
                                        <p:attrNameLst>
                                          <p:attrName>ppt_h</p:attrName>
                                        </p:attrNameLst>
                                      </p:cBhvr>
                                      <p:tavLst>
                                        <p:tav tm="0">
                                          <p:val>
                                            <p:fltVal val="0"/>
                                          </p:val>
                                        </p:tav>
                                        <p:tav tm="100000">
                                          <p:val>
                                            <p:strVal val="#ppt_h"/>
                                          </p:val>
                                        </p:tav>
                                      </p:tavLst>
                                    </p:anim>
                                    <p:animEffect transition="in" filter="fade">
                                      <p:cBhvr>
                                        <p:cTn id="86" dur="500"/>
                                        <p:tgtEl>
                                          <p:spTgt spid="85"/>
                                        </p:tgtEl>
                                      </p:cBhvr>
                                    </p:animEffect>
                                  </p:childTnLst>
                                </p:cTn>
                              </p:par>
                            </p:childTnLst>
                          </p:cTn>
                        </p:par>
                        <p:par>
                          <p:cTn id="87" fill="hold">
                            <p:stCondLst>
                              <p:cond delay="5630"/>
                            </p:stCondLst>
                            <p:childTnLst>
                              <p:par>
                                <p:cTn id="88" presetID="53" presetClass="entr" presetSubtype="16" fill="hold" grpId="0" nodeType="afterEffect">
                                  <p:stCondLst>
                                    <p:cond delay="0"/>
                                  </p:stCondLst>
                                  <p:iterate type="lt">
                                    <p:tmPct val="10000"/>
                                  </p:iterate>
                                  <p:childTnLst>
                                    <p:set>
                                      <p:cBhvr>
                                        <p:cTn id="89" dur="1" fill="hold">
                                          <p:stCondLst>
                                            <p:cond delay="0"/>
                                          </p:stCondLst>
                                        </p:cTn>
                                        <p:tgtEl>
                                          <p:spTgt spid="91"/>
                                        </p:tgtEl>
                                        <p:attrNameLst>
                                          <p:attrName>style.visibility</p:attrName>
                                        </p:attrNameLst>
                                      </p:cBhvr>
                                      <p:to>
                                        <p:strVal val="visible"/>
                                      </p:to>
                                    </p:set>
                                    <p:anim calcmode="lin" valueType="num">
                                      <p:cBhvr>
                                        <p:cTn id="90" dur="100" fill="hold"/>
                                        <p:tgtEl>
                                          <p:spTgt spid="91"/>
                                        </p:tgtEl>
                                        <p:attrNameLst>
                                          <p:attrName>ppt_w</p:attrName>
                                        </p:attrNameLst>
                                      </p:cBhvr>
                                      <p:tavLst>
                                        <p:tav tm="0">
                                          <p:val>
                                            <p:fltVal val="0"/>
                                          </p:val>
                                        </p:tav>
                                        <p:tav tm="100000">
                                          <p:val>
                                            <p:strVal val="#ppt_w"/>
                                          </p:val>
                                        </p:tav>
                                      </p:tavLst>
                                    </p:anim>
                                    <p:anim calcmode="lin" valueType="num">
                                      <p:cBhvr>
                                        <p:cTn id="91" dur="100" fill="hold"/>
                                        <p:tgtEl>
                                          <p:spTgt spid="91"/>
                                        </p:tgtEl>
                                        <p:attrNameLst>
                                          <p:attrName>ppt_h</p:attrName>
                                        </p:attrNameLst>
                                      </p:cBhvr>
                                      <p:tavLst>
                                        <p:tav tm="0">
                                          <p:val>
                                            <p:fltVal val="0"/>
                                          </p:val>
                                        </p:tav>
                                        <p:tav tm="100000">
                                          <p:val>
                                            <p:strVal val="#ppt_h"/>
                                          </p:val>
                                        </p:tav>
                                      </p:tavLst>
                                    </p:anim>
                                    <p:animEffect transition="in" filter="fade">
                                      <p:cBhvr>
                                        <p:cTn id="92" dur="100"/>
                                        <p:tgtEl>
                                          <p:spTgt spid="91"/>
                                        </p:tgtEl>
                                      </p:cBhvr>
                                    </p:animEffect>
                                  </p:childTnLst>
                                </p:cTn>
                              </p:par>
                            </p:childTnLst>
                          </p:cTn>
                        </p:par>
                        <p:par>
                          <p:cTn id="93" fill="hold">
                            <p:stCondLst>
                              <p:cond delay="6270"/>
                            </p:stCondLst>
                            <p:childTnLst>
                              <p:par>
                                <p:cTn id="94" presetID="53" presetClass="entr" presetSubtype="16" fill="hold" grpId="0" nodeType="afterEffect">
                                  <p:stCondLst>
                                    <p:cond delay="0"/>
                                  </p:stCondLst>
                                  <p:childTnLst>
                                    <p:set>
                                      <p:cBhvr>
                                        <p:cTn id="95" dur="1" fill="hold">
                                          <p:stCondLst>
                                            <p:cond delay="0"/>
                                          </p:stCondLst>
                                        </p:cTn>
                                        <p:tgtEl>
                                          <p:spTgt spid="86"/>
                                        </p:tgtEl>
                                        <p:attrNameLst>
                                          <p:attrName>style.visibility</p:attrName>
                                        </p:attrNameLst>
                                      </p:cBhvr>
                                      <p:to>
                                        <p:strVal val="visible"/>
                                      </p:to>
                                    </p:set>
                                    <p:anim calcmode="lin" valueType="num">
                                      <p:cBhvr>
                                        <p:cTn id="96" dur="500" fill="hold"/>
                                        <p:tgtEl>
                                          <p:spTgt spid="86"/>
                                        </p:tgtEl>
                                        <p:attrNameLst>
                                          <p:attrName>ppt_w</p:attrName>
                                        </p:attrNameLst>
                                      </p:cBhvr>
                                      <p:tavLst>
                                        <p:tav tm="0">
                                          <p:val>
                                            <p:fltVal val="0"/>
                                          </p:val>
                                        </p:tav>
                                        <p:tav tm="100000">
                                          <p:val>
                                            <p:strVal val="#ppt_w"/>
                                          </p:val>
                                        </p:tav>
                                      </p:tavLst>
                                    </p:anim>
                                    <p:anim calcmode="lin" valueType="num">
                                      <p:cBhvr>
                                        <p:cTn id="97" dur="500" fill="hold"/>
                                        <p:tgtEl>
                                          <p:spTgt spid="86"/>
                                        </p:tgtEl>
                                        <p:attrNameLst>
                                          <p:attrName>ppt_h</p:attrName>
                                        </p:attrNameLst>
                                      </p:cBhvr>
                                      <p:tavLst>
                                        <p:tav tm="0">
                                          <p:val>
                                            <p:fltVal val="0"/>
                                          </p:val>
                                        </p:tav>
                                        <p:tav tm="100000">
                                          <p:val>
                                            <p:strVal val="#ppt_h"/>
                                          </p:val>
                                        </p:tav>
                                      </p:tavLst>
                                    </p:anim>
                                    <p:animEffect transition="in" filter="fade">
                                      <p:cBhvr>
                                        <p:cTn id="98" dur="500"/>
                                        <p:tgtEl>
                                          <p:spTgt spid="86"/>
                                        </p:tgtEl>
                                      </p:cBhvr>
                                    </p:animEffect>
                                  </p:childTnLst>
                                </p:cTn>
                              </p:par>
                            </p:childTnLst>
                          </p:cTn>
                        </p:par>
                        <p:par>
                          <p:cTn id="99" fill="hold">
                            <p:stCondLst>
                              <p:cond delay="6770"/>
                            </p:stCondLst>
                            <p:childTnLst>
                              <p:par>
                                <p:cTn id="100" presetID="53" presetClass="entr" presetSubtype="16" fill="hold" grpId="0" nodeType="afterEffect">
                                  <p:stCondLst>
                                    <p:cond delay="0"/>
                                  </p:stCondLst>
                                  <p:iterate type="lt">
                                    <p:tmPct val="10000"/>
                                  </p:iterate>
                                  <p:childTnLst>
                                    <p:set>
                                      <p:cBhvr>
                                        <p:cTn id="101" dur="1" fill="hold">
                                          <p:stCondLst>
                                            <p:cond delay="0"/>
                                          </p:stCondLst>
                                        </p:cTn>
                                        <p:tgtEl>
                                          <p:spTgt spid="93"/>
                                        </p:tgtEl>
                                        <p:attrNameLst>
                                          <p:attrName>style.visibility</p:attrName>
                                        </p:attrNameLst>
                                      </p:cBhvr>
                                      <p:to>
                                        <p:strVal val="visible"/>
                                      </p:to>
                                    </p:set>
                                    <p:anim calcmode="lin" valueType="num">
                                      <p:cBhvr>
                                        <p:cTn id="102" dur="100" fill="hold"/>
                                        <p:tgtEl>
                                          <p:spTgt spid="93"/>
                                        </p:tgtEl>
                                        <p:attrNameLst>
                                          <p:attrName>ppt_w</p:attrName>
                                        </p:attrNameLst>
                                      </p:cBhvr>
                                      <p:tavLst>
                                        <p:tav tm="0">
                                          <p:val>
                                            <p:fltVal val="0"/>
                                          </p:val>
                                        </p:tav>
                                        <p:tav tm="100000">
                                          <p:val>
                                            <p:strVal val="#ppt_w"/>
                                          </p:val>
                                        </p:tav>
                                      </p:tavLst>
                                    </p:anim>
                                    <p:anim calcmode="lin" valueType="num">
                                      <p:cBhvr>
                                        <p:cTn id="103" dur="100" fill="hold"/>
                                        <p:tgtEl>
                                          <p:spTgt spid="93"/>
                                        </p:tgtEl>
                                        <p:attrNameLst>
                                          <p:attrName>ppt_h</p:attrName>
                                        </p:attrNameLst>
                                      </p:cBhvr>
                                      <p:tavLst>
                                        <p:tav tm="0">
                                          <p:val>
                                            <p:fltVal val="0"/>
                                          </p:val>
                                        </p:tav>
                                        <p:tav tm="100000">
                                          <p:val>
                                            <p:strVal val="#ppt_h"/>
                                          </p:val>
                                        </p:tav>
                                      </p:tavLst>
                                    </p:anim>
                                    <p:animEffect transition="in" filter="fade">
                                      <p:cBhvr>
                                        <p:cTn id="104" dur="100"/>
                                        <p:tgtEl>
                                          <p:spTgt spid="93"/>
                                        </p:tgtEl>
                                      </p:cBhvr>
                                    </p:animEffect>
                                  </p:childTnLst>
                                </p:cTn>
                              </p:par>
                            </p:childTnLst>
                          </p:cTn>
                        </p:par>
                        <p:par>
                          <p:cTn id="105" fill="hold">
                            <p:stCondLst>
                              <p:cond delay="7660"/>
                            </p:stCondLst>
                            <p:childTnLst>
                              <p:par>
                                <p:cTn id="106" presetID="53" presetClass="entr" presetSubtype="16" fill="hold" grpId="0" nodeType="afterEffect">
                                  <p:stCondLst>
                                    <p:cond delay="0"/>
                                  </p:stCondLst>
                                  <p:childTnLst>
                                    <p:set>
                                      <p:cBhvr>
                                        <p:cTn id="107" dur="1" fill="hold">
                                          <p:stCondLst>
                                            <p:cond delay="0"/>
                                          </p:stCondLst>
                                        </p:cTn>
                                        <p:tgtEl>
                                          <p:spTgt spid="87"/>
                                        </p:tgtEl>
                                        <p:attrNameLst>
                                          <p:attrName>style.visibility</p:attrName>
                                        </p:attrNameLst>
                                      </p:cBhvr>
                                      <p:to>
                                        <p:strVal val="visible"/>
                                      </p:to>
                                    </p:set>
                                    <p:anim calcmode="lin" valueType="num">
                                      <p:cBhvr>
                                        <p:cTn id="108" dur="500" fill="hold"/>
                                        <p:tgtEl>
                                          <p:spTgt spid="87"/>
                                        </p:tgtEl>
                                        <p:attrNameLst>
                                          <p:attrName>ppt_w</p:attrName>
                                        </p:attrNameLst>
                                      </p:cBhvr>
                                      <p:tavLst>
                                        <p:tav tm="0">
                                          <p:val>
                                            <p:fltVal val="0"/>
                                          </p:val>
                                        </p:tav>
                                        <p:tav tm="100000">
                                          <p:val>
                                            <p:strVal val="#ppt_w"/>
                                          </p:val>
                                        </p:tav>
                                      </p:tavLst>
                                    </p:anim>
                                    <p:anim calcmode="lin" valueType="num">
                                      <p:cBhvr>
                                        <p:cTn id="109" dur="500" fill="hold"/>
                                        <p:tgtEl>
                                          <p:spTgt spid="87"/>
                                        </p:tgtEl>
                                        <p:attrNameLst>
                                          <p:attrName>ppt_h</p:attrName>
                                        </p:attrNameLst>
                                      </p:cBhvr>
                                      <p:tavLst>
                                        <p:tav tm="0">
                                          <p:val>
                                            <p:fltVal val="0"/>
                                          </p:val>
                                        </p:tav>
                                        <p:tav tm="100000">
                                          <p:val>
                                            <p:strVal val="#ppt_h"/>
                                          </p:val>
                                        </p:tav>
                                      </p:tavLst>
                                    </p:anim>
                                    <p:animEffect transition="in" filter="fade">
                                      <p:cBhvr>
                                        <p:cTn id="110" dur="500"/>
                                        <p:tgtEl>
                                          <p:spTgt spid="87"/>
                                        </p:tgtEl>
                                      </p:cBhvr>
                                    </p:animEffect>
                                  </p:childTnLst>
                                </p:cTn>
                              </p:par>
                            </p:childTnLst>
                          </p:cTn>
                        </p:par>
                        <p:par>
                          <p:cTn id="111" fill="hold">
                            <p:stCondLst>
                              <p:cond delay="8160"/>
                            </p:stCondLst>
                            <p:childTnLst>
                              <p:par>
                                <p:cTn id="112" presetID="53" presetClass="entr" presetSubtype="16" fill="hold" grpId="0" nodeType="afterEffect">
                                  <p:stCondLst>
                                    <p:cond delay="0"/>
                                  </p:stCondLst>
                                  <p:childTnLst>
                                    <p:set>
                                      <p:cBhvr>
                                        <p:cTn id="113" dur="1" fill="hold">
                                          <p:stCondLst>
                                            <p:cond delay="0"/>
                                          </p:stCondLst>
                                        </p:cTn>
                                        <p:tgtEl>
                                          <p:spTgt spid="94"/>
                                        </p:tgtEl>
                                        <p:attrNameLst>
                                          <p:attrName>style.visibility</p:attrName>
                                        </p:attrNameLst>
                                      </p:cBhvr>
                                      <p:to>
                                        <p:strVal val="visible"/>
                                      </p:to>
                                    </p:set>
                                    <p:anim calcmode="lin" valueType="num">
                                      <p:cBhvr>
                                        <p:cTn id="114" dur="500" fill="hold"/>
                                        <p:tgtEl>
                                          <p:spTgt spid="94"/>
                                        </p:tgtEl>
                                        <p:attrNameLst>
                                          <p:attrName>ppt_w</p:attrName>
                                        </p:attrNameLst>
                                      </p:cBhvr>
                                      <p:tavLst>
                                        <p:tav tm="0">
                                          <p:val>
                                            <p:fltVal val="0"/>
                                          </p:val>
                                        </p:tav>
                                        <p:tav tm="100000">
                                          <p:val>
                                            <p:strVal val="#ppt_w"/>
                                          </p:val>
                                        </p:tav>
                                      </p:tavLst>
                                    </p:anim>
                                    <p:anim calcmode="lin" valueType="num">
                                      <p:cBhvr>
                                        <p:cTn id="115" dur="500" fill="hold"/>
                                        <p:tgtEl>
                                          <p:spTgt spid="94"/>
                                        </p:tgtEl>
                                        <p:attrNameLst>
                                          <p:attrName>ppt_h</p:attrName>
                                        </p:attrNameLst>
                                      </p:cBhvr>
                                      <p:tavLst>
                                        <p:tav tm="0">
                                          <p:val>
                                            <p:fltVal val="0"/>
                                          </p:val>
                                        </p:tav>
                                        <p:tav tm="100000">
                                          <p:val>
                                            <p:strVal val="#ppt_h"/>
                                          </p:val>
                                        </p:tav>
                                      </p:tavLst>
                                    </p:anim>
                                    <p:animEffect transition="in" filter="fade">
                                      <p:cBhvr>
                                        <p:cTn id="116" dur="500"/>
                                        <p:tgtEl>
                                          <p:spTgt spid="94"/>
                                        </p:tgtEl>
                                      </p:cBhvr>
                                    </p:animEffect>
                                  </p:childTnLst>
                                </p:cTn>
                              </p:par>
                            </p:childTnLst>
                          </p:cTn>
                        </p:par>
                        <p:par>
                          <p:cTn id="117" fill="hold">
                            <p:stCondLst>
                              <p:cond delay="8660"/>
                            </p:stCondLst>
                            <p:childTnLst>
                              <p:par>
                                <p:cTn id="118" presetID="53" presetClass="entr" presetSubtype="16" fill="hold" grpId="0" nodeType="afterEffect">
                                  <p:stCondLst>
                                    <p:cond delay="0"/>
                                  </p:stCondLst>
                                  <p:iterate type="lt">
                                    <p:tmPct val="10000"/>
                                  </p:iterate>
                                  <p:childTnLst>
                                    <p:set>
                                      <p:cBhvr>
                                        <p:cTn id="119" dur="1" fill="hold">
                                          <p:stCondLst>
                                            <p:cond delay="0"/>
                                          </p:stCondLst>
                                        </p:cTn>
                                        <p:tgtEl>
                                          <p:spTgt spid="95"/>
                                        </p:tgtEl>
                                        <p:attrNameLst>
                                          <p:attrName>style.visibility</p:attrName>
                                        </p:attrNameLst>
                                      </p:cBhvr>
                                      <p:to>
                                        <p:strVal val="visible"/>
                                      </p:to>
                                    </p:set>
                                    <p:anim calcmode="lin" valueType="num">
                                      <p:cBhvr>
                                        <p:cTn id="120" dur="100" fill="hold"/>
                                        <p:tgtEl>
                                          <p:spTgt spid="95"/>
                                        </p:tgtEl>
                                        <p:attrNameLst>
                                          <p:attrName>ppt_w</p:attrName>
                                        </p:attrNameLst>
                                      </p:cBhvr>
                                      <p:tavLst>
                                        <p:tav tm="0">
                                          <p:val>
                                            <p:fltVal val="0"/>
                                          </p:val>
                                        </p:tav>
                                        <p:tav tm="100000">
                                          <p:val>
                                            <p:strVal val="#ppt_w"/>
                                          </p:val>
                                        </p:tav>
                                      </p:tavLst>
                                    </p:anim>
                                    <p:anim calcmode="lin" valueType="num">
                                      <p:cBhvr>
                                        <p:cTn id="121" dur="100" fill="hold"/>
                                        <p:tgtEl>
                                          <p:spTgt spid="95"/>
                                        </p:tgtEl>
                                        <p:attrNameLst>
                                          <p:attrName>ppt_h</p:attrName>
                                        </p:attrNameLst>
                                      </p:cBhvr>
                                      <p:tavLst>
                                        <p:tav tm="0">
                                          <p:val>
                                            <p:fltVal val="0"/>
                                          </p:val>
                                        </p:tav>
                                        <p:tav tm="100000">
                                          <p:val>
                                            <p:strVal val="#ppt_h"/>
                                          </p:val>
                                        </p:tav>
                                      </p:tavLst>
                                    </p:anim>
                                    <p:animEffect transition="in" filter="fade">
                                      <p:cBhvr>
                                        <p:cTn id="122" dur="100"/>
                                        <p:tgtEl>
                                          <p:spTgt spid="95"/>
                                        </p:tgtEl>
                                      </p:cBhvr>
                                    </p:animEffect>
                                  </p:childTnLst>
                                </p:cTn>
                              </p:par>
                            </p:childTnLst>
                          </p:cTn>
                        </p:par>
                        <p:par>
                          <p:cTn id="123" fill="hold">
                            <p:stCondLst>
                              <p:cond delay="9500"/>
                            </p:stCondLst>
                            <p:childTnLst>
                              <p:par>
                                <p:cTn id="124" presetID="53" presetClass="entr" presetSubtype="16" fill="hold" grpId="0" nodeType="afterEffect">
                                  <p:stCondLst>
                                    <p:cond delay="0"/>
                                  </p:stCondLst>
                                  <p:childTnLst>
                                    <p:set>
                                      <p:cBhvr>
                                        <p:cTn id="125" dur="1" fill="hold">
                                          <p:stCondLst>
                                            <p:cond delay="0"/>
                                          </p:stCondLst>
                                        </p:cTn>
                                        <p:tgtEl>
                                          <p:spTgt spid="24"/>
                                        </p:tgtEl>
                                        <p:attrNameLst>
                                          <p:attrName>style.visibility</p:attrName>
                                        </p:attrNameLst>
                                      </p:cBhvr>
                                      <p:to>
                                        <p:strVal val="visible"/>
                                      </p:to>
                                    </p:set>
                                    <p:anim calcmode="lin" valueType="num">
                                      <p:cBhvr>
                                        <p:cTn id="126" dur="500" fill="hold"/>
                                        <p:tgtEl>
                                          <p:spTgt spid="24"/>
                                        </p:tgtEl>
                                        <p:attrNameLst>
                                          <p:attrName>ppt_w</p:attrName>
                                        </p:attrNameLst>
                                      </p:cBhvr>
                                      <p:tavLst>
                                        <p:tav tm="0">
                                          <p:val>
                                            <p:fltVal val="0"/>
                                          </p:val>
                                        </p:tav>
                                        <p:tav tm="100000">
                                          <p:val>
                                            <p:strVal val="#ppt_w"/>
                                          </p:val>
                                        </p:tav>
                                      </p:tavLst>
                                    </p:anim>
                                    <p:anim calcmode="lin" valueType="num">
                                      <p:cBhvr>
                                        <p:cTn id="127" dur="500" fill="hold"/>
                                        <p:tgtEl>
                                          <p:spTgt spid="24"/>
                                        </p:tgtEl>
                                        <p:attrNameLst>
                                          <p:attrName>ppt_h</p:attrName>
                                        </p:attrNameLst>
                                      </p:cBhvr>
                                      <p:tavLst>
                                        <p:tav tm="0">
                                          <p:val>
                                            <p:fltVal val="0"/>
                                          </p:val>
                                        </p:tav>
                                        <p:tav tm="100000">
                                          <p:val>
                                            <p:strVal val="#ppt_h"/>
                                          </p:val>
                                        </p:tav>
                                      </p:tavLst>
                                    </p:anim>
                                    <p:animEffect transition="in" filter="fade">
                                      <p:cBhvr>
                                        <p:cTn id="128" dur="500"/>
                                        <p:tgtEl>
                                          <p:spTgt spid="24"/>
                                        </p:tgtEl>
                                      </p:cBhvr>
                                    </p:animEffect>
                                  </p:childTnLst>
                                </p:cTn>
                              </p:par>
                            </p:childTnLst>
                          </p:cTn>
                        </p:par>
                        <p:par>
                          <p:cTn id="129" fill="hold">
                            <p:stCondLst>
                              <p:cond delay="10000"/>
                            </p:stCondLst>
                            <p:childTnLst>
                              <p:par>
                                <p:cTn id="130" presetID="53" presetClass="entr" presetSubtype="16" fill="hold" grpId="0" nodeType="afterEffect">
                                  <p:stCondLst>
                                    <p:cond delay="0"/>
                                  </p:stCondLst>
                                  <p:childTnLst>
                                    <p:set>
                                      <p:cBhvr>
                                        <p:cTn id="131" dur="1" fill="hold">
                                          <p:stCondLst>
                                            <p:cond delay="0"/>
                                          </p:stCondLst>
                                        </p:cTn>
                                        <p:tgtEl>
                                          <p:spTgt spid="25"/>
                                        </p:tgtEl>
                                        <p:attrNameLst>
                                          <p:attrName>style.visibility</p:attrName>
                                        </p:attrNameLst>
                                      </p:cBhvr>
                                      <p:to>
                                        <p:strVal val="visible"/>
                                      </p:to>
                                    </p:set>
                                    <p:anim calcmode="lin" valueType="num">
                                      <p:cBhvr>
                                        <p:cTn id="132" dur="500" fill="hold"/>
                                        <p:tgtEl>
                                          <p:spTgt spid="25"/>
                                        </p:tgtEl>
                                        <p:attrNameLst>
                                          <p:attrName>ppt_w</p:attrName>
                                        </p:attrNameLst>
                                      </p:cBhvr>
                                      <p:tavLst>
                                        <p:tav tm="0">
                                          <p:val>
                                            <p:fltVal val="0"/>
                                          </p:val>
                                        </p:tav>
                                        <p:tav tm="100000">
                                          <p:val>
                                            <p:strVal val="#ppt_w"/>
                                          </p:val>
                                        </p:tav>
                                      </p:tavLst>
                                    </p:anim>
                                    <p:anim calcmode="lin" valueType="num">
                                      <p:cBhvr>
                                        <p:cTn id="133" dur="500" fill="hold"/>
                                        <p:tgtEl>
                                          <p:spTgt spid="25"/>
                                        </p:tgtEl>
                                        <p:attrNameLst>
                                          <p:attrName>ppt_h</p:attrName>
                                        </p:attrNameLst>
                                      </p:cBhvr>
                                      <p:tavLst>
                                        <p:tav tm="0">
                                          <p:val>
                                            <p:fltVal val="0"/>
                                          </p:val>
                                        </p:tav>
                                        <p:tav tm="100000">
                                          <p:val>
                                            <p:strVal val="#ppt_h"/>
                                          </p:val>
                                        </p:tav>
                                      </p:tavLst>
                                    </p:anim>
                                    <p:animEffect transition="in" filter="fade">
                                      <p:cBhvr>
                                        <p:cTn id="1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5" grpId="2" animBg="1"/>
      <p:bldP spid="46" grpId="0" animBg="1"/>
      <p:bldP spid="47" grpId="0" animBg="1"/>
      <p:bldP spid="48" grpId="0" animBg="1"/>
      <p:bldP spid="49" grpId="0" animBg="1"/>
      <p:bldP spid="83" grpId="0"/>
      <p:bldP spid="84" grpId="0"/>
      <p:bldP spid="85" grpId="0"/>
      <p:bldP spid="86" grpId="0"/>
      <p:bldP spid="87" grpId="0"/>
      <p:bldP spid="88" grpId="0"/>
      <p:bldP spid="89" grpId="0"/>
      <p:bldP spid="91" grpId="0"/>
      <p:bldP spid="93" grpId="0"/>
      <p:bldP spid="94" grpId="0"/>
      <p:bldP spid="95" grpId="0"/>
      <p:bldP spid="22" grpId="0"/>
      <p:bldP spid="22" grpId="1"/>
      <p:bldP spid="23" grpId="0" animBg="1"/>
      <p:bldP spid="23" grpId="1" animBg="1"/>
      <p:bldP spid="24"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Freeform 5"/>
          <p:cNvSpPr>
            <a:spLocks/>
          </p:cNvSpPr>
          <p:nvPr/>
        </p:nvSpPr>
        <p:spPr bwMode="auto">
          <a:xfrm>
            <a:off x="388058" y="1512114"/>
            <a:ext cx="3416300" cy="3424238"/>
          </a:xfrm>
          <a:custGeom>
            <a:avLst/>
            <a:gdLst>
              <a:gd name="T0" fmla="*/ 2462 w 4677"/>
              <a:gd name="T1" fmla="*/ 0 h 4677"/>
              <a:gd name="T2" fmla="*/ 2781 w 4677"/>
              <a:gd name="T3" fmla="*/ 314 h 4677"/>
              <a:gd name="T4" fmla="*/ 3178 w 4677"/>
              <a:gd name="T5" fmla="*/ 153 h 4677"/>
              <a:gd name="T6" fmla="*/ 3385 w 4677"/>
              <a:gd name="T7" fmla="*/ 550 h 4677"/>
              <a:gd name="T8" fmla="*/ 3813 w 4677"/>
              <a:gd name="T9" fmla="*/ 519 h 4677"/>
              <a:gd name="T10" fmla="*/ 3886 w 4677"/>
              <a:gd name="T11" fmla="*/ 961 h 4677"/>
              <a:gd name="T12" fmla="*/ 4303 w 4677"/>
              <a:gd name="T13" fmla="*/ 1064 h 4677"/>
              <a:gd name="T14" fmla="*/ 4236 w 4677"/>
              <a:gd name="T15" fmla="*/ 1506 h 4677"/>
              <a:gd name="T16" fmla="*/ 4601 w 4677"/>
              <a:gd name="T17" fmla="*/ 1733 h 4677"/>
              <a:gd name="T18" fmla="*/ 4400 w 4677"/>
              <a:gd name="T19" fmla="*/ 2134 h 4677"/>
              <a:gd name="T20" fmla="*/ 4677 w 4677"/>
              <a:gd name="T21" fmla="*/ 2462 h 4677"/>
              <a:gd name="T22" fmla="*/ 4363 w 4677"/>
              <a:gd name="T23" fmla="*/ 2781 h 4677"/>
              <a:gd name="T24" fmla="*/ 4525 w 4677"/>
              <a:gd name="T25" fmla="*/ 3178 h 4677"/>
              <a:gd name="T26" fmla="*/ 4127 w 4677"/>
              <a:gd name="T27" fmla="*/ 3385 h 4677"/>
              <a:gd name="T28" fmla="*/ 4158 w 4677"/>
              <a:gd name="T29" fmla="*/ 3813 h 4677"/>
              <a:gd name="T30" fmla="*/ 3716 w 4677"/>
              <a:gd name="T31" fmla="*/ 3886 h 4677"/>
              <a:gd name="T32" fmla="*/ 3614 w 4677"/>
              <a:gd name="T33" fmla="*/ 4303 h 4677"/>
              <a:gd name="T34" fmla="*/ 3171 w 4677"/>
              <a:gd name="T35" fmla="*/ 4237 h 4677"/>
              <a:gd name="T36" fmla="*/ 2944 w 4677"/>
              <a:gd name="T37" fmla="*/ 4601 h 4677"/>
              <a:gd name="T38" fmla="*/ 2544 w 4677"/>
              <a:gd name="T39" fmla="*/ 4401 h 4677"/>
              <a:gd name="T40" fmla="*/ 2216 w 4677"/>
              <a:gd name="T41" fmla="*/ 4677 h 4677"/>
              <a:gd name="T42" fmla="*/ 1896 w 4677"/>
              <a:gd name="T43" fmla="*/ 4363 h 4677"/>
              <a:gd name="T44" fmla="*/ 1499 w 4677"/>
              <a:gd name="T45" fmla="*/ 4525 h 4677"/>
              <a:gd name="T46" fmla="*/ 1293 w 4677"/>
              <a:gd name="T47" fmla="*/ 4128 h 4677"/>
              <a:gd name="T48" fmla="*/ 864 w 4677"/>
              <a:gd name="T49" fmla="*/ 4158 h 4677"/>
              <a:gd name="T50" fmla="*/ 791 w 4677"/>
              <a:gd name="T51" fmla="*/ 3717 h 4677"/>
              <a:gd name="T52" fmla="*/ 374 w 4677"/>
              <a:gd name="T53" fmla="*/ 3614 h 4677"/>
              <a:gd name="T54" fmla="*/ 441 w 4677"/>
              <a:gd name="T55" fmla="*/ 3171 h 4677"/>
              <a:gd name="T56" fmla="*/ 76 w 4677"/>
              <a:gd name="T57" fmla="*/ 2945 h 4677"/>
              <a:gd name="T58" fmla="*/ 277 w 4677"/>
              <a:gd name="T59" fmla="*/ 2544 h 4677"/>
              <a:gd name="T60" fmla="*/ 0 w 4677"/>
              <a:gd name="T61" fmla="*/ 2216 h 4677"/>
              <a:gd name="T62" fmla="*/ 314 w 4677"/>
              <a:gd name="T63" fmla="*/ 1897 h 4677"/>
              <a:gd name="T64" fmla="*/ 152 w 4677"/>
              <a:gd name="T65" fmla="*/ 1499 h 4677"/>
              <a:gd name="T66" fmla="*/ 550 w 4677"/>
              <a:gd name="T67" fmla="*/ 1293 h 4677"/>
              <a:gd name="T68" fmla="*/ 519 w 4677"/>
              <a:gd name="T69" fmla="*/ 865 h 4677"/>
              <a:gd name="T70" fmla="*/ 961 w 4677"/>
              <a:gd name="T71" fmla="*/ 792 h 4677"/>
              <a:gd name="T72" fmla="*/ 1063 w 4677"/>
              <a:gd name="T73" fmla="*/ 375 h 4677"/>
              <a:gd name="T74" fmla="*/ 1506 w 4677"/>
              <a:gd name="T75" fmla="*/ 441 h 4677"/>
              <a:gd name="T76" fmla="*/ 1733 w 4677"/>
              <a:gd name="T77" fmla="*/ 77 h 4677"/>
              <a:gd name="T78" fmla="*/ 2133 w 4677"/>
              <a:gd name="T79" fmla="*/ 277 h 4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77" h="4677">
                <a:moveTo>
                  <a:pt x="2216" y="0"/>
                </a:moveTo>
                <a:lnTo>
                  <a:pt x="2462" y="0"/>
                </a:lnTo>
                <a:lnTo>
                  <a:pt x="2544" y="277"/>
                </a:lnTo>
                <a:cubicBezTo>
                  <a:pt x="2624" y="285"/>
                  <a:pt x="2703" y="297"/>
                  <a:pt x="2781" y="314"/>
                </a:cubicBezTo>
                <a:lnTo>
                  <a:pt x="2944" y="77"/>
                </a:lnTo>
                <a:lnTo>
                  <a:pt x="3178" y="153"/>
                </a:lnTo>
                <a:lnTo>
                  <a:pt x="3171" y="441"/>
                </a:lnTo>
                <a:cubicBezTo>
                  <a:pt x="3244" y="473"/>
                  <a:pt x="3316" y="510"/>
                  <a:pt x="3385" y="550"/>
                </a:cubicBezTo>
                <a:lnTo>
                  <a:pt x="3614" y="375"/>
                </a:lnTo>
                <a:lnTo>
                  <a:pt x="3813" y="519"/>
                </a:lnTo>
                <a:lnTo>
                  <a:pt x="3716" y="792"/>
                </a:lnTo>
                <a:cubicBezTo>
                  <a:pt x="3776" y="845"/>
                  <a:pt x="3833" y="901"/>
                  <a:pt x="3886" y="961"/>
                </a:cubicBezTo>
                <a:lnTo>
                  <a:pt x="4158" y="865"/>
                </a:lnTo>
                <a:lnTo>
                  <a:pt x="4303" y="1064"/>
                </a:lnTo>
                <a:lnTo>
                  <a:pt x="4127" y="1293"/>
                </a:lnTo>
                <a:cubicBezTo>
                  <a:pt x="4168" y="1362"/>
                  <a:pt x="4204" y="1433"/>
                  <a:pt x="4236" y="1506"/>
                </a:cubicBezTo>
                <a:lnTo>
                  <a:pt x="4525" y="1499"/>
                </a:lnTo>
                <a:lnTo>
                  <a:pt x="4601" y="1733"/>
                </a:lnTo>
                <a:lnTo>
                  <a:pt x="4363" y="1897"/>
                </a:lnTo>
                <a:cubicBezTo>
                  <a:pt x="4380" y="1974"/>
                  <a:pt x="4393" y="2053"/>
                  <a:pt x="4400" y="2134"/>
                </a:cubicBezTo>
                <a:lnTo>
                  <a:pt x="4677" y="2216"/>
                </a:lnTo>
                <a:lnTo>
                  <a:pt x="4677" y="2462"/>
                </a:lnTo>
                <a:lnTo>
                  <a:pt x="4400" y="2544"/>
                </a:lnTo>
                <a:cubicBezTo>
                  <a:pt x="4393" y="2624"/>
                  <a:pt x="4380" y="2703"/>
                  <a:pt x="4363" y="2781"/>
                </a:cubicBezTo>
                <a:lnTo>
                  <a:pt x="4601" y="2945"/>
                </a:lnTo>
                <a:lnTo>
                  <a:pt x="4525" y="3178"/>
                </a:lnTo>
                <a:lnTo>
                  <a:pt x="4236" y="3171"/>
                </a:lnTo>
                <a:cubicBezTo>
                  <a:pt x="4204" y="3245"/>
                  <a:pt x="4168" y="3316"/>
                  <a:pt x="4127" y="3385"/>
                </a:cubicBezTo>
                <a:lnTo>
                  <a:pt x="4303" y="3614"/>
                </a:lnTo>
                <a:lnTo>
                  <a:pt x="4158" y="3813"/>
                </a:lnTo>
                <a:lnTo>
                  <a:pt x="3886" y="3717"/>
                </a:lnTo>
                <a:cubicBezTo>
                  <a:pt x="3833" y="3776"/>
                  <a:pt x="3776" y="3833"/>
                  <a:pt x="3716" y="3886"/>
                </a:cubicBezTo>
                <a:lnTo>
                  <a:pt x="3813" y="4159"/>
                </a:lnTo>
                <a:lnTo>
                  <a:pt x="3614" y="4303"/>
                </a:lnTo>
                <a:lnTo>
                  <a:pt x="3385" y="4128"/>
                </a:lnTo>
                <a:cubicBezTo>
                  <a:pt x="3316" y="4168"/>
                  <a:pt x="3244" y="4204"/>
                  <a:pt x="3171" y="4237"/>
                </a:cubicBezTo>
                <a:lnTo>
                  <a:pt x="3178" y="4525"/>
                </a:lnTo>
                <a:lnTo>
                  <a:pt x="2944" y="4601"/>
                </a:lnTo>
                <a:lnTo>
                  <a:pt x="2781" y="4363"/>
                </a:lnTo>
                <a:cubicBezTo>
                  <a:pt x="2703" y="4380"/>
                  <a:pt x="2624" y="4393"/>
                  <a:pt x="2544" y="4401"/>
                </a:cubicBezTo>
                <a:lnTo>
                  <a:pt x="2461" y="4677"/>
                </a:lnTo>
                <a:lnTo>
                  <a:pt x="2216" y="4677"/>
                </a:lnTo>
                <a:lnTo>
                  <a:pt x="2133" y="4401"/>
                </a:lnTo>
                <a:cubicBezTo>
                  <a:pt x="2053" y="4393"/>
                  <a:pt x="1974" y="4380"/>
                  <a:pt x="1896" y="4363"/>
                </a:cubicBezTo>
                <a:lnTo>
                  <a:pt x="1733" y="4601"/>
                </a:lnTo>
                <a:lnTo>
                  <a:pt x="1499" y="4525"/>
                </a:lnTo>
                <a:lnTo>
                  <a:pt x="1506" y="4237"/>
                </a:lnTo>
                <a:cubicBezTo>
                  <a:pt x="1433" y="4204"/>
                  <a:pt x="1361" y="4168"/>
                  <a:pt x="1293" y="4128"/>
                </a:cubicBezTo>
                <a:lnTo>
                  <a:pt x="1063" y="4303"/>
                </a:lnTo>
                <a:lnTo>
                  <a:pt x="864" y="4158"/>
                </a:lnTo>
                <a:lnTo>
                  <a:pt x="961" y="3886"/>
                </a:lnTo>
                <a:cubicBezTo>
                  <a:pt x="901" y="3833"/>
                  <a:pt x="844" y="3776"/>
                  <a:pt x="791" y="3717"/>
                </a:cubicBezTo>
                <a:lnTo>
                  <a:pt x="519" y="3813"/>
                </a:lnTo>
                <a:lnTo>
                  <a:pt x="374" y="3614"/>
                </a:lnTo>
                <a:lnTo>
                  <a:pt x="550" y="3385"/>
                </a:lnTo>
                <a:cubicBezTo>
                  <a:pt x="509" y="3316"/>
                  <a:pt x="473" y="3245"/>
                  <a:pt x="441" y="3171"/>
                </a:cubicBezTo>
                <a:lnTo>
                  <a:pt x="152" y="3178"/>
                </a:lnTo>
                <a:lnTo>
                  <a:pt x="76" y="2945"/>
                </a:lnTo>
                <a:lnTo>
                  <a:pt x="314" y="2781"/>
                </a:lnTo>
                <a:cubicBezTo>
                  <a:pt x="297" y="2703"/>
                  <a:pt x="285" y="2624"/>
                  <a:pt x="277" y="2544"/>
                </a:cubicBezTo>
                <a:lnTo>
                  <a:pt x="0" y="2462"/>
                </a:lnTo>
                <a:lnTo>
                  <a:pt x="0" y="2216"/>
                </a:lnTo>
                <a:lnTo>
                  <a:pt x="277" y="2134"/>
                </a:lnTo>
                <a:cubicBezTo>
                  <a:pt x="285" y="2053"/>
                  <a:pt x="297" y="1974"/>
                  <a:pt x="314" y="1897"/>
                </a:cubicBezTo>
                <a:lnTo>
                  <a:pt x="76" y="1733"/>
                </a:lnTo>
                <a:lnTo>
                  <a:pt x="152" y="1499"/>
                </a:lnTo>
                <a:lnTo>
                  <a:pt x="441" y="1506"/>
                </a:lnTo>
                <a:cubicBezTo>
                  <a:pt x="473" y="1433"/>
                  <a:pt x="509" y="1362"/>
                  <a:pt x="550" y="1293"/>
                </a:cubicBezTo>
                <a:lnTo>
                  <a:pt x="374" y="1064"/>
                </a:lnTo>
                <a:lnTo>
                  <a:pt x="519" y="865"/>
                </a:lnTo>
                <a:lnTo>
                  <a:pt x="791" y="961"/>
                </a:lnTo>
                <a:cubicBezTo>
                  <a:pt x="844" y="901"/>
                  <a:pt x="901" y="845"/>
                  <a:pt x="961" y="792"/>
                </a:cubicBezTo>
                <a:lnTo>
                  <a:pt x="864" y="519"/>
                </a:lnTo>
                <a:lnTo>
                  <a:pt x="1063" y="375"/>
                </a:lnTo>
                <a:lnTo>
                  <a:pt x="1293" y="550"/>
                </a:lnTo>
                <a:cubicBezTo>
                  <a:pt x="1361" y="510"/>
                  <a:pt x="1433" y="473"/>
                  <a:pt x="1506" y="441"/>
                </a:cubicBezTo>
                <a:lnTo>
                  <a:pt x="1499" y="153"/>
                </a:lnTo>
                <a:lnTo>
                  <a:pt x="1733" y="77"/>
                </a:lnTo>
                <a:lnTo>
                  <a:pt x="1896" y="314"/>
                </a:lnTo>
                <a:cubicBezTo>
                  <a:pt x="1974" y="297"/>
                  <a:pt x="2053" y="285"/>
                  <a:pt x="2133" y="277"/>
                </a:cubicBezTo>
                <a:lnTo>
                  <a:pt x="2216" y="0"/>
                </a:lnTo>
                <a:close/>
              </a:path>
            </a:pathLst>
          </a:cu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5" name="Freeform 6"/>
          <p:cNvSpPr>
            <a:spLocks/>
          </p:cNvSpPr>
          <p:nvPr/>
        </p:nvSpPr>
        <p:spPr bwMode="auto">
          <a:xfrm>
            <a:off x="4170162" y="1496229"/>
            <a:ext cx="3165266" cy="2867025"/>
          </a:xfrm>
          <a:custGeom>
            <a:avLst/>
            <a:gdLst>
              <a:gd name="T0" fmla="*/ 2199 w 3758"/>
              <a:gd name="T1" fmla="*/ 270 h 3758"/>
              <a:gd name="T2" fmla="*/ 2546 w 3758"/>
              <a:gd name="T3" fmla="*/ 121 h 3758"/>
              <a:gd name="T4" fmla="*/ 2790 w 3758"/>
              <a:gd name="T5" fmla="*/ 516 h 3758"/>
              <a:gd name="T6" fmla="*/ 3168 w 3758"/>
              <a:gd name="T7" fmla="*/ 510 h 3758"/>
              <a:gd name="T8" fmla="*/ 3243 w 3758"/>
              <a:gd name="T9" fmla="*/ 968 h 3758"/>
              <a:gd name="T10" fmla="*/ 3594 w 3758"/>
              <a:gd name="T11" fmla="*/ 1107 h 3758"/>
              <a:gd name="T12" fmla="*/ 3487 w 3758"/>
              <a:gd name="T13" fmla="*/ 1559 h 3758"/>
              <a:gd name="T14" fmla="*/ 3758 w 3758"/>
              <a:gd name="T15" fmla="*/ 1822 h 3758"/>
              <a:gd name="T16" fmla="*/ 3488 w 3758"/>
              <a:gd name="T17" fmla="*/ 2199 h 3758"/>
              <a:gd name="T18" fmla="*/ 3637 w 3758"/>
              <a:gd name="T19" fmla="*/ 2545 h 3758"/>
              <a:gd name="T20" fmla="*/ 3242 w 3758"/>
              <a:gd name="T21" fmla="*/ 2790 h 3758"/>
              <a:gd name="T22" fmla="*/ 3248 w 3758"/>
              <a:gd name="T23" fmla="*/ 3167 h 3758"/>
              <a:gd name="T24" fmla="*/ 2790 w 3758"/>
              <a:gd name="T25" fmla="*/ 3242 h 3758"/>
              <a:gd name="T26" fmla="*/ 2651 w 3758"/>
              <a:gd name="T27" fmla="*/ 3593 h 3758"/>
              <a:gd name="T28" fmla="*/ 2199 w 3758"/>
              <a:gd name="T29" fmla="*/ 3487 h 3758"/>
              <a:gd name="T30" fmla="*/ 1936 w 3758"/>
              <a:gd name="T31" fmla="*/ 3758 h 3758"/>
              <a:gd name="T32" fmla="*/ 1559 w 3758"/>
              <a:gd name="T33" fmla="*/ 3487 h 3758"/>
              <a:gd name="T34" fmla="*/ 1213 w 3758"/>
              <a:gd name="T35" fmla="*/ 3637 h 3758"/>
              <a:gd name="T36" fmla="*/ 968 w 3758"/>
              <a:gd name="T37" fmla="*/ 3242 h 3758"/>
              <a:gd name="T38" fmla="*/ 591 w 3758"/>
              <a:gd name="T39" fmla="*/ 3248 h 3758"/>
              <a:gd name="T40" fmla="*/ 516 w 3758"/>
              <a:gd name="T41" fmla="*/ 2790 h 3758"/>
              <a:gd name="T42" fmla="*/ 165 w 3758"/>
              <a:gd name="T43" fmla="*/ 2651 h 3758"/>
              <a:gd name="T44" fmla="*/ 271 w 3758"/>
              <a:gd name="T45" fmla="*/ 2198 h 3758"/>
              <a:gd name="T46" fmla="*/ 0 w 3758"/>
              <a:gd name="T47" fmla="*/ 1936 h 3758"/>
              <a:gd name="T48" fmla="*/ 271 w 3758"/>
              <a:gd name="T49" fmla="*/ 1558 h 3758"/>
              <a:gd name="T50" fmla="*/ 121 w 3758"/>
              <a:gd name="T51" fmla="*/ 1212 h 3758"/>
              <a:gd name="T52" fmla="*/ 516 w 3758"/>
              <a:gd name="T53" fmla="*/ 968 h 3758"/>
              <a:gd name="T54" fmla="*/ 510 w 3758"/>
              <a:gd name="T55" fmla="*/ 590 h 3758"/>
              <a:gd name="T56" fmla="*/ 968 w 3758"/>
              <a:gd name="T57" fmla="*/ 515 h 3758"/>
              <a:gd name="T58" fmla="*/ 1107 w 3758"/>
              <a:gd name="T59" fmla="*/ 164 h 3758"/>
              <a:gd name="T60" fmla="*/ 1560 w 3758"/>
              <a:gd name="T61" fmla="*/ 271 h 3758"/>
              <a:gd name="T62" fmla="*/ 1822 w 3758"/>
              <a:gd name="T63" fmla="*/ 0 h 3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58" h="3758">
                <a:moveTo>
                  <a:pt x="1917" y="240"/>
                </a:moveTo>
                <a:cubicBezTo>
                  <a:pt x="2013" y="242"/>
                  <a:pt x="2108" y="252"/>
                  <a:pt x="2199" y="270"/>
                </a:cubicBezTo>
                <a:lnTo>
                  <a:pt x="2344" y="57"/>
                </a:lnTo>
                <a:lnTo>
                  <a:pt x="2546" y="121"/>
                </a:lnTo>
                <a:lnTo>
                  <a:pt x="2541" y="379"/>
                </a:lnTo>
                <a:cubicBezTo>
                  <a:pt x="2628" y="417"/>
                  <a:pt x="2712" y="463"/>
                  <a:pt x="2790" y="516"/>
                </a:cubicBezTo>
                <a:lnTo>
                  <a:pt x="3006" y="374"/>
                </a:lnTo>
                <a:lnTo>
                  <a:pt x="3168" y="510"/>
                </a:lnTo>
                <a:lnTo>
                  <a:pt x="3065" y="747"/>
                </a:lnTo>
                <a:cubicBezTo>
                  <a:pt x="3130" y="815"/>
                  <a:pt x="3190" y="889"/>
                  <a:pt x="3243" y="968"/>
                </a:cubicBezTo>
                <a:lnTo>
                  <a:pt x="3496" y="919"/>
                </a:lnTo>
                <a:lnTo>
                  <a:pt x="3594" y="1107"/>
                </a:lnTo>
                <a:lnTo>
                  <a:pt x="3408" y="1286"/>
                </a:lnTo>
                <a:cubicBezTo>
                  <a:pt x="3442" y="1374"/>
                  <a:pt x="3469" y="1465"/>
                  <a:pt x="3487" y="1559"/>
                </a:cubicBezTo>
                <a:lnTo>
                  <a:pt x="3740" y="1611"/>
                </a:lnTo>
                <a:lnTo>
                  <a:pt x="3758" y="1822"/>
                </a:lnTo>
                <a:lnTo>
                  <a:pt x="3518" y="1916"/>
                </a:lnTo>
                <a:cubicBezTo>
                  <a:pt x="3516" y="2013"/>
                  <a:pt x="3506" y="2107"/>
                  <a:pt x="3488" y="2199"/>
                </a:cubicBezTo>
                <a:lnTo>
                  <a:pt x="3701" y="2344"/>
                </a:lnTo>
                <a:lnTo>
                  <a:pt x="3637" y="2545"/>
                </a:lnTo>
                <a:lnTo>
                  <a:pt x="3379" y="2541"/>
                </a:lnTo>
                <a:cubicBezTo>
                  <a:pt x="3341" y="2628"/>
                  <a:pt x="3295" y="2711"/>
                  <a:pt x="3242" y="2790"/>
                </a:cubicBezTo>
                <a:lnTo>
                  <a:pt x="3384" y="3005"/>
                </a:lnTo>
                <a:lnTo>
                  <a:pt x="3248" y="3167"/>
                </a:lnTo>
                <a:lnTo>
                  <a:pt x="3011" y="3064"/>
                </a:lnTo>
                <a:cubicBezTo>
                  <a:pt x="2943" y="3130"/>
                  <a:pt x="2869" y="3189"/>
                  <a:pt x="2790" y="3242"/>
                </a:cubicBezTo>
                <a:lnTo>
                  <a:pt x="2839" y="3496"/>
                </a:lnTo>
                <a:lnTo>
                  <a:pt x="2651" y="3593"/>
                </a:lnTo>
                <a:lnTo>
                  <a:pt x="2472" y="3408"/>
                </a:lnTo>
                <a:cubicBezTo>
                  <a:pt x="2384" y="3442"/>
                  <a:pt x="2293" y="3468"/>
                  <a:pt x="2199" y="3487"/>
                </a:cubicBezTo>
                <a:lnTo>
                  <a:pt x="2147" y="3740"/>
                </a:lnTo>
                <a:lnTo>
                  <a:pt x="1936" y="3758"/>
                </a:lnTo>
                <a:lnTo>
                  <a:pt x="1842" y="3518"/>
                </a:lnTo>
                <a:cubicBezTo>
                  <a:pt x="1745" y="3516"/>
                  <a:pt x="1651" y="3505"/>
                  <a:pt x="1559" y="3487"/>
                </a:cubicBezTo>
                <a:lnTo>
                  <a:pt x="1414" y="3701"/>
                </a:lnTo>
                <a:lnTo>
                  <a:pt x="1213" y="3637"/>
                </a:lnTo>
                <a:lnTo>
                  <a:pt x="1217" y="3379"/>
                </a:lnTo>
                <a:cubicBezTo>
                  <a:pt x="1130" y="3340"/>
                  <a:pt x="1047" y="3295"/>
                  <a:pt x="968" y="3242"/>
                </a:cubicBezTo>
                <a:lnTo>
                  <a:pt x="753" y="3384"/>
                </a:lnTo>
                <a:lnTo>
                  <a:pt x="591" y="3248"/>
                </a:lnTo>
                <a:lnTo>
                  <a:pt x="694" y="3011"/>
                </a:lnTo>
                <a:cubicBezTo>
                  <a:pt x="628" y="2943"/>
                  <a:pt x="569" y="2869"/>
                  <a:pt x="516" y="2790"/>
                </a:cubicBezTo>
                <a:lnTo>
                  <a:pt x="262" y="2838"/>
                </a:lnTo>
                <a:lnTo>
                  <a:pt x="165" y="2651"/>
                </a:lnTo>
                <a:lnTo>
                  <a:pt x="350" y="2471"/>
                </a:lnTo>
                <a:cubicBezTo>
                  <a:pt x="316" y="2384"/>
                  <a:pt x="290" y="2293"/>
                  <a:pt x="271" y="2198"/>
                </a:cubicBezTo>
                <a:lnTo>
                  <a:pt x="18" y="2147"/>
                </a:lnTo>
                <a:lnTo>
                  <a:pt x="0" y="1936"/>
                </a:lnTo>
                <a:lnTo>
                  <a:pt x="240" y="1841"/>
                </a:lnTo>
                <a:cubicBezTo>
                  <a:pt x="242" y="1745"/>
                  <a:pt x="252" y="1650"/>
                  <a:pt x="271" y="1558"/>
                </a:cubicBezTo>
                <a:lnTo>
                  <a:pt x="57" y="1414"/>
                </a:lnTo>
                <a:lnTo>
                  <a:pt x="121" y="1212"/>
                </a:lnTo>
                <a:lnTo>
                  <a:pt x="379" y="1217"/>
                </a:lnTo>
                <a:cubicBezTo>
                  <a:pt x="418" y="1130"/>
                  <a:pt x="463" y="1046"/>
                  <a:pt x="516" y="968"/>
                </a:cubicBezTo>
                <a:lnTo>
                  <a:pt x="374" y="752"/>
                </a:lnTo>
                <a:lnTo>
                  <a:pt x="510" y="590"/>
                </a:lnTo>
                <a:lnTo>
                  <a:pt x="747" y="693"/>
                </a:lnTo>
                <a:cubicBezTo>
                  <a:pt x="815" y="628"/>
                  <a:pt x="889" y="568"/>
                  <a:pt x="968" y="515"/>
                </a:cubicBezTo>
                <a:lnTo>
                  <a:pt x="920" y="262"/>
                </a:lnTo>
                <a:lnTo>
                  <a:pt x="1107" y="164"/>
                </a:lnTo>
                <a:lnTo>
                  <a:pt x="1287" y="350"/>
                </a:lnTo>
                <a:cubicBezTo>
                  <a:pt x="1374" y="316"/>
                  <a:pt x="1465" y="289"/>
                  <a:pt x="1560" y="271"/>
                </a:cubicBezTo>
                <a:lnTo>
                  <a:pt x="1611" y="18"/>
                </a:lnTo>
                <a:lnTo>
                  <a:pt x="1822" y="0"/>
                </a:lnTo>
                <a:lnTo>
                  <a:pt x="1917" y="240"/>
                </a:lnTo>
                <a:close/>
              </a:path>
            </a:pathLst>
          </a:cu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6" name="Freeform 7"/>
          <p:cNvSpPr>
            <a:spLocks/>
          </p:cNvSpPr>
          <p:nvPr/>
        </p:nvSpPr>
        <p:spPr bwMode="auto">
          <a:xfrm>
            <a:off x="7392064" y="1292930"/>
            <a:ext cx="2259012" cy="2263775"/>
          </a:xfrm>
          <a:custGeom>
            <a:avLst/>
            <a:gdLst>
              <a:gd name="T0" fmla="*/ 1582 w 3091"/>
              <a:gd name="T1" fmla="*/ 0 h 3091"/>
              <a:gd name="T2" fmla="*/ 1793 w 3091"/>
              <a:gd name="T3" fmla="*/ 20 h 3091"/>
              <a:gd name="T4" fmla="*/ 1844 w 3091"/>
              <a:gd name="T5" fmla="*/ 275 h 3091"/>
              <a:gd name="T6" fmla="*/ 2145 w 3091"/>
              <a:gd name="T7" fmla="*/ 386 h 3091"/>
              <a:gd name="T8" fmla="*/ 2350 w 3091"/>
              <a:gd name="T9" fmla="*/ 226 h 3091"/>
              <a:gd name="T10" fmla="*/ 2523 w 3091"/>
              <a:gd name="T11" fmla="*/ 348 h 3091"/>
              <a:gd name="T12" fmla="*/ 2439 w 3091"/>
              <a:gd name="T13" fmla="*/ 595 h 3091"/>
              <a:gd name="T14" fmla="*/ 2644 w 3091"/>
              <a:gd name="T15" fmla="*/ 842 h 3091"/>
              <a:gd name="T16" fmla="*/ 2903 w 3091"/>
              <a:gd name="T17" fmla="*/ 805 h 3091"/>
              <a:gd name="T18" fmla="*/ 2991 w 3091"/>
              <a:gd name="T19" fmla="*/ 997 h 3091"/>
              <a:gd name="T20" fmla="*/ 2795 w 3091"/>
              <a:gd name="T21" fmla="*/ 1169 h 3091"/>
              <a:gd name="T22" fmla="*/ 2849 w 3091"/>
              <a:gd name="T23" fmla="*/ 1486 h 3091"/>
              <a:gd name="T24" fmla="*/ 3091 w 3091"/>
              <a:gd name="T25" fmla="*/ 1583 h 3091"/>
              <a:gd name="T26" fmla="*/ 3072 w 3091"/>
              <a:gd name="T27" fmla="*/ 1793 h 3091"/>
              <a:gd name="T28" fmla="*/ 2816 w 3091"/>
              <a:gd name="T29" fmla="*/ 1844 h 3091"/>
              <a:gd name="T30" fmla="*/ 2705 w 3091"/>
              <a:gd name="T31" fmla="*/ 2146 h 3091"/>
              <a:gd name="T32" fmla="*/ 2866 w 3091"/>
              <a:gd name="T33" fmla="*/ 2351 h 3091"/>
              <a:gd name="T34" fmla="*/ 2743 w 3091"/>
              <a:gd name="T35" fmla="*/ 2523 h 3091"/>
              <a:gd name="T36" fmla="*/ 2496 w 3091"/>
              <a:gd name="T37" fmla="*/ 2440 h 3091"/>
              <a:gd name="T38" fmla="*/ 2249 w 3091"/>
              <a:gd name="T39" fmla="*/ 2645 h 3091"/>
              <a:gd name="T40" fmla="*/ 2286 w 3091"/>
              <a:gd name="T41" fmla="*/ 2903 h 3091"/>
              <a:gd name="T42" fmla="*/ 2094 w 3091"/>
              <a:gd name="T43" fmla="*/ 2991 h 3091"/>
              <a:gd name="T44" fmla="*/ 1922 w 3091"/>
              <a:gd name="T45" fmla="*/ 2796 h 3091"/>
              <a:gd name="T46" fmla="*/ 1605 w 3091"/>
              <a:gd name="T47" fmla="*/ 2850 h 3091"/>
              <a:gd name="T48" fmla="*/ 1508 w 3091"/>
              <a:gd name="T49" fmla="*/ 3091 h 3091"/>
              <a:gd name="T50" fmla="*/ 1298 w 3091"/>
              <a:gd name="T51" fmla="*/ 3072 h 3091"/>
              <a:gd name="T52" fmla="*/ 1247 w 3091"/>
              <a:gd name="T53" fmla="*/ 2816 h 3091"/>
              <a:gd name="T54" fmla="*/ 945 w 3091"/>
              <a:gd name="T55" fmla="*/ 2705 h 3091"/>
              <a:gd name="T56" fmla="*/ 741 w 3091"/>
              <a:gd name="T57" fmla="*/ 2866 h 3091"/>
              <a:gd name="T58" fmla="*/ 568 w 3091"/>
              <a:gd name="T59" fmla="*/ 2744 h 3091"/>
              <a:gd name="T60" fmla="*/ 652 w 3091"/>
              <a:gd name="T61" fmla="*/ 2497 h 3091"/>
              <a:gd name="T62" fmla="*/ 446 w 3091"/>
              <a:gd name="T63" fmla="*/ 2250 h 3091"/>
              <a:gd name="T64" fmla="*/ 188 w 3091"/>
              <a:gd name="T65" fmla="*/ 2287 h 3091"/>
              <a:gd name="T66" fmla="*/ 100 w 3091"/>
              <a:gd name="T67" fmla="*/ 2094 h 3091"/>
              <a:gd name="T68" fmla="*/ 296 w 3091"/>
              <a:gd name="T69" fmla="*/ 1922 h 3091"/>
              <a:gd name="T70" fmla="*/ 242 w 3091"/>
              <a:gd name="T71" fmla="*/ 1606 h 3091"/>
              <a:gd name="T72" fmla="*/ 0 w 3091"/>
              <a:gd name="T73" fmla="*/ 1509 h 3091"/>
              <a:gd name="T74" fmla="*/ 19 w 3091"/>
              <a:gd name="T75" fmla="*/ 1298 h 3091"/>
              <a:gd name="T76" fmla="*/ 275 w 3091"/>
              <a:gd name="T77" fmla="*/ 1247 h 3091"/>
              <a:gd name="T78" fmla="*/ 386 w 3091"/>
              <a:gd name="T79" fmla="*/ 946 h 3091"/>
              <a:gd name="T80" fmla="*/ 225 w 3091"/>
              <a:gd name="T81" fmla="*/ 741 h 3091"/>
              <a:gd name="T82" fmla="*/ 348 w 3091"/>
              <a:gd name="T83" fmla="*/ 568 h 3091"/>
              <a:gd name="T84" fmla="*/ 595 w 3091"/>
              <a:gd name="T85" fmla="*/ 652 h 3091"/>
              <a:gd name="T86" fmla="*/ 841 w 3091"/>
              <a:gd name="T87" fmla="*/ 447 h 3091"/>
              <a:gd name="T88" fmla="*/ 805 w 3091"/>
              <a:gd name="T89" fmla="*/ 189 h 3091"/>
              <a:gd name="T90" fmla="*/ 997 w 3091"/>
              <a:gd name="T91" fmla="*/ 100 h 3091"/>
              <a:gd name="T92" fmla="*/ 1169 w 3091"/>
              <a:gd name="T93" fmla="*/ 296 h 3091"/>
              <a:gd name="T94" fmla="*/ 1485 w 3091"/>
              <a:gd name="T95" fmla="*/ 242 h 3091"/>
              <a:gd name="T96" fmla="*/ 1582 w 3091"/>
              <a:gd name="T97" fmla="*/ 0 h 3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91" h="3091">
                <a:moveTo>
                  <a:pt x="1582" y="0"/>
                </a:moveTo>
                <a:lnTo>
                  <a:pt x="1793" y="20"/>
                </a:lnTo>
                <a:lnTo>
                  <a:pt x="1844" y="275"/>
                </a:lnTo>
                <a:cubicBezTo>
                  <a:pt x="1950" y="300"/>
                  <a:pt x="2051" y="338"/>
                  <a:pt x="2145" y="386"/>
                </a:cubicBezTo>
                <a:lnTo>
                  <a:pt x="2350" y="226"/>
                </a:lnTo>
                <a:lnTo>
                  <a:pt x="2523" y="348"/>
                </a:lnTo>
                <a:lnTo>
                  <a:pt x="2439" y="595"/>
                </a:lnTo>
                <a:cubicBezTo>
                  <a:pt x="2517" y="668"/>
                  <a:pt x="2586" y="751"/>
                  <a:pt x="2644" y="842"/>
                </a:cubicBezTo>
                <a:lnTo>
                  <a:pt x="2903" y="805"/>
                </a:lnTo>
                <a:lnTo>
                  <a:pt x="2991" y="997"/>
                </a:lnTo>
                <a:lnTo>
                  <a:pt x="2795" y="1169"/>
                </a:lnTo>
                <a:cubicBezTo>
                  <a:pt x="2826" y="1270"/>
                  <a:pt x="2844" y="1376"/>
                  <a:pt x="2849" y="1486"/>
                </a:cubicBezTo>
                <a:lnTo>
                  <a:pt x="3091" y="1583"/>
                </a:lnTo>
                <a:lnTo>
                  <a:pt x="3072" y="1793"/>
                </a:lnTo>
                <a:lnTo>
                  <a:pt x="2816" y="1844"/>
                </a:lnTo>
                <a:cubicBezTo>
                  <a:pt x="2791" y="1951"/>
                  <a:pt x="2753" y="2052"/>
                  <a:pt x="2705" y="2146"/>
                </a:cubicBezTo>
                <a:lnTo>
                  <a:pt x="2866" y="2351"/>
                </a:lnTo>
                <a:lnTo>
                  <a:pt x="2743" y="2523"/>
                </a:lnTo>
                <a:lnTo>
                  <a:pt x="2496" y="2440"/>
                </a:lnTo>
                <a:cubicBezTo>
                  <a:pt x="2423" y="2518"/>
                  <a:pt x="2340" y="2587"/>
                  <a:pt x="2249" y="2645"/>
                </a:cubicBezTo>
                <a:lnTo>
                  <a:pt x="2286" y="2903"/>
                </a:lnTo>
                <a:lnTo>
                  <a:pt x="2094" y="2991"/>
                </a:lnTo>
                <a:lnTo>
                  <a:pt x="1922" y="2796"/>
                </a:lnTo>
                <a:cubicBezTo>
                  <a:pt x="1821" y="2826"/>
                  <a:pt x="1715" y="2845"/>
                  <a:pt x="1605" y="2850"/>
                </a:cubicBezTo>
                <a:lnTo>
                  <a:pt x="1508" y="3091"/>
                </a:lnTo>
                <a:lnTo>
                  <a:pt x="1298" y="3072"/>
                </a:lnTo>
                <a:lnTo>
                  <a:pt x="1247" y="2816"/>
                </a:lnTo>
                <a:cubicBezTo>
                  <a:pt x="1140" y="2791"/>
                  <a:pt x="1039" y="2754"/>
                  <a:pt x="945" y="2705"/>
                </a:cubicBezTo>
                <a:lnTo>
                  <a:pt x="741" y="2866"/>
                </a:lnTo>
                <a:lnTo>
                  <a:pt x="568" y="2744"/>
                </a:lnTo>
                <a:lnTo>
                  <a:pt x="652" y="2497"/>
                </a:lnTo>
                <a:cubicBezTo>
                  <a:pt x="573" y="2423"/>
                  <a:pt x="504" y="2340"/>
                  <a:pt x="446" y="2250"/>
                </a:cubicBezTo>
                <a:lnTo>
                  <a:pt x="188" y="2287"/>
                </a:lnTo>
                <a:lnTo>
                  <a:pt x="100" y="2094"/>
                </a:lnTo>
                <a:lnTo>
                  <a:pt x="296" y="1922"/>
                </a:lnTo>
                <a:cubicBezTo>
                  <a:pt x="265" y="1821"/>
                  <a:pt x="247" y="1715"/>
                  <a:pt x="242" y="1606"/>
                </a:cubicBezTo>
                <a:lnTo>
                  <a:pt x="0" y="1509"/>
                </a:lnTo>
                <a:lnTo>
                  <a:pt x="19" y="1298"/>
                </a:lnTo>
                <a:lnTo>
                  <a:pt x="275" y="1247"/>
                </a:lnTo>
                <a:cubicBezTo>
                  <a:pt x="300" y="1141"/>
                  <a:pt x="337" y="1040"/>
                  <a:pt x="386" y="946"/>
                </a:cubicBezTo>
                <a:lnTo>
                  <a:pt x="225" y="741"/>
                </a:lnTo>
                <a:lnTo>
                  <a:pt x="348" y="568"/>
                </a:lnTo>
                <a:lnTo>
                  <a:pt x="595" y="652"/>
                </a:lnTo>
                <a:cubicBezTo>
                  <a:pt x="668" y="574"/>
                  <a:pt x="751" y="505"/>
                  <a:pt x="841" y="447"/>
                </a:cubicBezTo>
                <a:lnTo>
                  <a:pt x="805" y="189"/>
                </a:lnTo>
                <a:lnTo>
                  <a:pt x="997" y="100"/>
                </a:lnTo>
                <a:lnTo>
                  <a:pt x="1169" y="296"/>
                </a:lnTo>
                <a:cubicBezTo>
                  <a:pt x="1270" y="265"/>
                  <a:pt x="1376" y="247"/>
                  <a:pt x="1485" y="242"/>
                </a:cubicBezTo>
                <a:lnTo>
                  <a:pt x="1582" y="0"/>
                </a:lnTo>
                <a:close/>
              </a:path>
            </a:pathLst>
          </a:cu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7" name="Freeform 8"/>
          <p:cNvSpPr>
            <a:spLocks/>
          </p:cNvSpPr>
          <p:nvPr/>
        </p:nvSpPr>
        <p:spPr bwMode="auto">
          <a:xfrm>
            <a:off x="8805608" y="3038792"/>
            <a:ext cx="2549172" cy="2526277"/>
          </a:xfrm>
          <a:custGeom>
            <a:avLst/>
            <a:gdLst>
              <a:gd name="T0" fmla="*/ 1884 w 3008"/>
              <a:gd name="T1" fmla="*/ 247 h 3009"/>
              <a:gd name="T2" fmla="*/ 2172 w 3008"/>
              <a:gd name="T3" fmla="*/ 155 h 3009"/>
              <a:gd name="T4" fmla="*/ 2336 w 3008"/>
              <a:gd name="T5" fmla="*/ 489 h 3009"/>
              <a:gd name="T6" fmla="*/ 2638 w 3008"/>
              <a:gd name="T7" fmla="*/ 513 h 3009"/>
              <a:gd name="T8" fmla="*/ 2662 w 3008"/>
              <a:gd name="T9" fmla="*/ 884 h 3009"/>
              <a:gd name="T10" fmla="*/ 2931 w 3008"/>
              <a:gd name="T11" fmla="*/ 1023 h 3009"/>
              <a:gd name="T12" fmla="*/ 2811 w 3008"/>
              <a:gd name="T13" fmla="*/ 1375 h 3009"/>
              <a:gd name="T14" fmla="*/ 3006 w 3008"/>
              <a:gd name="T15" fmla="*/ 1605 h 3009"/>
              <a:gd name="T16" fmla="*/ 2761 w 3008"/>
              <a:gd name="T17" fmla="*/ 1885 h 3009"/>
              <a:gd name="T18" fmla="*/ 2854 w 3008"/>
              <a:gd name="T19" fmla="*/ 2173 h 3009"/>
              <a:gd name="T20" fmla="*/ 2520 w 3008"/>
              <a:gd name="T21" fmla="*/ 2337 h 3009"/>
              <a:gd name="T22" fmla="*/ 2495 w 3008"/>
              <a:gd name="T23" fmla="*/ 2638 h 3009"/>
              <a:gd name="T24" fmla="*/ 2124 w 3008"/>
              <a:gd name="T25" fmla="*/ 2662 h 3009"/>
              <a:gd name="T26" fmla="*/ 1986 w 3008"/>
              <a:gd name="T27" fmla="*/ 2931 h 3009"/>
              <a:gd name="T28" fmla="*/ 1634 w 3008"/>
              <a:gd name="T29" fmla="*/ 2811 h 3009"/>
              <a:gd name="T30" fmla="*/ 1403 w 3008"/>
              <a:gd name="T31" fmla="*/ 3007 h 3009"/>
              <a:gd name="T32" fmla="*/ 1124 w 3008"/>
              <a:gd name="T33" fmla="*/ 2762 h 3009"/>
              <a:gd name="T34" fmla="*/ 836 w 3008"/>
              <a:gd name="T35" fmla="*/ 2854 h 3009"/>
              <a:gd name="T36" fmla="*/ 672 w 3008"/>
              <a:gd name="T37" fmla="*/ 2520 h 3009"/>
              <a:gd name="T38" fmla="*/ 370 w 3008"/>
              <a:gd name="T39" fmla="*/ 2496 h 3009"/>
              <a:gd name="T40" fmla="*/ 346 w 3008"/>
              <a:gd name="T41" fmla="*/ 2125 h 3009"/>
              <a:gd name="T42" fmla="*/ 77 w 3008"/>
              <a:gd name="T43" fmla="*/ 1987 h 3009"/>
              <a:gd name="T44" fmla="*/ 197 w 3008"/>
              <a:gd name="T45" fmla="*/ 1634 h 3009"/>
              <a:gd name="T46" fmla="*/ 1 w 3008"/>
              <a:gd name="T47" fmla="*/ 1404 h 3009"/>
              <a:gd name="T48" fmla="*/ 247 w 3008"/>
              <a:gd name="T49" fmla="*/ 1124 h 3009"/>
              <a:gd name="T50" fmla="*/ 154 w 3008"/>
              <a:gd name="T51" fmla="*/ 836 h 3009"/>
              <a:gd name="T52" fmla="*/ 488 w 3008"/>
              <a:gd name="T53" fmla="*/ 672 h 3009"/>
              <a:gd name="T54" fmla="*/ 513 w 3008"/>
              <a:gd name="T55" fmla="*/ 371 h 3009"/>
              <a:gd name="T56" fmla="*/ 884 w 3008"/>
              <a:gd name="T57" fmla="*/ 347 h 3009"/>
              <a:gd name="T58" fmla="*/ 1022 w 3008"/>
              <a:gd name="T59" fmla="*/ 78 h 3009"/>
              <a:gd name="T60" fmla="*/ 1374 w 3008"/>
              <a:gd name="T61" fmla="*/ 198 h 3009"/>
              <a:gd name="T62" fmla="*/ 1605 w 3008"/>
              <a:gd name="T63" fmla="*/ 2 h 3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8" h="3009">
                <a:moveTo>
                  <a:pt x="1661" y="201"/>
                </a:moveTo>
                <a:cubicBezTo>
                  <a:pt x="1738" y="210"/>
                  <a:pt x="1812" y="226"/>
                  <a:pt x="1884" y="247"/>
                </a:cubicBezTo>
                <a:lnTo>
                  <a:pt x="2016" y="88"/>
                </a:lnTo>
                <a:lnTo>
                  <a:pt x="2172" y="155"/>
                </a:lnTo>
                <a:lnTo>
                  <a:pt x="2148" y="360"/>
                </a:lnTo>
                <a:cubicBezTo>
                  <a:pt x="2215" y="398"/>
                  <a:pt x="2278" y="441"/>
                  <a:pt x="2336" y="489"/>
                </a:cubicBezTo>
                <a:lnTo>
                  <a:pt x="2519" y="392"/>
                </a:lnTo>
                <a:lnTo>
                  <a:pt x="2638" y="513"/>
                </a:lnTo>
                <a:lnTo>
                  <a:pt x="2537" y="694"/>
                </a:lnTo>
                <a:cubicBezTo>
                  <a:pt x="2584" y="754"/>
                  <a:pt x="2626" y="817"/>
                  <a:pt x="2662" y="884"/>
                </a:cubicBezTo>
                <a:lnTo>
                  <a:pt x="2867" y="865"/>
                </a:lnTo>
                <a:lnTo>
                  <a:pt x="2931" y="1023"/>
                </a:lnTo>
                <a:lnTo>
                  <a:pt x="2769" y="1151"/>
                </a:lnTo>
                <a:cubicBezTo>
                  <a:pt x="2789" y="1223"/>
                  <a:pt x="2803" y="1298"/>
                  <a:pt x="2811" y="1375"/>
                </a:cubicBezTo>
                <a:lnTo>
                  <a:pt x="3008" y="1436"/>
                </a:lnTo>
                <a:lnTo>
                  <a:pt x="3006" y="1605"/>
                </a:lnTo>
                <a:lnTo>
                  <a:pt x="2808" y="1662"/>
                </a:lnTo>
                <a:cubicBezTo>
                  <a:pt x="2799" y="1739"/>
                  <a:pt x="2783" y="1813"/>
                  <a:pt x="2761" y="1885"/>
                </a:cubicBezTo>
                <a:lnTo>
                  <a:pt x="2920" y="2017"/>
                </a:lnTo>
                <a:lnTo>
                  <a:pt x="2854" y="2173"/>
                </a:lnTo>
                <a:lnTo>
                  <a:pt x="2648" y="2149"/>
                </a:lnTo>
                <a:cubicBezTo>
                  <a:pt x="2611" y="2215"/>
                  <a:pt x="2568" y="2278"/>
                  <a:pt x="2520" y="2337"/>
                </a:cubicBezTo>
                <a:lnTo>
                  <a:pt x="2616" y="2520"/>
                </a:lnTo>
                <a:lnTo>
                  <a:pt x="2495" y="2638"/>
                </a:lnTo>
                <a:lnTo>
                  <a:pt x="2314" y="2538"/>
                </a:lnTo>
                <a:cubicBezTo>
                  <a:pt x="2255" y="2585"/>
                  <a:pt x="2191" y="2626"/>
                  <a:pt x="2124" y="2662"/>
                </a:cubicBezTo>
                <a:lnTo>
                  <a:pt x="2143" y="2868"/>
                </a:lnTo>
                <a:lnTo>
                  <a:pt x="1986" y="2931"/>
                </a:lnTo>
                <a:lnTo>
                  <a:pt x="1857" y="2770"/>
                </a:lnTo>
                <a:cubicBezTo>
                  <a:pt x="1785" y="2790"/>
                  <a:pt x="1710" y="2804"/>
                  <a:pt x="1634" y="2811"/>
                </a:cubicBezTo>
                <a:lnTo>
                  <a:pt x="1573" y="3009"/>
                </a:lnTo>
                <a:lnTo>
                  <a:pt x="1403" y="3007"/>
                </a:lnTo>
                <a:lnTo>
                  <a:pt x="1346" y="2809"/>
                </a:lnTo>
                <a:cubicBezTo>
                  <a:pt x="1270" y="2799"/>
                  <a:pt x="1195" y="2784"/>
                  <a:pt x="1124" y="2762"/>
                </a:cubicBezTo>
                <a:lnTo>
                  <a:pt x="992" y="2921"/>
                </a:lnTo>
                <a:lnTo>
                  <a:pt x="836" y="2854"/>
                </a:lnTo>
                <a:lnTo>
                  <a:pt x="859" y="2649"/>
                </a:lnTo>
                <a:cubicBezTo>
                  <a:pt x="793" y="2612"/>
                  <a:pt x="730" y="2568"/>
                  <a:pt x="672" y="2520"/>
                </a:cubicBezTo>
                <a:lnTo>
                  <a:pt x="489" y="2617"/>
                </a:lnTo>
                <a:lnTo>
                  <a:pt x="370" y="2496"/>
                </a:lnTo>
                <a:lnTo>
                  <a:pt x="471" y="2315"/>
                </a:lnTo>
                <a:cubicBezTo>
                  <a:pt x="424" y="2255"/>
                  <a:pt x="382" y="2192"/>
                  <a:pt x="346" y="2125"/>
                </a:cubicBezTo>
                <a:lnTo>
                  <a:pt x="140" y="2144"/>
                </a:lnTo>
                <a:lnTo>
                  <a:pt x="77" y="1987"/>
                </a:lnTo>
                <a:lnTo>
                  <a:pt x="239" y="1858"/>
                </a:lnTo>
                <a:cubicBezTo>
                  <a:pt x="219" y="1786"/>
                  <a:pt x="204" y="1711"/>
                  <a:pt x="197" y="1634"/>
                </a:cubicBezTo>
                <a:lnTo>
                  <a:pt x="0" y="1573"/>
                </a:lnTo>
                <a:lnTo>
                  <a:pt x="1" y="1404"/>
                </a:lnTo>
                <a:lnTo>
                  <a:pt x="200" y="1347"/>
                </a:lnTo>
                <a:cubicBezTo>
                  <a:pt x="209" y="1271"/>
                  <a:pt x="225" y="1196"/>
                  <a:pt x="247" y="1124"/>
                </a:cubicBezTo>
                <a:lnTo>
                  <a:pt x="88" y="992"/>
                </a:lnTo>
                <a:lnTo>
                  <a:pt x="154" y="836"/>
                </a:lnTo>
                <a:lnTo>
                  <a:pt x="359" y="860"/>
                </a:lnTo>
                <a:cubicBezTo>
                  <a:pt x="397" y="794"/>
                  <a:pt x="440" y="731"/>
                  <a:pt x="488" y="672"/>
                </a:cubicBezTo>
                <a:lnTo>
                  <a:pt x="391" y="489"/>
                </a:lnTo>
                <a:lnTo>
                  <a:pt x="513" y="371"/>
                </a:lnTo>
                <a:lnTo>
                  <a:pt x="693" y="471"/>
                </a:lnTo>
                <a:cubicBezTo>
                  <a:pt x="753" y="424"/>
                  <a:pt x="817" y="383"/>
                  <a:pt x="884" y="347"/>
                </a:cubicBezTo>
                <a:lnTo>
                  <a:pt x="865" y="141"/>
                </a:lnTo>
                <a:lnTo>
                  <a:pt x="1022" y="78"/>
                </a:lnTo>
                <a:lnTo>
                  <a:pt x="1150" y="240"/>
                </a:lnTo>
                <a:cubicBezTo>
                  <a:pt x="1223" y="219"/>
                  <a:pt x="1297" y="205"/>
                  <a:pt x="1374" y="198"/>
                </a:cubicBezTo>
                <a:lnTo>
                  <a:pt x="1435" y="0"/>
                </a:lnTo>
                <a:lnTo>
                  <a:pt x="1605" y="2"/>
                </a:lnTo>
                <a:lnTo>
                  <a:pt x="1661" y="201"/>
                </a:lnTo>
                <a:close/>
              </a:path>
            </a:pathLst>
          </a:cu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8" name="椭圆 77"/>
          <p:cNvSpPr/>
          <p:nvPr/>
        </p:nvSpPr>
        <p:spPr>
          <a:xfrm>
            <a:off x="4687548" y="1817330"/>
            <a:ext cx="2053431" cy="2130973"/>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交易效率低下，平均</a:t>
            </a:r>
            <a:r>
              <a:rPr lang="en-US" altLang="zh-CN" sz="1600" dirty="0"/>
              <a:t>7</a:t>
            </a:r>
            <a:r>
              <a:rPr lang="zh-CN" altLang="zh-CN" sz="1600" dirty="0"/>
              <a:t>笔交易</a:t>
            </a:r>
            <a:r>
              <a:rPr lang="en-US" altLang="zh-CN" sz="1600" dirty="0"/>
              <a:t>/</a:t>
            </a:r>
            <a:r>
              <a:rPr lang="zh-CN" altLang="zh-CN" sz="1600" dirty="0"/>
              <a:t>秒</a:t>
            </a:r>
            <a:r>
              <a:rPr lang="zh-CN" altLang="en-US" sz="1600" dirty="0" smtClean="0"/>
              <a:t>，而信用卡</a:t>
            </a:r>
            <a:r>
              <a:rPr lang="zh-CN" altLang="en-US" sz="1600" dirty="0"/>
              <a:t>交易平均</a:t>
            </a:r>
            <a:r>
              <a:rPr lang="en-US" altLang="zh-CN" sz="1600" dirty="0"/>
              <a:t>2000</a:t>
            </a:r>
            <a:r>
              <a:rPr lang="zh-CN" altLang="zh-CN" sz="1600" dirty="0"/>
              <a:t>笔</a:t>
            </a:r>
            <a:r>
              <a:rPr lang="en-US" altLang="zh-CN" sz="1600" dirty="0"/>
              <a:t>/</a:t>
            </a:r>
            <a:r>
              <a:rPr lang="zh-CN" altLang="zh-CN" sz="1600" dirty="0"/>
              <a:t>秒</a:t>
            </a:r>
            <a:endParaRPr lang="zh-CN" altLang="en-US" sz="1600" dirty="0"/>
          </a:p>
        </p:txBody>
      </p:sp>
      <p:sp>
        <p:nvSpPr>
          <p:cNvPr id="79" name="椭圆 78"/>
          <p:cNvSpPr/>
          <p:nvPr/>
        </p:nvSpPr>
        <p:spPr>
          <a:xfrm>
            <a:off x="837220" y="1941764"/>
            <a:ext cx="2564938" cy="256493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能够实现去中心性，并且保障交易数据的不可篡改性。</a:t>
            </a:r>
            <a:r>
              <a:rPr lang="zh-CN" altLang="zh-CN" sz="1600" dirty="0"/>
              <a:t>若要能够成功对主链上的数据进行修改，攻击者需要拥有至少全网</a:t>
            </a:r>
            <a:r>
              <a:rPr lang="en-US" altLang="zh-CN" sz="1600" dirty="0"/>
              <a:t>50%</a:t>
            </a:r>
            <a:r>
              <a:rPr lang="zh-CN" altLang="zh-CN" sz="1600" dirty="0"/>
              <a:t>算力</a:t>
            </a:r>
            <a:endParaRPr lang="zh-CN" altLang="en-US" sz="1600" dirty="0"/>
          </a:p>
          <a:p>
            <a:pPr algn="ctr"/>
            <a:endParaRPr lang="zh-CN" altLang="en-US" sz="1400" dirty="0"/>
          </a:p>
        </p:txBody>
      </p:sp>
      <p:sp>
        <p:nvSpPr>
          <p:cNvPr id="80" name="椭圆 79"/>
          <p:cNvSpPr/>
          <p:nvPr/>
        </p:nvSpPr>
        <p:spPr>
          <a:xfrm>
            <a:off x="7746267" y="1778554"/>
            <a:ext cx="1527178" cy="152717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dirty="0"/>
              <a:t>算力竞争</a:t>
            </a:r>
            <a:r>
              <a:rPr lang="zh-CN" altLang="zh-CN" sz="1600" dirty="0" smtClean="0"/>
              <a:t>造成大量</a:t>
            </a:r>
            <a:r>
              <a:rPr lang="zh-CN" altLang="zh-CN" sz="1600" dirty="0"/>
              <a:t>资源浪费</a:t>
            </a:r>
            <a:endParaRPr lang="zh-CN" altLang="en-US" sz="1600" dirty="0"/>
          </a:p>
        </p:txBody>
      </p:sp>
      <p:sp>
        <p:nvSpPr>
          <p:cNvPr id="81" name="椭圆 80"/>
          <p:cNvSpPr/>
          <p:nvPr/>
        </p:nvSpPr>
        <p:spPr>
          <a:xfrm>
            <a:off x="9353162" y="3523949"/>
            <a:ext cx="1581150" cy="1581150"/>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3" name="矩形 82"/>
          <p:cNvSpPr/>
          <p:nvPr/>
        </p:nvSpPr>
        <p:spPr>
          <a:xfrm>
            <a:off x="4714620" y="1997765"/>
            <a:ext cx="1802313"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缺点一</a:t>
            </a:r>
          </a:p>
        </p:txBody>
      </p:sp>
      <p:sp>
        <p:nvSpPr>
          <p:cNvPr id="85" name="矩形 84"/>
          <p:cNvSpPr/>
          <p:nvPr/>
        </p:nvSpPr>
        <p:spPr>
          <a:xfrm>
            <a:off x="1233079" y="1943903"/>
            <a:ext cx="1802313" cy="400110"/>
          </a:xfrm>
          <a:prstGeom prst="rect">
            <a:avLst/>
          </a:prstGeom>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优点</a:t>
            </a:r>
          </a:p>
        </p:txBody>
      </p:sp>
      <p:sp>
        <p:nvSpPr>
          <p:cNvPr id="86" name="矩形 85"/>
          <p:cNvSpPr/>
          <p:nvPr/>
        </p:nvSpPr>
        <p:spPr>
          <a:xfrm>
            <a:off x="7789785" y="1784325"/>
            <a:ext cx="1571433" cy="323165"/>
          </a:xfrm>
          <a:prstGeom prst="rect">
            <a:avLst/>
          </a:prstGeom>
        </p:spPr>
        <p:txBody>
          <a:bodyPr wrap="square">
            <a:spAutoFit/>
          </a:bodyPr>
          <a:lstStyle/>
          <a:p>
            <a:pPr algn="ctr"/>
            <a:r>
              <a:rPr lang="zh-CN" altLang="en-US" sz="1500" b="1" dirty="0">
                <a:solidFill>
                  <a:schemeClr val="bg1"/>
                </a:solidFill>
                <a:latin typeface="微软雅黑" panose="020B0503020204020204" pitchFamily="34" charset="-122"/>
                <a:ea typeface="微软雅黑" panose="020B0503020204020204" pitchFamily="34" charset="-122"/>
              </a:rPr>
              <a:t>缺点二</a:t>
            </a:r>
          </a:p>
        </p:txBody>
      </p:sp>
      <p:sp>
        <p:nvSpPr>
          <p:cNvPr id="88" name="矩形 87"/>
          <p:cNvSpPr/>
          <p:nvPr/>
        </p:nvSpPr>
        <p:spPr>
          <a:xfrm>
            <a:off x="9355961" y="3553106"/>
            <a:ext cx="1571433" cy="323165"/>
          </a:xfrm>
          <a:prstGeom prst="rect">
            <a:avLst/>
          </a:prstGeom>
        </p:spPr>
        <p:txBody>
          <a:bodyPr wrap="square">
            <a:spAutoFit/>
          </a:bodyPr>
          <a:lstStyle/>
          <a:p>
            <a:pPr algn="ctr"/>
            <a:r>
              <a:rPr lang="zh-CN" altLang="en-US" sz="1500" b="1" dirty="0">
                <a:solidFill>
                  <a:schemeClr val="bg1"/>
                </a:solidFill>
                <a:latin typeface="微软雅黑" panose="020B0503020204020204" pitchFamily="34" charset="-122"/>
                <a:ea typeface="微软雅黑" panose="020B0503020204020204" pitchFamily="34" charset="-122"/>
              </a:rPr>
              <a:t>缺点三</a:t>
            </a:r>
          </a:p>
        </p:txBody>
      </p:sp>
      <p:sp>
        <p:nvSpPr>
          <p:cNvPr id="89" name="矩形 88"/>
          <p:cNvSpPr/>
          <p:nvPr/>
        </p:nvSpPr>
        <p:spPr>
          <a:xfrm>
            <a:off x="9437499" y="3870244"/>
            <a:ext cx="1412475" cy="1077218"/>
          </a:xfrm>
          <a:prstGeom prst="rect">
            <a:avLst/>
          </a:prstGeom>
        </p:spPr>
        <p:txBody>
          <a:bodyPr wrap="square">
            <a:spAutoFit/>
          </a:bodyPr>
          <a:lstStyle/>
          <a:p>
            <a:r>
              <a:rPr lang="zh-CN" altLang="en-US" sz="1600" dirty="0">
                <a:solidFill>
                  <a:schemeClr val="lt1"/>
                </a:solidFill>
              </a:rPr>
              <a:t>交易确定时间长达一小时，不适用于时间敏感型交易</a:t>
            </a:r>
          </a:p>
        </p:txBody>
      </p:sp>
      <p:sp>
        <p:nvSpPr>
          <p:cNvPr id="20" name="矩形 3"/>
          <p:cNvSpPr>
            <a:spLocks noChangeArrowheads="1"/>
          </p:cNvSpPr>
          <p:nvPr/>
        </p:nvSpPr>
        <p:spPr bwMode="auto">
          <a:xfrm>
            <a:off x="798575" y="234824"/>
            <a:ext cx="7400028" cy="523220"/>
          </a:xfrm>
          <a:prstGeom prst="rect">
            <a:avLst/>
          </a:prstGeom>
          <a:extLst/>
        </p:spPr>
        <p:txBody>
          <a:bodyPr wrap="square">
            <a:spAutoFit/>
          </a:bodyPr>
          <a:lstStyle/>
          <a:p>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POW(Proof of Work)</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机制的优缺点</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21" name="等腰三角形 20"/>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67894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21"/>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500" fill="hold"/>
                                        <p:tgtEl>
                                          <p:spTgt spid="20"/>
                                        </p:tgtEl>
                                        <p:attrNameLst>
                                          <p:attrName>ppt_w</p:attrName>
                                        </p:attrNameLst>
                                      </p:cBhvr>
                                      <p:tavLst>
                                        <p:tav tm="0">
                                          <p:val>
                                            <p:fltVal val="0"/>
                                          </p:val>
                                        </p:tav>
                                        <p:tav tm="100000">
                                          <p:val>
                                            <p:strVal val="#ppt_w"/>
                                          </p:val>
                                        </p:tav>
                                      </p:tavLst>
                                    </p:anim>
                                    <p:anim calcmode="lin" valueType="num">
                                      <p:cBhvr>
                                        <p:cTn id="15" dur="500" fill="hold"/>
                                        <p:tgtEl>
                                          <p:spTgt spid="20"/>
                                        </p:tgtEl>
                                        <p:attrNameLst>
                                          <p:attrName>ppt_h</p:attrName>
                                        </p:attrNameLst>
                                      </p:cBhvr>
                                      <p:tavLst>
                                        <p:tav tm="0">
                                          <p:val>
                                            <p:fltVal val="0"/>
                                          </p:val>
                                        </p:tav>
                                        <p:tav tm="100000">
                                          <p:val>
                                            <p:strVal val="#ppt_h"/>
                                          </p:val>
                                        </p:tav>
                                      </p:tavLst>
                                    </p:anim>
                                    <p:animEffect transition="in" filter="fade">
                                      <p:cBhvr>
                                        <p:cTn id="16" dur="500"/>
                                        <p:tgtEl>
                                          <p:spTgt spid="20"/>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20"/>
                                        </p:tgtEl>
                                        <p:attrNameLst>
                                          <p:attrName>ppt_x</p:attrName>
                                          <p:attrName>ppt_y</p:attrName>
                                        </p:attrNameLst>
                                      </p:cBhvr>
                                      <p:rCtr x="6068" y="0"/>
                                    </p:animMotion>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1500"/>
                                        <p:tgtEl>
                                          <p:spTgt spid="77"/>
                                        </p:tgtEl>
                                      </p:cBhvr>
                                    </p:animEffect>
                                  </p:childTnLst>
                                </p:cTn>
                              </p:par>
                              <p:par>
                                <p:cTn id="23" presetID="35" presetClass="path" presetSubtype="0" accel="100000" fill="hold" grpId="1" nodeType="withEffect">
                                  <p:stCondLst>
                                    <p:cond delay="0"/>
                                  </p:stCondLst>
                                  <p:childTnLst>
                                    <p:animMotion origin="layout" path="M -1.875E-6 -3.33333E-6 L -0.25 -3.33333E-6 " pathEditMode="relative" rAng="0" ptsTypes="AA">
                                      <p:cBhvr>
                                        <p:cTn id="24" dur="2000" spd="-100000" fill="hold"/>
                                        <p:tgtEl>
                                          <p:spTgt spid="77"/>
                                        </p:tgtEl>
                                        <p:attrNameLst>
                                          <p:attrName>ppt_x</p:attrName>
                                          <p:attrName>ppt_y</p:attrName>
                                        </p:attrNameLst>
                                      </p:cBhvr>
                                      <p:rCtr x="-12500" y="0"/>
                                    </p:animMotion>
                                  </p:childTnLst>
                                </p:cTn>
                              </p:par>
                              <p:par>
                                <p:cTn id="25" presetID="6" presetClass="emph" presetSubtype="0" autoRev="1" fill="hold" grpId="2" nodeType="withEffect">
                                  <p:stCondLst>
                                    <p:cond delay="0"/>
                                  </p:stCondLst>
                                  <p:childTnLst>
                                    <p:animScale>
                                      <p:cBhvr>
                                        <p:cTn id="26" dur="500" fill="hold"/>
                                        <p:tgtEl>
                                          <p:spTgt spid="77"/>
                                        </p:tgtEl>
                                      </p:cBhvr>
                                      <p:by x="120000" y="120000"/>
                                    </p:animScale>
                                  </p:childTnLst>
                                </p:cTn>
                              </p:par>
                              <p:par>
                                <p:cTn id="27" presetID="10" presetClass="entr" presetSubtype="0" fill="hold" grpId="0" nodeType="withEffect">
                                  <p:stCondLst>
                                    <p:cond delay="600"/>
                                  </p:stCondLst>
                                  <p:childTnLst>
                                    <p:set>
                                      <p:cBhvr>
                                        <p:cTn id="28" dur="1" fill="hold">
                                          <p:stCondLst>
                                            <p:cond delay="0"/>
                                          </p:stCondLst>
                                        </p:cTn>
                                        <p:tgtEl>
                                          <p:spTgt spid="76"/>
                                        </p:tgtEl>
                                        <p:attrNameLst>
                                          <p:attrName>style.visibility</p:attrName>
                                        </p:attrNameLst>
                                      </p:cBhvr>
                                      <p:to>
                                        <p:strVal val="visible"/>
                                      </p:to>
                                    </p:set>
                                    <p:animEffect transition="in" filter="fade">
                                      <p:cBhvr>
                                        <p:cTn id="29" dur="1500"/>
                                        <p:tgtEl>
                                          <p:spTgt spid="76"/>
                                        </p:tgtEl>
                                      </p:cBhvr>
                                    </p:animEffect>
                                  </p:childTnLst>
                                </p:cTn>
                              </p:par>
                              <p:par>
                                <p:cTn id="30" presetID="35" presetClass="path" presetSubtype="0" accel="90000" decel="10000" fill="hold" grpId="1" nodeType="withEffect">
                                  <p:stCondLst>
                                    <p:cond delay="100"/>
                                  </p:stCondLst>
                                  <p:childTnLst>
                                    <p:animMotion origin="layout" path="M 3.33333E-6 -3.7037E-7 L -0.25 -3.7037E-7 " pathEditMode="relative" rAng="0" ptsTypes="AA">
                                      <p:cBhvr>
                                        <p:cTn id="31" dur="2000" spd="-100000" fill="hold"/>
                                        <p:tgtEl>
                                          <p:spTgt spid="76"/>
                                        </p:tgtEl>
                                        <p:attrNameLst>
                                          <p:attrName>ppt_x</p:attrName>
                                          <p:attrName>ppt_y</p:attrName>
                                        </p:attrNameLst>
                                      </p:cBhvr>
                                      <p:rCtr x="-12500" y="0"/>
                                    </p:animMotion>
                                  </p:childTnLst>
                                </p:cTn>
                              </p:par>
                              <p:par>
                                <p:cTn id="32" presetID="6" presetClass="emph" presetSubtype="0" autoRev="1" fill="hold" grpId="2" nodeType="withEffect">
                                  <p:stCondLst>
                                    <p:cond delay="100"/>
                                  </p:stCondLst>
                                  <p:childTnLst>
                                    <p:animScale>
                                      <p:cBhvr>
                                        <p:cTn id="33" dur="500" fill="hold"/>
                                        <p:tgtEl>
                                          <p:spTgt spid="76"/>
                                        </p:tgtEl>
                                      </p:cBhvr>
                                      <p:by x="120000" y="120000"/>
                                    </p:animScale>
                                  </p:childTnLst>
                                </p:cTn>
                              </p:par>
                              <p:par>
                                <p:cTn id="34" presetID="10" presetClass="entr" presetSubtype="0" fill="hold" grpId="0" nodeType="withEffect">
                                  <p:stCondLst>
                                    <p:cond delay="700"/>
                                  </p:stCondLst>
                                  <p:childTnLst>
                                    <p:set>
                                      <p:cBhvr>
                                        <p:cTn id="35" dur="1" fill="hold">
                                          <p:stCondLst>
                                            <p:cond delay="0"/>
                                          </p:stCondLst>
                                        </p:cTn>
                                        <p:tgtEl>
                                          <p:spTgt spid="74"/>
                                        </p:tgtEl>
                                        <p:attrNameLst>
                                          <p:attrName>style.visibility</p:attrName>
                                        </p:attrNameLst>
                                      </p:cBhvr>
                                      <p:to>
                                        <p:strVal val="visible"/>
                                      </p:to>
                                    </p:set>
                                    <p:animEffect transition="in" filter="fade">
                                      <p:cBhvr>
                                        <p:cTn id="36" dur="1500"/>
                                        <p:tgtEl>
                                          <p:spTgt spid="74"/>
                                        </p:tgtEl>
                                      </p:cBhvr>
                                    </p:animEffect>
                                  </p:childTnLst>
                                </p:cTn>
                              </p:par>
                              <p:par>
                                <p:cTn id="37" presetID="35" presetClass="path" presetSubtype="0" accel="90000" decel="10000" fill="hold" grpId="1" nodeType="withEffect">
                                  <p:stCondLst>
                                    <p:cond delay="200"/>
                                  </p:stCondLst>
                                  <p:childTnLst>
                                    <p:animMotion origin="layout" path="M -3.125E-6 -3.33333E-6 L -0.25 -3.33333E-6 " pathEditMode="relative" rAng="0" ptsTypes="AA">
                                      <p:cBhvr>
                                        <p:cTn id="38" dur="2000" spd="-100000" fill="hold"/>
                                        <p:tgtEl>
                                          <p:spTgt spid="74"/>
                                        </p:tgtEl>
                                        <p:attrNameLst>
                                          <p:attrName>ppt_x</p:attrName>
                                          <p:attrName>ppt_y</p:attrName>
                                        </p:attrNameLst>
                                      </p:cBhvr>
                                      <p:rCtr x="-12500" y="0"/>
                                    </p:animMotion>
                                  </p:childTnLst>
                                </p:cTn>
                              </p:par>
                              <p:par>
                                <p:cTn id="39" presetID="6" presetClass="emph" presetSubtype="0" autoRev="1" fill="hold" grpId="2" nodeType="withEffect">
                                  <p:stCondLst>
                                    <p:cond delay="200"/>
                                  </p:stCondLst>
                                  <p:childTnLst>
                                    <p:animScale>
                                      <p:cBhvr>
                                        <p:cTn id="40" dur="500" fill="hold"/>
                                        <p:tgtEl>
                                          <p:spTgt spid="74"/>
                                        </p:tgtEl>
                                      </p:cBhvr>
                                      <p:by x="120000" y="120000"/>
                                    </p:animScale>
                                  </p:childTnLst>
                                </p:cTn>
                              </p:par>
                              <p:par>
                                <p:cTn id="41" presetID="10" presetClass="entr" presetSubtype="0" fill="hold" grpId="0" nodeType="withEffect">
                                  <p:stCondLst>
                                    <p:cond delay="80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1500"/>
                                        <p:tgtEl>
                                          <p:spTgt spid="75"/>
                                        </p:tgtEl>
                                      </p:cBhvr>
                                    </p:animEffect>
                                  </p:childTnLst>
                                </p:cTn>
                              </p:par>
                              <p:par>
                                <p:cTn id="44" presetID="35" presetClass="path" presetSubtype="0" accel="90000" decel="10000" fill="hold" grpId="1" nodeType="withEffect">
                                  <p:stCondLst>
                                    <p:cond delay="300"/>
                                  </p:stCondLst>
                                  <p:childTnLst>
                                    <p:animMotion origin="layout" path="M -3.95833E-6 1.48148E-6 L -0.25 1.48148E-6 " pathEditMode="relative" rAng="0" ptsTypes="AA">
                                      <p:cBhvr>
                                        <p:cTn id="45" dur="2000" spd="-100000" fill="hold"/>
                                        <p:tgtEl>
                                          <p:spTgt spid="75"/>
                                        </p:tgtEl>
                                        <p:attrNameLst>
                                          <p:attrName>ppt_x</p:attrName>
                                          <p:attrName>ppt_y</p:attrName>
                                        </p:attrNameLst>
                                      </p:cBhvr>
                                      <p:rCtr x="-12500" y="0"/>
                                    </p:animMotion>
                                  </p:childTnLst>
                                </p:cTn>
                              </p:par>
                              <p:par>
                                <p:cTn id="46" presetID="6" presetClass="emph" presetSubtype="0" autoRev="1" fill="hold" grpId="2" nodeType="withEffect">
                                  <p:stCondLst>
                                    <p:cond delay="300"/>
                                  </p:stCondLst>
                                  <p:childTnLst>
                                    <p:animScale>
                                      <p:cBhvr>
                                        <p:cTn id="47" dur="500" fill="hold"/>
                                        <p:tgtEl>
                                          <p:spTgt spid="75"/>
                                        </p:tgtEl>
                                      </p:cBhvr>
                                      <p:by x="120000" y="120000"/>
                                    </p:animScale>
                                  </p:childTnLst>
                                </p:cTn>
                              </p:par>
                            </p:childTnLst>
                          </p:cTn>
                        </p:par>
                        <p:par>
                          <p:cTn id="48" fill="hold">
                            <p:stCondLst>
                              <p:cond delay="3300"/>
                            </p:stCondLst>
                            <p:childTnLst>
                              <p:par>
                                <p:cTn id="49" presetID="53" presetClass="entr" presetSubtype="16" fill="hold" grpId="0" nodeType="afterEffect">
                                  <p:stCondLst>
                                    <p:cond delay="0"/>
                                  </p:stCondLst>
                                  <p:childTnLst>
                                    <p:set>
                                      <p:cBhvr>
                                        <p:cTn id="50" dur="1" fill="hold">
                                          <p:stCondLst>
                                            <p:cond delay="0"/>
                                          </p:stCondLst>
                                        </p:cTn>
                                        <p:tgtEl>
                                          <p:spTgt spid="78"/>
                                        </p:tgtEl>
                                        <p:attrNameLst>
                                          <p:attrName>style.visibility</p:attrName>
                                        </p:attrNameLst>
                                      </p:cBhvr>
                                      <p:to>
                                        <p:strVal val="visible"/>
                                      </p:to>
                                    </p:set>
                                    <p:anim calcmode="lin" valueType="num">
                                      <p:cBhvr>
                                        <p:cTn id="51" dur="500" fill="hold"/>
                                        <p:tgtEl>
                                          <p:spTgt spid="78"/>
                                        </p:tgtEl>
                                        <p:attrNameLst>
                                          <p:attrName>ppt_w</p:attrName>
                                        </p:attrNameLst>
                                      </p:cBhvr>
                                      <p:tavLst>
                                        <p:tav tm="0">
                                          <p:val>
                                            <p:fltVal val="0"/>
                                          </p:val>
                                        </p:tav>
                                        <p:tav tm="100000">
                                          <p:val>
                                            <p:strVal val="#ppt_w"/>
                                          </p:val>
                                        </p:tav>
                                      </p:tavLst>
                                    </p:anim>
                                    <p:anim calcmode="lin" valueType="num">
                                      <p:cBhvr>
                                        <p:cTn id="52" dur="500" fill="hold"/>
                                        <p:tgtEl>
                                          <p:spTgt spid="78"/>
                                        </p:tgtEl>
                                        <p:attrNameLst>
                                          <p:attrName>ppt_h</p:attrName>
                                        </p:attrNameLst>
                                      </p:cBhvr>
                                      <p:tavLst>
                                        <p:tav tm="0">
                                          <p:val>
                                            <p:fltVal val="0"/>
                                          </p:val>
                                        </p:tav>
                                        <p:tav tm="100000">
                                          <p:val>
                                            <p:strVal val="#ppt_h"/>
                                          </p:val>
                                        </p:tav>
                                      </p:tavLst>
                                    </p:anim>
                                    <p:animEffect transition="in" filter="fade">
                                      <p:cBhvr>
                                        <p:cTn id="53" dur="500"/>
                                        <p:tgtEl>
                                          <p:spTgt spid="78"/>
                                        </p:tgtEl>
                                      </p:cBhvr>
                                    </p:animEffect>
                                  </p:childTnLst>
                                </p:cTn>
                              </p:par>
                              <p:par>
                                <p:cTn id="54" presetID="53" presetClass="entr" presetSubtype="16" fill="hold" grpId="0" nodeType="withEffect">
                                  <p:stCondLst>
                                    <p:cond delay="250"/>
                                  </p:stCondLst>
                                  <p:childTnLst>
                                    <p:set>
                                      <p:cBhvr>
                                        <p:cTn id="55" dur="1" fill="hold">
                                          <p:stCondLst>
                                            <p:cond delay="0"/>
                                          </p:stCondLst>
                                        </p:cTn>
                                        <p:tgtEl>
                                          <p:spTgt spid="79"/>
                                        </p:tgtEl>
                                        <p:attrNameLst>
                                          <p:attrName>style.visibility</p:attrName>
                                        </p:attrNameLst>
                                      </p:cBhvr>
                                      <p:to>
                                        <p:strVal val="visible"/>
                                      </p:to>
                                    </p:set>
                                    <p:anim calcmode="lin" valueType="num">
                                      <p:cBhvr>
                                        <p:cTn id="56" dur="500" fill="hold"/>
                                        <p:tgtEl>
                                          <p:spTgt spid="79"/>
                                        </p:tgtEl>
                                        <p:attrNameLst>
                                          <p:attrName>ppt_w</p:attrName>
                                        </p:attrNameLst>
                                      </p:cBhvr>
                                      <p:tavLst>
                                        <p:tav tm="0">
                                          <p:val>
                                            <p:fltVal val="0"/>
                                          </p:val>
                                        </p:tav>
                                        <p:tav tm="100000">
                                          <p:val>
                                            <p:strVal val="#ppt_w"/>
                                          </p:val>
                                        </p:tav>
                                      </p:tavLst>
                                    </p:anim>
                                    <p:anim calcmode="lin" valueType="num">
                                      <p:cBhvr>
                                        <p:cTn id="57" dur="500" fill="hold"/>
                                        <p:tgtEl>
                                          <p:spTgt spid="79"/>
                                        </p:tgtEl>
                                        <p:attrNameLst>
                                          <p:attrName>ppt_h</p:attrName>
                                        </p:attrNameLst>
                                      </p:cBhvr>
                                      <p:tavLst>
                                        <p:tav tm="0">
                                          <p:val>
                                            <p:fltVal val="0"/>
                                          </p:val>
                                        </p:tav>
                                        <p:tav tm="100000">
                                          <p:val>
                                            <p:strVal val="#ppt_h"/>
                                          </p:val>
                                        </p:tav>
                                      </p:tavLst>
                                    </p:anim>
                                    <p:animEffect transition="in" filter="fade">
                                      <p:cBhvr>
                                        <p:cTn id="58" dur="500"/>
                                        <p:tgtEl>
                                          <p:spTgt spid="79"/>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80"/>
                                        </p:tgtEl>
                                        <p:attrNameLst>
                                          <p:attrName>style.visibility</p:attrName>
                                        </p:attrNameLst>
                                      </p:cBhvr>
                                      <p:to>
                                        <p:strVal val="visible"/>
                                      </p:to>
                                    </p:set>
                                    <p:anim calcmode="lin" valueType="num">
                                      <p:cBhvr>
                                        <p:cTn id="61" dur="500" fill="hold"/>
                                        <p:tgtEl>
                                          <p:spTgt spid="80"/>
                                        </p:tgtEl>
                                        <p:attrNameLst>
                                          <p:attrName>ppt_w</p:attrName>
                                        </p:attrNameLst>
                                      </p:cBhvr>
                                      <p:tavLst>
                                        <p:tav tm="0">
                                          <p:val>
                                            <p:fltVal val="0"/>
                                          </p:val>
                                        </p:tav>
                                        <p:tav tm="100000">
                                          <p:val>
                                            <p:strVal val="#ppt_w"/>
                                          </p:val>
                                        </p:tav>
                                      </p:tavLst>
                                    </p:anim>
                                    <p:anim calcmode="lin" valueType="num">
                                      <p:cBhvr>
                                        <p:cTn id="62" dur="500" fill="hold"/>
                                        <p:tgtEl>
                                          <p:spTgt spid="80"/>
                                        </p:tgtEl>
                                        <p:attrNameLst>
                                          <p:attrName>ppt_h</p:attrName>
                                        </p:attrNameLst>
                                      </p:cBhvr>
                                      <p:tavLst>
                                        <p:tav tm="0">
                                          <p:val>
                                            <p:fltVal val="0"/>
                                          </p:val>
                                        </p:tav>
                                        <p:tav tm="100000">
                                          <p:val>
                                            <p:strVal val="#ppt_h"/>
                                          </p:val>
                                        </p:tav>
                                      </p:tavLst>
                                    </p:anim>
                                    <p:animEffect transition="in" filter="fade">
                                      <p:cBhvr>
                                        <p:cTn id="63" dur="500"/>
                                        <p:tgtEl>
                                          <p:spTgt spid="80"/>
                                        </p:tgtEl>
                                      </p:cBhvr>
                                    </p:animEffect>
                                  </p:childTnLst>
                                </p:cTn>
                              </p:par>
                              <p:par>
                                <p:cTn id="64" presetID="53" presetClass="entr" presetSubtype="16" fill="hold" grpId="0" nodeType="withEffect">
                                  <p:stCondLst>
                                    <p:cond delay="500"/>
                                  </p:stCondLst>
                                  <p:childTnLst>
                                    <p:set>
                                      <p:cBhvr>
                                        <p:cTn id="65" dur="1" fill="hold">
                                          <p:stCondLst>
                                            <p:cond delay="0"/>
                                          </p:stCondLst>
                                        </p:cTn>
                                        <p:tgtEl>
                                          <p:spTgt spid="81"/>
                                        </p:tgtEl>
                                        <p:attrNameLst>
                                          <p:attrName>style.visibility</p:attrName>
                                        </p:attrNameLst>
                                      </p:cBhvr>
                                      <p:to>
                                        <p:strVal val="visible"/>
                                      </p:to>
                                    </p:set>
                                    <p:anim calcmode="lin" valueType="num">
                                      <p:cBhvr>
                                        <p:cTn id="66" dur="500" fill="hold"/>
                                        <p:tgtEl>
                                          <p:spTgt spid="81"/>
                                        </p:tgtEl>
                                        <p:attrNameLst>
                                          <p:attrName>ppt_w</p:attrName>
                                        </p:attrNameLst>
                                      </p:cBhvr>
                                      <p:tavLst>
                                        <p:tav tm="0">
                                          <p:val>
                                            <p:fltVal val="0"/>
                                          </p:val>
                                        </p:tav>
                                        <p:tav tm="100000">
                                          <p:val>
                                            <p:strVal val="#ppt_w"/>
                                          </p:val>
                                        </p:tav>
                                      </p:tavLst>
                                    </p:anim>
                                    <p:anim calcmode="lin" valueType="num">
                                      <p:cBhvr>
                                        <p:cTn id="67" dur="500" fill="hold"/>
                                        <p:tgtEl>
                                          <p:spTgt spid="81"/>
                                        </p:tgtEl>
                                        <p:attrNameLst>
                                          <p:attrName>ppt_h</p:attrName>
                                        </p:attrNameLst>
                                      </p:cBhvr>
                                      <p:tavLst>
                                        <p:tav tm="0">
                                          <p:val>
                                            <p:fltVal val="0"/>
                                          </p:val>
                                        </p:tav>
                                        <p:tav tm="100000">
                                          <p:val>
                                            <p:strVal val="#ppt_h"/>
                                          </p:val>
                                        </p:tav>
                                      </p:tavLst>
                                    </p:anim>
                                    <p:animEffect transition="in" filter="fade">
                                      <p:cBhvr>
                                        <p:cTn id="68" dur="500"/>
                                        <p:tgtEl>
                                          <p:spTgt spid="81"/>
                                        </p:tgtEl>
                                      </p:cBhvr>
                                    </p:animEffect>
                                  </p:childTnLst>
                                </p:cTn>
                              </p:par>
                            </p:childTnLst>
                          </p:cTn>
                        </p:par>
                        <p:par>
                          <p:cTn id="69" fill="hold">
                            <p:stCondLst>
                              <p:cond delay="4300"/>
                            </p:stCondLst>
                            <p:childTnLst>
                              <p:par>
                                <p:cTn id="70" presetID="53" presetClass="entr" presetSubtype="16" fill="hold" grpId="0" nodeType="afterEffect">
                                  <p:stCondLst>
                                    <p:cond delay="0"/>
                                  </p:stCondLst>
                                  <p:childTnLst>
                                    <p:set>
                                      <p:cBhvr>
                                        <p:cTn id="71" dur="1" fill="hold">
                                          <p:stCondLst>
                                            <p:cond delay="0"/>
                                          </p:stCondLst>
                                        </p:cTn>
                                        <p:tgtEl>
                                          <p:spTgt spid="83"/>
                                        </p:tgtEl>
                                        <p:attrNameLst>
                                          <p:attrName>style.visibility</p:attrName>
                                        </p:attrNameLst>
                                      </p:cBhvr>
                                      <p:to>
                                        <p:strVal val="visible"/>
                                      </p:to>
                                    </p:set>
                                    <p:anim calcmode="lin" valueType="num">
                                      <p:cBhvr>
                                        <p:cTn id="72" dur="500" fill="hold"/>
                                        <p:tgtEl>
                                          <p:spTgt spid="83"/>
                                        </p:tgtEl>
                                        <p:attrNameLst>
                                          <p:attrName>ppt_w</p:attrName>
                                        </p:attrNameLst>
                                      </p:cBhvr>
                                      <p:tavLst>
                                        <p:tav tm="0">
                                          <p:val>
                                            <p:fltVal val="0"/>
                                          </p:val>
                                        </p:tav>
                                        <p:tav tm="100000">
                                          <p:val>
                                            <p:strVal val="#ppt_w"/>
                                          </p:val>
                                        </p:tav>
                                      </p:tavLst>
                                    </p:anim>
                                    <p:anim calcmode="lin" valueType="num">
                                      <p:cBhvr>
                                        <p:cTn id="73" dur="500" fill="hold"/>
                                        <p:tgtEl>
                                          <p:spTgt spid="83"/>
                                        </p:tgtEl>
                                        <p:attrNameLst>
                                          <p:attrName>ppt_h</p:attrName>
                                        </p:attrNameLst>
                                      </p:cBhvr>
                                      <p:tavLst>
                                        <p:tav tm="0">
                                          <p:val>
                                            <p:fltVal val="0"/>
                                          </p:val>
                                        </p:tav>
                                        <p:tav tm="100000">
                                          <p:val>
                                            <p:strVal val="#ppt_h"/>
                                          </p:val>
                                        </p:tav>
                                      </p:tavLst>
                                    </p:anim>
                                    <p:animEffect transition="in" filter="fade">
                                      <p:cBhvr>
                                        <p:cTn id="74" dur="500"/>
                                        <p:tgtEl>
                                          <p:spTgt spid="83"/>
                                        </p:tgtEl>
                                      </p:cBhvr>
                                    </p:animEffect>
                                  </p:childTnLst>
                                </p:cTn>
                              </p:par>
                            </p:childTnLst>
                          </p:cTn>
                        </p:par>
                        <p:par>
                          <p:cTn id="75" fill="hold">
                            <p:stCondLst>
                              <p:cond delay="4800"/>
                            </p:stCondLst>
                            <p:childTnLst>
                              <p:par>
                                <p:cTn id="76" presetID="53" presetClass="entr" presetSubtype="16" fill="hold" grpId="0" nodeType="afterEffect">
                                  <p:stCondLst>
                                    <p:cond delay="0"/>
                                  </p:stCondLst>
                                  <p:childTnLst>
                                    <p:set>
                                      <p:cBhvr>
                                        <p:cTn id="77" dur="1" fill="hold">
                                          <p:stCondLst>
                                            <p:cond delay="0"/>
                                          </p:stCondLst>
                                        </p:cTn>
                                        <p:tgtEl>
                                          <p:spTgt spid="85"/>
                                        </p:tgtEl>
                                        <p:attrNameLst>
                                          <p:attrName>style.visibility</p:attrName>
                                        </p:attrNameLst>
                                      </p:cBhvr>
                                      <p:to>
                                        <p:strVal val="visible"/>
                                      </p:to>
                                    </p:set>
                                    <p:anim calcmode="lin" valueType="num">
                                      <p:cBhvr>
                                        <p:cTn id="78" dur="500" fill="hold"/>
                                        <p:tgtEl>
                                          <p:spTgt spid="85"/>
                                        </p:tgtEl>
                                        <p:attrNameLst>
                                          <p:attrName>ppt_w</p:attrName>
                                        </p:attrNameLst>
                                      </p:cBhvr>
                                      <p:tavLst>
                                        <p:tav tm="0">
                                          <p:val>
                                            <p:fltVal val="0"/>
                                          </p:val>
                                        </p:tav>
                                        <p:tav tm="100000">
                                          <p:val>
                                            <p:strVal val="#ppt_w"/>
                                          </p:val>
                                        </p:tav>
                                      </p:tavLst>
                                    </p:anim>
                                    <p:anim calcmode="lin" valueType="num">
                                      <p:cBhvr>
                                        <p:cTn id="79" dur="500" fill="hold"/>
                                        <p:tgtEl>
                                          <p:spTgt spid="85"/>
                                        </p:tgtEl>
                                        <p:attrNameLst>
                                          <p:attrName>ppt_h</p:attrName>
                                        </p:attrNameLst>
                                      </p:cBhvr>
                                      <p:tavLst>
                                        <p:tav tm="0">
                                          <p:val>
                                            <p:fltVal val="0"/>
                                          </p:val>
                                        </p:tav>
                                        <p:tav tm="100000">
                                          <p:val>
                                            <p:strVal val="#ppt_h"/>
                                          </p:val>
                                        </p:tav>
                                      </p:tavLst>
                                    </p:anim>
                                    <p:animEffect transition="in" filter="fade">
                                      <p:cBhvr>
                                        <p:cTn id="80" dur="500"/>
                                        <p:tgtEl>
                                          <p:spTgt spid="85"/>
                                        </p:tgtEl>
                                      </p:cBhvr>
                                    </p:animEffect>
                                  </p:childTnLst>
                                </p:cTn>
                              </p:par>
                            </p:childTnLst>
                          </p:cTn>
                        </p:par>
                        <p:par>
                          <p:cTn id="81" fill="hold">
                            <p:stCondLst>
                              <p:cond delay="5300"/>
                            </p:stCondLst>
                            <p:childTnLst>
                              <p:par>
                                <p:cTn id="82" presetID="53" presetClass="entr" presetSubtype="16" fill="hold" grpId="0" nodeType="afterEffect">
                                  <p:stCondLst>
                                    <p:cond delay="0"/>
                                  </p:stCondLst>
                                  <p:childTnLst>
                                    <p:set>
                                      <p:cBhvr>
                                        <p:cTn id="83" dur="1" fill="hold">
                                          <p:stCondLst>
                                            <p:cond delay="0"/>
                                          </p:stCondLst>
                                        </p:cTn>
                                        <p:tgtEl>
                                          <p:spTgt spid="86"/>
                                        </p:tgtEl>
                                        <p:attrNameLst>
                                          <p:attrName>style.visibility</p:attrName>
                                        </p:attrNameLst>
                                      </p:cBhvr>
                                      <p:to>
                                        <p:strVal val="visible"/>
                                      </p:to>
                                    </p:set>
                                    <p:anim calcmode="lin" valueType="num">
                                      <p:cBhvr>
                                        <p:cTn id="84" dur="500" fill="hold"/>
                                        <p:tgtEl>
                                          <p:spTgt spid="86"/>
                                        </p:tgtEl>
                                        <p:attrNameLst>
                                          <p:attrName>ppt_w</p:attrName>
                                        </p:attrNameLst>
                                      </p:cBhvr>
                                      <p:tavLst>
                                        <p:tav tm="0">
                                          <p:val>
                                            <p:fltVal val="0"/>
                                          </p:val>
                                        </p:tav>
                                        <p:tav tm="100000">
                                          <p:val>
                                            <p:strVal val="#ppt_w"/>
                                          </p:val>
                                        </p:tav>
                                      </p:tavLst>
                                    </p:anim>
                                    <p:anim calcmode="lin" valueType="num">
                                      <p:cBhvr>
                                        <p:cTn id="85" dur="500" fill="hold"/>
                                        <p:tgtEl>
                                          <p:spTgt spid="86"/>
                                        </p:tgtEl>
                                        <p:attrNameLst>
                                          <p:attrName>ppt_h</p:attrName>
                                        </p:attrNameLst>
                                      </p:cBhvr>
                                      <p:tavLst>
                                        <p:tav tm="0">
                                          <p:val>
                                            <p:fltVal val="0"/>
                                          </p:val>
                                        </p:tav>
                                        <p:tav tm="100000">
                                          <p:val>
                                            <p:strVal val="#ppt_h"/>
                                          </p:val>
                                        </p:tav>
                                      </p:tavLst>
                                    </p:anim>
                                    <p:animEffect transition="in" filter="fade">
                                      <p:cBhvr>
                                        <p:cTn id="86" dur="500"/>
                                        <p:tgtEl>
                                          <p:spTgt spid="86"/>
                                        </p:tgtEl>
                                      </p:cBhvr>
                                    </p:animEffect>
                                  </p:childTnLst>
                                </p:cTn>
                              </p:par>
                            </p:childTnLst>
                          </p:cTn>
                        </p:par>
                        <p:par>
                          <p:cTn id="87" fill="hold">
                            <p:stCondLst>
                              <p:cond delay="5800"/>
                            </p:stCondLst>
                            <p:childTnLst>
                              <p:par>
                                <p:cTn id="88" presetID="53" presetClass="entr" presetSubtype="16" fill="hold" grpId="0" nodeType="afterEffect">
                                  <p:stCondLst>
                                    <p:cond delay="0"/>
                                  </p:stCondLst>
                                  <p:childTnLst>
                                    <p:set>
                                      <p:cBhvr>
                                        <p:cTn id="89" dur="1" fill="hold">
                                          <p:stCondLst>
                                            <p:cond delay="0"/>
                                          </p:stCondLst>
                                        </p:cTn>
                                        <p:tgtEl>
                                          <p:spTgt spid="88"/>
                                        </p:tgtEl>
                                        <p:attrNameLst>
                                          <p:attrName>style.visibility</p:attrName>
                                        </p:attrNameLst>
                                      </p:cBhvr>
                                      <p:to>
                                        <p:strVal val="visible"/>
                                      </p:to>
                                    </p:set>
                                    <p:anim calcmode="lin" valueType="num">
                                      <p:cBhvr>
                                        <p:cTn id="90" dur="500" fill="hold"/>
                                        <p:tgtEl>
                                          <p:spTgt spid="88"/>
                                        </p:tgtEl>
                                        <p:attrNameLst>
                                          <p:attrName>ppt_w</p:attrName>
                                        </p:attrNameLst>
                                      </p:cBhvr>
                                      <p:tavLst>
                                        <p:tav tm="0">
                                          <p:val>
                                            <p:fltVal val="0"/>
                                          </p:val>
                                        </p:tav>
                                        <p:tav tm="100000">
                                          <p:val>
                                            <p:strVal val="#ppt_w"/>
                                          </p:val>
                                        </p:tav>
                                      </p:tavLst>
                                    </p:anim>
                                    <p:anim calcmode="lin" valueType="num">
                                      <p:cBhvr>
                                        <p:cTn id="91" dur="500" fill="hold"/>
                                        <p:tgtEl>
                                          <p:spTgt spid="88"/>
                                        </p:tgtEl>
                                        <p:attrNameLst>
                                          <p:attrName>ppt_h</p:attrName>
                                        </p:attrNameLst>
                                      </p:cBhvr>
                                      <p:tavLst>
                                        <p:tav tm="0">
                                          <p:val>
                                            <p:fltVal val="0"/>
                                          </p:val>
                                        </p:tav>
                                        <p:tav tm="100000">
                                          <p:val>
                                            <p:strVal val="#ppt_h"/>
                                          </p:val>
                                        </p:tav>
                                      </p:tavLst>
                                    </p:anim>
                                    <p:animEffect transition="in" filter="fade">
                                      <p:cBhvr>
                                        <p:cTn id="92" dur="500"/>
                                        <p:tgtEl>
                                          <p:spTgt spid="88"/>
                                        </p:tgtEl>
                                      </p:cBhvr>
                                    </p:animEffect>
                                  </p:childTnLst>
                                </p:cTn>
                              </p:par>
                            </p:childTnLst>
                          </p:cTn>
                        </p:par>
                        <p:par>
                          <p:cTn id="93" fill="hold">
                            <p:stCondLst>
                              <p:cond delay="6300"/>
                            </p:stCondLst>
                            <p:childTnLst>
                              <p:par>
                                <p:cTn id="94" presetID="53" presetClass="entr" presetSubtype="16" fill="hold" grpId="0" nodeType="afterEffect">
                                  <p:stCondLst>
                                    <p:cond delay="0"/>
                                  </p:stCondLst>
                                  <p:iterate type="lt">
                                    <p:tmPct val="10000"/>
                                  </p:iterate>
                                  <p:childTnLst>
                                    <p:set>
                                      <p:cBhvr>
                                        <p:cTn id="95" dur="1" fill="hold">
                                          <p:stCondLst>
                                            <p:cond delay="0"/>
                                          </p:stCondLst>
                                        </p:cTn>
                                        <p:tgtEl>
                                          <p:spTgt spid="89"/>
                                        </p:tgtEl>
                                        <p:attrNameLst>
                                          <p:attrName>style.visibility</p:attrName>
                                        </p:attrNameLst>
                                      </p:cBhvr>
                                      <p:to>
                                        <p:strVal val="visible"/>
                                      </p:to>
                                    </p:set>
                                    <p:anim calcmode="lin" valueType="num">
                                      <p:cBhvr>
                                        <p:cTn id="96" dur="100" fill="hold"/>
                                        <p:tgtEl>
                                          <p:spTgt spid="89"/>
                                        </p:tgtEl>
                                        <p:attrNameLst>
                                          <p:attrName>ppt_w</p:attrName>
                                        </p:attrNameLst>
                                      </p:cBhvr>
                                      <p:tavLst>
                                        <p:tav tm="0">
                                          <p:val>
                                            <p:fltVal val="0"/>
                                          </p:val>
                                        </p:tav>
                                        <p:tav tm="100000">
                                          <p:val>
                                            <p:strVal val="#ppt_w"/>
                                          </p:val>
                                        </p:tav>
                                      </p:tavLst>
                                    </p:anim>
                                    <p:anim calcmode="lin" valueType="num">
                                      <p:cBhvr>
                                        <p:cTn id="97" dur="100" fill="hold"/>
                                        <p:tgtEl>
                                          <p:spTgt spid="89"/>
                                        </p:tgtEl>
                                        <p:attrNameLst>
                                          <p:attrName>ppt_h</p:attrName>
                                        </p:attrNameLst>
                                      </p:cBhvr>
                                      <p:tavLst>
                                        <p:tav tm="0">
                                          <p:val>
                                            <p:fltVal val="0"/>
                                          </p:val>
                                        </p:tav>
                                        <p:tav tm="100000">
                                          <p:val>
                                            <p:strVal val="#ppt_h"/>
                                          </p:val>
                                        </p:tav>
                                      </p:tavLst>
                                    </p:anim>
                                    <p:animEffect transition="in" filter="fade">
                                      <p:cBhvr>
                                        <p:cTn id="98" dur="1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9" grpId="0" animBg="1"/>
      <p:bldP spid="80" grpId="0" animBg="1"/>
      <p:bldP spid="81" grpId="0" animBg="1"/>
      <p:bldP spid="83" grpId="0"/>
      <p:bldP spid="85" grpId="0"/>
      <p:bldP spid="86" grpId="0"/>
      <p:bldP spid="88" grpId="0"/>
      <p:bldP spid="89" grpId="0"/>
      <p:bldP spid="20" grpId="0"/>
      <p:bldP spid="20" grpId="1"/>
      <p:bldP spid="21" grpId="0" animBg="1"/>
      <p:bldP spid="2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矩形 3"/>
          <p:cNvSpPr>
            <a:spLocks noChangeArrowheads="1"/>
          </p:cNvSpPr>
          <p:nvPr/>
        </p:nvSpPr>
        <p:spPr bwMode="auto">
          <a:xfrm>
            <a:off x="1448458" y="4218455"/>
            <a:ext cx="1275866" cy="646331"/>
          </a:xfrm>
          <a:prstGeom prst="rect">
            <a:avLst/>
          </a:prstGeom>
          <a:extLst/>
        </p:spPr>
        <p:txBody>
          <a:bodyPr wrap="square">
            <a:spAutoFit/>
          </a:bodyPr>
          <a:lstStyle/>
          <a:p>
            <a:pPr algn="ctr"/>
            <a:r>
              <a:rPr lang="zh-CN" altLang="en-US"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添加</a:t>
            </a:r>
            <a:endPar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a:p>
            <a:pPr algn="ctr"/>
            <a:r>
              <a:rPr lang="zh-CN" altLang="en-US"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您的文字</a:t>
            </a:r>
          </a:p>
        </p:txBody>
      </p:sp>
      <p:sp>
        <p:nvSpPr>
          <p:cNvPr id="40" name="矩形 39"/>
          <p:cNvSpPr/>
          <p:nvPr/>
        </p:nvSpPr>
        <p:spPr>
          <a:xfrm>
            <a:off x="7210495" y="1696751"/>
            <a:ext cx="3054267" cy="369332"/>
          </a:xfrm>
          <a:prstGeom prst="rect">
            <a:avLst/>
          </a:prstGeom>
        </p:spPr>
        <p:txBody>
          <a:bodyPr wrap="square">
            <a:spAutoFit/>
          </a:bodyPr>
          <a:lstStyle/>
          <a:p>
            <a:r>
              <a:rPr lang="zh-CN" altLang="zh-CN" b="1" dirty="0">
                <a:solidFill>
                  <a:srgbClr val="093B5C"/>
                </a:solidFill>
                <a:latin typeface="微软雅黑" panose="020B0503020204020204" pitchFamily="34" charset="-122"/>
                <a:ea typeface="微软雅黑" panose="020B0503020204020204" pitchFamily="34" charset="-122"/>
              </a:rPr>
              <a:t>区块的容量</a:t>
            </a:r>
            <a:r>
              <a:rPr lang="en-US" altLang="zh-CN" b="1" dirty="0">
                <a:solidFill>
                  <a:srgbClr val="093B5C"/>
                </a:solidFill>
                <a:latin typeface="微软雅黑" panose="020B0503020204020204" pitchFamily="34" charset="-122"/>
                <a:ea typeface="微软雅黑" panose="020B0503020204020204" pitchFamily="34" charset="-122"/>
              </a:rPr>
              <a:t>(block size)</a:t>
            </a:r>
            <a:endParaRPr lang="zh-CN" altLang="en-US" b="1" dirty="0">
              <a:solidFill>
                <a:srgbClr val="093B5C"/>
              </a:solidFill>
              <a:latin typeface="微软雅黑" panose="020B0503020204020204" pitchFamily="34" charset="-122"/>
              <a:ea typeface="微软雅黑" panose="020B0503020204020204" pitchFamily="34" charset="-122"/>
            </a:endParaRPr>
          </a:p>
        </p:txBody>
      </p:sp>
      <p:cxnSp>
        <p:nvCxnSpPr>
          <p:cNvPr id="42" name="直接连接符 41"/>
          <p:cNvCxnSpPr/>
          <p:nvPr/>
        </p:nvCxnSpPr>
        <p:spPr>
          <a:xfrm>
            <a:off x="7202317" y="1768108"/>
            <a:ext cx="0" cy="900000"/>
          </a:xfrm>
          <a:prstGeom prst="line">
            <a:avLst/>
          </a:prstGeom>
          <a:ln w="38100">
            <a:solidFill>
              <a:srgbClr val="093B5C"/>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7194140" y="2004982"/>
            <a:ext cx="4798560" cy="646331"/>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若增大区块容量，能够提高系统吞吐量，但是区块被广播至其它节点所需的时间会线性</a:t>
            </a:r>
            <a:r>
              <a:rPr lang="zh-CN" altLang="zh-CN" dirty="0" smtClean="0">
                <a:latin typeface="Microsoft YaHei" charset="-122"/>
                <a:ea typeface="Microsoft YaHei" charset="-122"/>
                <a:cs typeface="Microsoft YaHei" charset="-122"/>
              </a:rPr>
              <a:t>增加</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5" name="直接连接符 44"/>
          <p:cNvCxnSpPr/>
          <p:nvPr/>
        </p:nvCxnSpPr>
        <p:spPr>
          <a:xfrm>
            <a:off x="7202317" y="3117276"/>
            <a:ext cx="0" cy="900000"/>
          </a:xfrm>
          <a:prstGeom prst="line">
            <a:avLst/>
          </a:prstGeom>
          <a:ln w="38100">
            <a:solidFill>
              <a:srgbClr val="093B5C"/>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7174629" y="3440147"/>
            <a:ext cx="4818061" cy="646331"/>
          </a:xfrm>
          <a:prstGeom prst="rect">
            <a:avLst/>
          </a:prstGeom>
        </p:spPr>
        <p:txBody>
          <a:bodyPr wrap="square">
            <a:spAutoFit/>
          </a:bodyPr>
          <a:lstStyle/>
          <a:p>
            <a:pPr algn="just"/>
            <a:r>
              <a:rPr lang="zh-CN" altLang="en-US" dirty="0">
                <a:latin typeface="Microsoft YaHei" charset="-122"/>
                <a:ea typeface="Microsoft YaHei" charset="-122"/>
                <a:cs typeface="Microsoft YaHei" charset="-122"/>
              </a:rPr>
              <a:t>若加快区块生成速度，可以</a:t>
            </a:r>
            <a:r>
              <a:rPr lang="zh-CN" altLang="zh-CN" dirty="0">
                <a:latin typeface="Microsoft YaHei" charset="-122"/>
                <a:ea typeface="Microsoft YaHei" charset="-122"/>
                <a:cs typeface="Microsoft YaHei" charset="-122"/>
              </a:rPr>
              <a:t>缩短区块间隔，降低系统延迟</a:t>
            </a:r>
            <a:r>
              <a:rPr lang="en-US" altLang="zh-CN" dirty="0">
                <a:latin typeface="Microsoft YaHei" charset="-122"/>
                <a:ea typeface="Microsoft YaHei" charset="-122"/>
                <a:cs typeface="Microsoft YaHei" charset="-122"/>
              </a:rPr>
              <a:t>(latency)</a:t>
            </a:r>
            <a:r>
              <a:rPr lang="zh-CN" altLang="en-US"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会给系统带来</a:t>
            </a:r>
            <a:r>
              <a:rPr lang="zh-CN" altLang="zh-CN" dirty="0" smtClean="0">
                <a:latin typeface="Microsoft YaHei" charset="-122"/>
                <a:ea typeface="Microsoft YaHei" charset="-122"/>
                <a:cs typeface="Microsoft YaHei" charset="-122"/>
              </a:rPr>
              <a:t>不稳定性</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7212511" y="3117276"/>
            <a:ext cx="3054267" cy="369332"/>
          </a:xfrm>
          <a:prstGeom prst="rect">
            <a:avLst/>
          </a:prstGeom>
        </p:spPr>
        <p:txBody>
          <a:bodyPr wrap="square">
            <a:spAutoFit/>
          </a:bodyPr>
          <a:lstStyle/>
          <a:p>
            <a:r>
              <a:rPr lang="zh-CN" altLang="en-US" b="1" dirty="0">
                <a:solidFill>
                  <a:srgbClr val="093B5C"/>
                </a:solidFill>
                <a:latin typeface="微软雅黑" panose="020B0503020204020204" pitchFamily="34" charset="-122"/>
                <a:ea typeface="微软雅黑" panose="020B0503020204020204" pitchFamily="34" charset="-122"/>
              </a:rPr>
              <a:t>区块生成速度</a:t>
            </a:r>
            <a:r>
              <a:rPr lang="en-US" altLang="zh-CN" b="1" dirty="0">
                <a:solidFill>
                  <a:srgbClr val="093B5C"/>
                </a:solidFill>
                <a:latin typeface="微软雅黑" panose="020B0503020204020204" pitchFamily="34" charset="-122"/>
                <a:ea typeface="微软雅黑" panose="020B0503020204020204" pitchFamily="34" charset="-122"/>
              </a:rPr>
              <a:t>(block rate)</a:t>
            </a:r>
            <a:endParaRPr lang="zh-CN" altLang="en-US" b="1" dirty="0">
              <a:solidFill>
                <a:srgbClr val="093B5C"/>
              </a:solidFill>
              <a:latin typeface="微软雅黑" panose="020B0503020204020204" pitchFamily="34" charset="-122"/>
              <a:ea typeface="微软雅黑" panose="020B0503020204020204" pitchFamily="34" charset="-122"/>
            </a:endParaRPr>
          </a:p>
        </p:txBody>
      </p:sp>
      <p:cxnSp>
        <p:nvCxnSpPr>
          <p:cNvPr id="48" name="直接连接符 47"/>
          <p:cNvCxnSpPr>
            <a:cxnSpLocks/>
          </p:cNvCxnSpPr>
          <p:nvPr/>
        </p:nvCxnSpPr>
        <p:spPr>
          <a:xfrm>
            <a:off x="7202317" y="4466444"/>
            <a:ext cx="8178" cy="1526393"/>
          </a:xfrm>
          <a:prstGeom prst="line">
            <a:avLst/>
          </a:prstGeom>
          <a:ln w="38100">
            <a:solidFill>
              <a:srgbClr val="093B5C"/>
            </a:solidFill>
          </a:ln>
        </p:spPr>
        <p:style>
          <a:lnRef idx="1">
            <a:schemeClr val="accent1"/>
          </a:lnRef>
          <a:fillRef idx="0">
            <a:schemeClr val="accent1"/>
          </a:fillRef>
          <a:effectRef idx="0">
            <a:schemeClr val="accent1"/>
          </a:effectRef>
          <a:fontRef idx="minor">
            <a:schemeClr val="tx1"/>
          </a:fontRef>
        </p:style>
      </p:cxnSp>
      <p:sp>
        <p:nvSpPr>
          <p:cNvPr id="26" name="矩形 3"/>
          <p:cNvSpPr>
            <a:spLocks noChangeArrowheads="1"/>
          </p:cNvSpPr>
          <p:nvPr/>
        </p:nvSpPr>
        <p:spPr bwMode="auto">
          <a:xfrm>
            <a:off x="798575" y="234824"/>
            <a:ext cx="6200102" cy="523220"/>
          </a:xfrm>
          <a:prstGeom prst="rect">
            <a:avLst/>
          </a:prstGeom>
          <a:extLst/>
        </p:spPr>
        <p:txBody>
          <a:bodyPr wrap="square">
            <a:spAutoFit/>
          </a:bodyPr>
          <a:lstStyle/>
          <a:p>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影响比特币交易速率的两个关键参数</a:t>
            </a:r>
          </a:p>
        </p:txBody>
      </p:sp>
      <p:sp>
        <p:nvSpPr>
          <p:cNvPr id="27" name="等腰三角形 26"/>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9011428-6B51-4BE8-B871-8AA374E20668}"/>
              </a:ext>
            </a:extLst>
          </p:cNvPr>
          <p:cNvPicPr>
            <a:picLocks noChangeAspect="1"/>
          </p:cNvPicPr>
          <p:nvPr/>
        </p:nvPicPr>
        <p:blipFill>
          <a:blip r:embed="rId4"/>
          <a:stretch>
            <a:fillRect/>
          </a:stretch>
        </p:blipFill>
        <p:spPr>
          <a:xfrm>
            <a:off x="715956" y="758044"/>
            <a:ext cx="5467868" cy="5810333"/>
          </a:xfrm>
          <a:prstGeom prst="rect">
            <a:avLst/>
          </a:prstGeom>
        </p:spPr>
      </p:pic>
      <p:graphicFrame>
        <p:nvGraphicFramePr>
          <p:cNvPr id="7" name="对象 6">
            <a:extLst>
              <a:ext uri="{FF2B5EF4-FFF2-40B4-BE49-F238E27FC236}">
                <a16:creationId xmlns:a16="http://schemas.microsoft.com/office/drawing/2014/main" id="{FAE68D4C-C4B4-4F66-B5D8-B4C2D102157B}"/>
              </a:ext>
            </a:extLst>
          </p:cNvPr>
          <p:cNvGraphicFramePr>
            <a:graphicFrameLocks noChangeAspect="1"/>
          </p:cNvGraphicFramePr>
          <p:nvPr>
            <p:extLst/>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spid="_x0000_s1129"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394200" y="2362200"/>
                        <a:ext cx="914400" cy="198438"/>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BE7EF2B1-18A5-4E17-A795-4B8DE53D3316}"/>
              </a:ext>
            </a:extLst>
          </p:cNvPr>
          <p:cNvGraphicFramePr>
            <a:graphicFrameLocks noChangeAspect="1"/>
          </p:cNvGraphicFramePr>
          <p:nvPr>
            <p:extLst/>
          </p:nvPr>
        </p:nvGraphicFramePr>
        <p:xfrm>
          <a:off x="9753795" y="1696751"/>
          <a:ext cx="251851" cy="325480"/>
        </p:xfrm>
        <a:graphic>
          <a:graphicData uri="http://schemas.openxmlformats.org/presentationml/2006/ole">
            <mc:AlternateContent xmlns:mc="http://schemas.openxmlformats.org/markup-compatibility/2006">
              <mc:Choice xmlns:v="urn:schemas-microsoft-com:vml" Requires="v">
                <p:oleObj spid="_x0000_s1130" name="Equation" r:id="rId7" imgW="126720" imgH="177480" progId="Equation.DSMT4">
                  <p:embed/>
                </p:oleObj>
              </mc:Choice>
              <mc:Fallback>
                <p:oleObj name="Equation" r:id="rId7" imgW="126720" imgH="177480" progId="Equation.DSMT4">
                  <p:embed/>
                  <p:pic>
                    <p:nvPicPr>
                      <p:cNvPr id="0" name=""/>
                      <p:cNvPicPr/>
                      <p:nvPr/>
                    </p:nvPicPr>
                    <p:blipFill>
                      <a:blip r:embed="rId8"/>
                      <a:stretch>
                        <a:fillRect/>
                      </a:stretch>
                    </p:blipFill>
                    <p:spPr>
                      <a:xfrm>
                        <a:off x="9753795" y="1696751"/>
                        <a:ext cx="251851" cy="325480"/>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94B8487E-B5B0-4F43-9B00-EA9F4282F0E0}"/>
              </a:ext>
            </a:extLst>
          </p:cNvPr>
          <p:cNvGraphicFramePr>
            <a:graphicFrameLocks noChangeAspect="1"/>
          </p:cNvGraphicFramePr>
          <p:nvPr>
            <p:extLst/>
          </p:nvPr>
        </p:nvGraphicFramePr>
        <p:xfrm>
          <a:off x="9993313" y="3160713"/>
          <a:ext cx="276225" cy="325437"/>
        </p:xfrm>
        <a:graphic>
          <a:graphicData uri="http://schemas.openxmlformats.org/presentationml/2006/ole">
            <mc:AlternateContent xmlns:mc="http://schemas.openxmlformats.org/markup-compatibility/2006">
              <mc:Choice xmlns:v="urn:schemas-microsoft-com:vml" Requires="v">
                <p:oleObj spid="_x0000_s1131" name="Equation" r:id="rId9" imgW="139680" imgH="177480" progId="Equation.DSMT4">
                  <p:embed/>
                </p:oleObj>
              </mc:Choice>
              <mc:Fallback>
                <p:oleObj name="Equation" r:id="rId9" imgW="139680" imgH="177480" progId="Equation.DSMT4">
                  <p:embed/>
                  <p:pic>
                    <p:nvPicPr>
                      <p:cNvPr id="0" name=""/>
                      <p:cNvPicPr/>
                      <p:nvPr/>
                    </p:nvPicPr>
                    <p:blipFill>
                      <a:blip r:embed="rId10"/>
                      <a:stretch>
                        <a:fillRect/>
                      </a:stretch>
                    </p:blipFill>
                    <p:spPr>
                      <a:xfrm>
                        <a:off x="9993313" y="3160713"/>
                        <a:ext cx="276225" cy="325437"/>
                      </a:xfrm>
                      <a:prstGeom prst="rect">
                        <a:avLst/>
                      </a:prstGeom>
                    </p:spPr>
                  </p:pic>
                </p:oleObj>
              </mc:Fallback>
            </mc:AlternateContent>
          </a:graphicData>
        </a:graphic>
      </p:graphicFrame>
      <p:sp>
        <p:nvSpPr>
          <p:cNvPr id="33" name="矩形 32">
            <a:extLst>
              <a:ext uri="{FF2B5EF4-FFF2-40B4-BE49-F238E27FC236}">
                <a16:creationId xmlns:a16="http://schemas.microsoft.com/office/drawing/2014/main" id="{C236DFF4-7E70-4897-A626-ED0999403763}"/>
              </a:ext>
            </a:extLst>
          </p:cNvPr>
          <p:cNvSpPr/>
          <p:nvPr/>
        </p:nvSpPr>
        <p:spPr>
          <a:xfrm>
            <a:off x="7192562" y="4778681"/>
            <a:ext cx="4999438" cy="1200329"/>
          </a:xfrm>
          <a:prstGeom prst="rect">
            <a:avLst/>
          </a:prstGeom>
        </p:spPr>
        <p:txBody>
          <a:bodyPr wrap="square">
            <a:spAutoFit/>
          </a:bodyPr>
          <a:lstStyle/>
          <a:p>
            <a:pPr algn="just"/>
            <a:r>
              <a:rPr lang="zh-CN" altLang="en-US" dirty="0">
                <a:latin typeface="Microsoft YaHei" charset="-122"/>
                <a:ea typeface="Microsoft YaHei" charset="-122"/>
                <a:cs typeface="Microsoft YaHei" charset="-122"/>
              </a:rPr>
              <a:t>增大区块容量或区块生成速度，能够增大吞吐量，却会造成更多分叉的出现。</a:t>
            </a:r>
            <a:r>
              <a:rPr lang="zh-CN" altLang="zh-CN" dirty="0">
                <a:latin typeface="Microsoft YaHei" charset="-122"/>
                <a:ea typeface="Microsoft YaHei" charset="-122"/>
                <a:cs typeface="Microsoft YaHei" charset="-122"/>
              </a:rPr>
              <a:t>如果以最长链作为主区块链的选择准则，那么分叉的存在会延缓诚实网络中主链的伸长</a:t>
            </a:r>
            <a:r>
              <a:rPr lang="zh-CN" altLang="en-US" dirty="0">
                <a:latin typeface="Microsoft YaHei" charset="-122"/>
                <a:ea typeface="Microsoft YaHei" charset="-122"/>
                <a:cs typeface="Microsoft YaHei" charset="-122"/>
              </a:rPr>
              <a:t>，从而降低系统安全性</a:t>
            </a:r>
          </a:p>
        </p:txBody>
      </p:sp>
      <p:sp>
        <p:nvSpPr>
          <p:cNvPr id="41" name="矩形 40">
            <a:extLst>
              <a:ext uri="{FF2B5EF4-FFF2-40B4-BE49-F238E27FC236}">
                <a16:creationId xmlns:a16="http://schemas.microsoft.com/office/drawing/2014/main" id="{2B11044A-5267-45EE-895D-995EB6AA72C7}"/>
              </a:ext>
            </a:extLst>
          </p:cNvPr>
          <p:cNvSpPr/>
          <p:nvPr/>
        </p:nvSpPr>
        <p:spPr>
          <a:xfrm>
            <a:off x="7220250" y="4409349"/>
            <a:ext cx="3054267" cy="369332"/>
          </a:xfrm>
          <a:prstGeom prst="rect">
            <a:avLst/>
          </a:prstGeom>
        </p:spPr>
        <p:txBody>
          <a:bodyPr wrap="square">
            <a:spAutoFit/>
          </a:bodyPr>
          <a:lstStyle/>
          <a:p>
            <a:r>
              <a:rPr lang="en-US" altLang="zh-CN" b="1" dirty="0">
                <a:solidFill>
                  <a:srgbClr val="093B5C"/>
                </a:solidFill>
                <a:latin typeface="微软雅黑" panose="020B0503020204020204" pitchFamily="34" charset="-122"/>
                <a:ea typeface="微软雅黑" panose="020B0503020204020204" pitchFamily="34" charset="-122"/>
              </a:rPr>
              <a:t>Tradeoff</a:t>
            </a:r>
            <a:endParaRPr lang="zh-CN" altLang="en-US" b="1" dirty="0">
              <a:solidFill>
                <a:srgbClr val="093B5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678938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27"/>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26"/>
                                        </p:tgtEl>
                                        <p:attrNameLst>
                                          <p:attrName>ppt_x</p:attrName>
                                          <p:attrName>ppt_y</p:attrName>
                                        </p:attrNameLst>
                                      </p:cBhvr>
                                      <p:rCtr x="6068" y="0"/>
                                    </p:animMotion>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250" fill="hold"/>
                                        <p:tgtEl>
                                          <p:spTgt spid="37"/>
                                        </p:tgtEl>
                                        <p:attrNameLst>
                                          <p:attrName>ppt_w</p:attrName>
                                        </p:attrNameLst>
                                      </p:cBhvr>
                                      <p:tavLst>
                                        <p:tav tm="0">
                                          <p:val>
                                            <p:fltVal val="0"/>
                                          </p:val>
                                        </p:tav>
                                        <p:tav tm="100000">
                                          <p:val>
                                            <p:strVal val="#ppt_w"/>
                                          </p:val>
                                        </p:tav>
                                      </p:tavLst>
                                    </p:anim>
                                    <p:anim calcmode="lin" valueType="num">
                                      <p:cBhvr>
                                        <p:cTn id="23" dur="250" fill="hold"/>
                                        <p:tgtEl>
                                          <p:spTgt spid="37"/>
                                        </p:tgtEl>
                                        <p:attrNameLst>
                                          <p:attrName>ppt_h</p:attrName>
                                        </p:attrNameLst>
                                      </p:cBhvr>
                                      <p:tavLst>
                                        <p:tav tm="0">
                                          <p:val>
                                            <p:fltVal val="0"/>
                                          </p:val>
                                        </p:tav>
                                        <p:tav tm="100000">
                                          <p:val>
                                            <p:strVal val="#ppt_h"/>
                                          </p:val>
                                        </p:tav>
                                      </p:tavLst>
                                    </p:anim>
                                    <p:animEffect transition="in" filter="fade">
                                      <p:cBhvr>
                                        <p:cTn id="24" dur="250"/>
                                        <p:tgtEl>
                                          <p:spTgt spid="37"/>
                                        </p:tgtEl>
                                      </p:cBhvr>
                                    </p:animEffect>
                                  </p:childTnLst>
                                </p:cTn>
                              </p:par>
                            </p:childTnLst>
                          </p:cTn>
                        </p:par>
                        <p:par>
                          <p:cTn id="25" fill="hold">
                            <p:stCondLst>
                              <p:cond delay="1250"/>
                            </p:stCondLst>
                            <p:childTnLst>
                              <p:par>
                                <p:cTn id="26" presetID="49" presetClass="entr" presetSubtype="0" decel="100000" fill="hold" nodeType="afterEffect">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cBhvr>
                                        <p:cTn id="28" dur="500" fill="hold"/>
                                        <p:tgtEl>
                                          <p:spTgt spid="42"/>
                                        </p:tgtEl>
                                        <p:attrNameLst>
                                          <p:attrName>ppt_w</p:attrName>
                                        </p:attrNameLst>
                                      </p:cBhvr>
                                      <p:tavLst>
                                        <p:tav tm="0">
                                          <p:val>
                                            <p:fltVal val="0"/>
                                          </p:val>
                                        </p:tav>
                                        <p:tav tm="100000">
                                          <p:val>
                                            <p:strVal val="#ppt_w"/>
                                          </p:val>
                                        </p:tav>
                                      </p:tavLst>
                                    </p:anim>
                                    <p:anim calcmode="lin" valueType="num">
                                      <p:cBhvr>
                                        <p:cTn id="29" dur="500" fill="hold"/>
                                        <p:tgtEl>
                                          <p:spTgt spid="42"/>
                                        </p:tgtEl>
                                        <p:attrNameLst>
                                          <p:attrName>ppt_h</p:attrName>
                                        </p:attrNameLst>
                                      </p:cBhvr>
                                      <p:tavLst>
                                        <p:tav tm="0">
                                          <p:val>
                                            <p:fltVal val="0"/>
                                          </p:val>
                                        </p:tav>
                                        <p:tav tm="100000">
                                          <p:val>
                                            <p:strVal val="#ppt_h"/>
                                          </p:val>
                                        </p:tav>
                                      </p:tavLst>
                                    </p:anim>
                                    <p:anim calcmode="lin" valueType="num">
                                      <p:cBhvr>
                                        <p:cTn id="30" dur="500" fill="hold"/>
                                        <p:tgtEl>
                                          <p:spTgt spid="42"/>
                                        </p:tgtEl>
                                        <p:attrNameLst>
                                          <p:attrName>style.rotation</p:attrName>
                                        </p:attrNameLst>
                                      </p:cBhvr>
                                      <p:tavLst>
                                        <p:tav tm="0">
                                          <p:val>
                                            <p:fltVal val="360"/>
                                          </p:val>
                                        </p:tav>
                                        <p:tav tm="100000">
                                          <p:val>
                                            <p:fltVal val="0"/>
                                          </p:val>
                                        </p:tav>
                                      </p:tavLst>
                                    </p:anim>
                                    <p:animEffect transition="in" filter="fade">
                                      <p:cBhvr>
                                        <p:cTn id="31" dur="500"/>
                                        <p:tgtEl>
                                          <p:spTgt spid="42"/>
                                        </p:tgtEl>
                                      </p:cBhvr>
                                    </p:animEffect>
                                  </p:childTnLst>
                                </p:cTn>
                              </p:par>
                            </p:childTnLst>
                          </p:cTn>
                        </p:par>
                        <p:par>
                          <p:cTn id="32" fill="hold">
                            <p:stCondLst>
                              <p:cond delay="1750"/>
                            </p:stCondLst>
                            <p:childTnLst>
                              <p:par>
                                <p:cTn id="33" presetID="53" presetClass="entr" presetSubtype="16"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 calcmode="lin" valueType="num">
                                      <p:cBhvr>
                                        <p:cTn id="35" dur="500" fill="hold"/>
                                        <p:tgtEl>
                                          <p:spTgt spid="40"/>
                                        </p:tgtEl>
                                        <p:attrNameLst>
                                          <p:attrName>ppt_w</p:attrName>
                                        </p:attrNameLst>
                                      </p:cBhvr>
                                      <p:tavLst>
                                        <p:tav tm="0">
                                          <p:val>
                                            <p:fltVal val="0"/>
                                          </p:val>
                                        </p:tav>
                                        <p:tav tm="100000">
                                          <p:val>
                                            <p:strVal val="#ppt_w"/>
                                          </p:val>
                                        </p:tav>
                                      </p:tavLst>
                                    </p:anim>
                                    <p:anim calcmode="lin" valueType="num">
                                      <p:cBhvr>
                                        <p:cTn id="36" dur="500" fill="hold"/>
                                        <p:tgtEl>
                                          <p:spTgt spid="40"/>
                                        </p:tgtEl>
                                        <p:attrNameLst>
                                          <p:attrName>ppt_h</p:attrName>
                                        </p:attrNameLst>
                                      </p:cBhvr>
                                      <p:tavLst>
                                        <p:tav tm="0">
                                          <p:val>
                                            <p:fltVal val="0"/>
                                          </p:val>
                                        </p:tav>
                                        <p:tav tm="100000">
                                          <p:val>
                                            <p:strVal val="#ppt_h"/>
                                          </p:val>
                                        </p:tav>
                                      </p:tavLst>
                                    </p:anim>
                                    <p:animEffect transition="in" filter="fade">
                                      <p:cBhvr>
                                        <p:cTn id="37" dur="500"/>
                                        <p:tgtEl>
                                          <p:spTgt spid="40"/>
                                        </p:tgtEl>
                                      </p:cBhvr>
                                    </p:animEffect>
                                  </p:childTnLst>
                                </p:cTn>
                              </p:par>
                            </p:childTnLst>
                          </p:cTn>
                        </p:par>
                        <p:par>
                          <p:cTn id="38" fill="hold">
                            <p:stCondLst>
                              <p:cond delay="2250"/>
                            </p:stCondLst>
                            <p:childTnLst>
                              <p:par>
                                <p:cTn id="39" presetID="49" presetClass="entr" presetSubtype="0" decel="100000" fill="hold" nodeType="after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p:cTn id="41" dur="500" fill="hold"/>
                                        <p:tgtEl>
                                          <p:spTgt spid="45"/>
                                        </p:tgtEl>
                                        <p:attrNameLst>
                                          <p:attrName>ppt_w</p:attrName>
                                        </p:attrNameLst>
                                      </p:cBhvr>
                                      <p:tavLst>
                                        <p:tav tm="0">
                                          <p:val>
                                            <p:fltVal val="0"/>
                                          </p:val>
                                        </p:tav>
                                        <p:tav tm="100000">
                                          <p:val>
                                            <p:strVal val="#ppt_w"/>
                                          </p:val>
                                        </p:tav>
                                      </p:tavLst>
                                    </p:anim>
                                    <p:anim calcmode="lin" valueType="num">
                                      <p:cBhvr>
                                        <p:cTn id="42" dur="500" fill="hold"/>
                                        <p:tgtEl>
                                          <p:spTgt spid="45"/>
                                        </p:tgtEl>
                                        <p:attrNameLst>
                                          <p:attrName>ppt_h</p:attrName>
                                        </p:attrNameLst>
                                      </p:cBhvr>
                                      <p:tavLst>
                                        <p:tav tm="0">
                                          <p:val>
                                            <p:fltVal val="0"/>
                                          </p:val>
                                        </p:tav>
                                        <p:tav tm="100000">
                                          <p:val>
                                            <p:strVal val="#ppt_h"/>
                                          </p:val>
                                        </p:tav>
                                      </p:tavLst>
                                    </p:anim>
                                    <p:anim calcmode="lin" valueType="num">
                                      <p:cBhvr>
                                        <p:cTn id="43" dur="500" fill="hold"/>
                                        <p:tgtEl>
                                          <p:spTgt spid="45"/>
                                        </p:tgtEl>
                                        <p:attrNameLst>
                                          <p:attrName>style.rotation</p:attrName>
                                        </p:attrNameLst>
                                      </p:cBhvr>
                                      <p:tavLst>
                                        <p:tav tm="0">
                                          <p:val>
                                            <p:fltVal val="360"/>
                                          </p:val>
                                        </p:tav>
                                        <p:tav tm="100000">
                                          <p:val>
                                            <p:fltVal val="0"/>
                                          </p:val>
                                        </p:tav>
                                      </p:tavLst>
                                    </p:anim>
                                    <p:animEffect transition="in" filter="fade">
                                      <p:cBhvr>
                                        <p:cTn id="44" dur="500"/>
                                        <p:tgtEl>
                                          <p:spTgt spid="45"/>
                                        </p:tgtEl>
                                      </p:cBhvr>
                                    </p:animEffect>
                                  </p:childTnLst>
                                </p:cTn>
                              </p:par>
                            </p:childTnLst>
                          </p:cTn>
                        </p:par>
                        <p:par>
                          <p:cTn id="45" fill="hold">
                            <p:stCondLst>
                              <p:cond delay="2750"/>
                            </p:stCondLst>
                            <p:childTnLst>
                              <p:par>
                                <p:cTn id="46" presetID="53" presetClass="entr" presetSubtype="16" fill="hold" grpId="0" nodeType="afterEffect">
                                  <p:stCondLst>
                                    <p:cond delay="0"/>
                                  </p:stCondLst>
                                  <p:iterate type="lt">
                                    <p:tmPct val="10000"/>
                                  </p:iterate>
                                  <p:childTnLst>
                                    <p:set>
                                      <p:cBhvr>
                                        <p:cTn id="47" dur="1" fill="hold">
                                          <p:stCondLst>
                                            <p:cond delay="0"/>
                                          </p:stCondLst>
                                        </p:cTn>
                                        <p:tgtEl>
                                          <p:spTgt spid="43"/>
                                        </p:tgtEl>
                                        <p:attrNameLst>
                                          <p:attrName>style.visibility</p:attrName>
                                        </p:attrNameLst>
                                      </p:cBhvr>
                                      <p:to>
                                        <p:strVal val="visible"/>
                                      </p:to>
                                    </p:set>
                                    <p:anim calcmode="lin" valueType="num">
                                      <p:cBhvr>
                                        <p:cTn id="48" dur="100" fill="hold"/>
                                        <p:tgtEl>
                                          <p:spTgt spid="43"/>
                                        </p:tgtEl>
                                        <p:attrNameLst>
                                          <p:attrName>ppt_w</p:attrName>
                                        </p:attrNameLst>
                                      </p:cBhvr>
                                      <p:tavLst>
                                        <p:tav tm="0">
                                          <p:val>
                                            <p:fltVal val="0"/>
                                          </p:val>
                                        </p:tav>
                                        <p:tav tm="100000">
                                          <p:val>
                                            <p:strVal val="#ppt_w"/>
                                          </p:val>
                                        </p:tav>
                                      </p:tavLst>
                                    </p:anim>
                                    <p:anim calcmode="lin" valueType="num">
                                      <p:cBhvr>
                                        <p:cTn id="49" dur="100" fill="hold"/>
                                        <p:tgtEl>
                                          <p:spTgt spid="43"/>
                                        </p:tgtEl>
                                        <p:attrNameLst>
                                          <p:attrName>ppt_h</p:attrName>
                                        </p:attrNameLst>
                                      </p:cBhvr>
                                      <p:tavLst>
                                        <p:tav tm="0">
                                          <p:val>
                                            <p:fltVal val="0"/>
                                          </p:val>
                                        </p:tav>
                                        <p:tav tm="100000">
                                          <p:val>
                                            <p:strVal val="#ppt_h"/>
                                          </p:val>
                                        </p:tav>
                                      </p:tavLst>
                                    </p:anim>
                                    <p:animEffect transition="in" filter="fade">
                                      <p:cBhvr>
                                        <p:cTn id="50" dur="100"/>
                                        <p:tgtEl>
                                          <p:spTgt spid="43"/>
                                        </p:tgtEl>
                                      </p:cBhvr>
                                    </p:animEffect>
                                  </p:childTnLst>
                                </p:cTn>
                              </p:par>
                            </p:childTnLst>
                          </p:cTn>
                        </p:par>
                        <p:par>
                          <p:cTn id="51" fill="hold">
                            <p:stCondLst>
                              <p:cond delay="3240"/>
                            </p:stCondLst>
                            <p:childTnLst>
                              <p:par>
                                <p:cTn id="52" presetID="49" presetClass="entr" presetSubtype="0" decel="100000" fill="hold" nodeType="afterEffect">
                                  <p:stCondLst>
                                    <p:cond delay="0"/>
                                  </p:stCondLst>
                                  <p:childTnLst>
                                    <p:set>
                                      <p:cBhvr>
                                        <p:cTn id="53" dur="1" fill="hold">
                                          <p:stCondLst>
                                            <p:cond delay="0"/>
                                          </p:stCondLst>
                                        </p:cTn>
                                        <p:tgtEl>
                                          <p:spTgt spid="48"/>
                                        </p:tgtEl>
                                        <p:attrNameLst>
                                          <p:attrName>style.visibility</p:attrName>
                                        </p:attrNameLst>
                                      </p:cBhvr>
                                      <p:to>
                                        <p:strVal val="visible"/>
                                      </p:to>
                                    </p:set>
                                    <p:anim calcmode="lin" valueType="num">
                                      <p:cBhvr>
                                        <p:cTn id="54" dur="500" fill="hold"/>
                                        <p:tgtEl>
                                          <p:spTgt spid="48"/>
                                        </p:tgtEl>
                                        <p:attrNameLst>
                                          <p:attrName>ppt_w</p:attrName>
                                        </p:attrNameLst>
                                      </p:cBhvr>
                                      <p:tavLst>
                                        <p:tav tm="0">
                                          <p:val>
                                            <p:fltVal val="0"/>
                                          </p:val>
                                        </p:tav>
                                        <p:tav tm="100000">
                                          <p:val>
                                            <p:strVal val="#ppt_w"/>
                                          </p:val>
                                        </p:tav>
                                      </p:tavLst>
                                    </p:anim>
                                    <p:anim calcmode="lin" valueType="num">
                                      <p:cBhvr>
                                        <p:cTn id="55" dur="500" fill="hold"/>
                                        <p:tgtEl>
                                          <p:spTgt spid="48"/>
                                        </p:tgtEl>
                                        <p:attrNameLst>
                                          <p:attrName>ppt_h</p:attrName>
                                        </p:attrNameLst>
                                      </p:cBhvr>
                                      <p:tavLst>
                                        <p:tav tm="0">
                                          <p:val>
                                            <p:fltVal val="0"/>
                                          </p:val>
                                        </p:tav>
                                        <p:tav tm="100000">
                                          <p:val>
                                            <p:strVal val="#ppt_h"/>
                                          </p:val>
                                        </p:tav>
                                      </p:tavLst>
                                    </p:anim>
                                    <p:anim calcmode="lin" valueType="num">
                                      <p:cBhvr>
                                        <p:cTn id="56" dur="500" fill="hold"/>
                                        <p:tgtEl>
                                          <p:spTgt spid="48"/>
                                        </p:tgtEl>
                                        <p:attrNameLst>
                                          <p:attrName>style.rotation</p:attrName>
                                        </p:attrNameLst>
                                      </p:cBhvr>
                                      <p:tavLst>
                                        <p:tav tm="0">
                                          <p:val>
                                            <p:fltVal val="360"/>
                                          </p:val>
                                        </p:tav>
                                        <p:tav tm="100000">
                                          <p:val>
                                            <p:fltVal val="0"/>
                                          </p:val>
                                        </p:tav>
                                      </p:tavLst>
                                    </p:anim>
                                    <p:animEffect transition="in" filter="fade">
                                      <p:cBhvr>
                                        <p:cTn id="57" dur="500"/>
                                        <p:tgtEl>
                                          <p:spTgt spid="48"/>
                                        </p:tgtEl>
                                      </p:cBhvr>
                                    </p:animEffect>
                                  </p:childTnLst>
                                </p:cTn>
                              </p:par>
                            </p:childTnLst>
                          </p:cTn>
                        </p:par>
                        <p:par>
                          <p:cTn id="58" fill="hold">
                            <p:stCondLst>
                              <p:cond delay="3740"/>
                            </p:stCondLst>
                            <p:childTnLst>
                              <p:par>
                                <p:cTn id="59" presetID="53" presetClass="entr" presetSubtype="16" fill="hold" grpId="0" nodeType="afterEffect">
                                  <p:stCondLst>
                                    <p:cond delay="0"/>
                                  </p:stCondLst>
                                  <p:childTnLst>
                                    <p:set>
                                      <p:cBhvr>
                                        <p:cTn id="60" dur="1" fill="hold">
                                          <p:stCondLst>
                                            <p:cond delay="0"/>
                                          </p:stCondLst>
                                        </p:cTn>
                                        <p:tgtEl>
                                          <p:spTgt spid="47"/>
                                        </p:tgtEl>
                                        <p:attrNameLst>
                                          <p:attrName>style.visibility</p:attrName>
                                        </p:attrNameLst>
                                      </p:cBhvr>
                                      <p:to>
                                        <p:strVal val="visible"/>
                                      </p:to>
                                    </p:set>
                                    <p:anim calcmode="lin" valueType="num">
                                      <p:cBhvr>
                                        <p:cTn id="61" dur="500" fill="hold"/>
                                        <p:tgtEl>
                                          <p:spTgt spid="47"/>
                                        </p:tgtEl>
                                        <p:attrNameLst>
                                          <p:attrName>ppt_w</p:attrName>
                                        </p:attrNameLst>
                                      </p:cBhvr>
                                      <p:tavLst>
                                        <p:tav tm="0">
                                          <p:val>
                                            <p:fltVal val="0"/>
                                          </p:val>
                                        </p:tav>
                                        <p:tav tm="100000">
                                          <p:val>
                                            <p:strVal val="#ppt_w"/>
                                          </p:val>
                                        </p:tav>
                                      </p:tavLst>
                                    </p:anim>
                                    <p:anim calcmode="lin" valueType="num">
                                      <p:cBhvr>
                                        <p:cTn id="62" dur="500" fill="hold"/>
                                        <p:tgtEl>
                                          <p:spTgt spid="47"/>
                                        </p:tgtEl>
                                        <p:attrNameLst>
                                          <p:attrName>ppt_h</p:attrName>
                                        </p:attrNameLst>
                                      </p:cBhvr>
                                      <p:tavLst>
                                        <p:tav tm="0">
                                          <p:val>
                                            <p:fltVal val="0"/>
                                          </p:val>
                                        </p:tav>
                                        <p:tav tm="100000">
                                          <p:val>
                                            <p:strVal val="#ppt_h"/>
                                          </p:val>
                                        </p:tav>
                                      </p:tavLst>
                                    </p:anim>
                                    <p:animEffect transition="in" filter="fade">
                                      <p:cBhvr>
                                        <p:cTn id="63" dur="500"/>
                                        <p:tgtEl>
                                          <p:spTgt spid="47"/>
                                        </p:tgtEl>
                                      </p:cBhvr>
                                    </p:animEffect>
                                  </p:childTnLst>
                                </p:cTn>
                              </p:par>
                            </p:childTnLst>
                          </p:cTn>
                        </p:par>
                        <p:par>
                          <p:cTn id="64" fill="hold">
                            <p:stCondLst>
                              <p:cond delay="4240"/>
                            </p:stCondLst>
                            <p:childTnLst>
                              <p:par>
                                <p:cTn id="65" presetID="53" presetClass="entr" presetSubtype="16" fill="hold" grpId="0" nodeType="afterEffect">
                                  <p:stCondLst>
                                    <p:cond delay="0"/>
                                  </p:stCondLst>
                                  <p:iterate type="lt">
                                    <p:tmPct val="10000"/>
                                  </p:iterate>
                                  <p:childTnLst>
                                    <p:set>
                                      <p:cBhvr>
                                        <p:cTn id="66" dur="1" fill="hold">
                                          <p:stCondLst>
                                            <p:cond delay="0"/>
                                          </p:stCondLst>
                                        </p:cTn>
                                        <p:tgtEl>
                                          <p:spTgt spid="46"/>
                                        </p:tgtEl>
                                        <p:attrNameLst>
                                          <p:attrName>style.visibility</p:attrName>
                                        </p:attrNameLst>
                                      </p:cBhvr>
                                      <p:to>
                                        <p:strVal val="visible"/>
                                      </p:to>
                                    </p:set>
                                    <p:anim calcmode="lin" valueType="num">
                                      <p:cBhvr>
                                        <p:cTn id="67" dur="100" fill="hold"/>
                                        <p:tgtEl>
                                          <p:spTgt spid="46"/>
                                        </p:tgtEl>
                                        <p:attrNameLst>
                                          <p:attrName>ppt_w</p:attrName>
                                        </p:attrNameLst>
                                      </p:cBhvr>
                                      <p:tavLst>
                                        <p:tav tm="0">
                                          <p:val>
                                            <p:fltVal val="0"/>
                                          </p:val>
                                        </p:tav>
                                        <p:tav tm="100000">
                                          <p:val>
                                            <p:strVal val="#ppt_w"/>
                                          </p:val>
                                        </p:tav>
                                      </p:tavLst>
                                    </p:anim>
                                    <p:anim calcmode="lin" valueType="num">
                                      <p:cBhvr>
                                        <p:cTn id="68" dur="100" fill="hold"/>
                                        <p:tgtEl>
                                          <p:spTgt spid="46"/>
                                        </p:tgtEl>
                                        <p:attrNameLst>
                                          <p:attrName>ppt_h</p:attrName>
                                        </p:attrNameLst>
                                      </p:cBhvr>
                                      <p:tavLst>
                                        <p:tav tm="0">
                                          <p:val>
                                            <p:fltVal val="0"/>
                                          </p:val>
                                        </p:tav>
                                        <p:tav tm="100000">
                                          <p:val>
                                            <p:strVal val="#ppt_h"/>
                                          </p:val>
                                        </p:tav>
                                      </p:tavLst>
                                    </p:anim>
                                    <p:animEffect transition="in" filter="fade">
                                      <p:cBhvr>
                                        <p:cTn id="69" dur="100"/>
                                        <p:tgtEl>
                                          <p:spTgt spid="46"/>
                                        </p:tgtEl>
                                      </p:cBhvr>
                                    </p:animEffect>
                                  </p:childTnLst>
                                </p:cTn>
                              </p:par>
                            </p:childTnLst>
                          </p:cTn>
                        </p:par>
                        <p:par>
                          <p:cTn id="70" fill="hold">
                            <p:stCondLst>
                              <p:cond delay="4780"/>
                            </p:stCondLst>
                            <p:childTnLst>
                              <p:par>
                                <p:cTn id="71" presetID="53" presetClass="entr" presetSubtype="16" fill="hold" grpId="0" nodeType="afterEffect">
                                  <p:stCondLst>
                                    <p:cond delay="0"/>
                                  </p:stCondLst>
                                  <p:iterate type="lt">
                                    <p:tmPct val="10000"/>
                                  </p:iterate>
                                  <p:childTnLst>
                                    <p:set>
                                      <p:cBhvr>
                                        <p:cTn id="72" dur="1" fill="hold">
                                          <p:stCondLst>
                                            <p:cond delay="0"/>
                                          </p:stCondLst>
                                        </p:cTn>
                                        <p:tgtEl>
                                          <p:spTgt spid="33"/>
                                        </p:tgtEl>
                                        <p:attrNameLst>
                                          <p:attrName>style.visibility</p:attrName>
                                        </p:attrNameLst>
                                      </p:cBhvr>
                                      <p:to>
                                        <p:strVal val="visible"/>
                                      </p:to>
                                    </p:set>
                                    <p:anim calcmode="lin" valueType="num">
                                      <p:cBhvr>
                                        <p:cTn id="73" dur="100" fill="hold"/>
                                        <p:tgtEl>
                                          <p:spTgt spid="33"/>
                                        </p:tgtEl>
                                        <p:attrNameLst>
                                          <p:attrName>ppt_w</p:attrName>
                                        </p:attrNameLst>
                                      </p:cBhvr>
                                      <p:tavLst>
                                        <p:tav tm="0">
                                          <p:val>
                                            <p:fltVal val="0"/>
                                          </p:val>
                                        </p:tav>
                                        <p:tav tm="100000">
                                          <p:val>
                                            <p:strVal val="#ppt_w"/>
                                          </p:val>
                                        </p:tav>
                                      </p:tavLst>
                                    </p:anim>
                                    <p:anim calcmode="lin" valueType="num">
                                      <p:cBhvr>
                                        <p:cTn id="74" dur="100" fill="hold"/>
                                        <p:tgtEl>
                                          <p:spTgt spid="33"/>
                                        </p:tgtEl>
                                        <p:attrNameLst>
                                          <p:attrName>ppt_h</p:attrName>
                                        </p:attrNameLst>
                                      </p:cBhvr>
                                      <p:tavLst>
                                        <p:tav tm="0">
                                          <p:val>
                                            <p:fltVal val="0"/>
                                          </p:val>
                                        </p:tav>
                                        <p:tav tm="100000">
                                          <p:val>
                                            <p:strVal val="#ppt_h"/>
                                          </p:val>
                                        </p:tav>
                                      </p:tavLst>
                                    </p:anim>
                                    <p:animEffect transition="in" filter="fade">
                                      <p:cBhvr>
                                        <p:cTn id="75" dur="100"/>
                                        <p:tgtEl>
                                          <p:spTgt spid="33"/>
                                        </p:tgtEl>
                                      </p:cBhvr>
                                    </p:animEffect>
                                  </p:childTnLst>
                                </p:cTn>
                              </p:par>
                            </p:childTnLst>
                          </p:cTn>
                        </p:par>
                        <p:par>
                          <p:cTn id="76" fill="hold">
                            <p:stCondLst>
                              <p:cond delay="5690"/>
                            </p:stCondLst>
                            <p:childTnLst>
                              <p:par>
                                <p:cTn id="77" presetID="53" presetClass="entr" presetSubtype="16" fill="hold" grpId="0" nodeType="after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p:cTn id="79" dur="500" fill="hold"/>
                                        <p:tgtEl>
                                          <p:spTgt spid="41"/>
                                        </p:tgtEl>
                                        <p:attrNameLst>
                                          <p:attrName>ppt_w</p:attrName>
                                        </p:attrNameLst>
                                      </p:cBhvr>
                                      <p:tavLst>
                                        <p:tav tm="0">
                                          <p:val>
                                            <p:fltVal val="0"/>
                                          </p:val>
                                        </p:tav>
                                        <p:tav tm="100000">
                                          <p:val>
                                            <p:strVal val="#ppt_w"/>
                                          </p:val>
                                        </p:tav>
                                      </p:tavLst>
                                    </p:anim>
                                    <p:anim calcmode="lin" valueType="num">
                                      <p:cBhvr>
                                        <p:cTn id="80" dur="500" fill="hold"/>
                                        <p:tgtEl>
                                          <p:spTgt spid="41"/>
                                        </p:tgtEl>
                                        <p:attrNameLst>
                                          <p:attrName>ppt_h</p:attrName>
                                        </p:attrNameLst>
                                      </p:cBhvr>
                                      <p:tavLst>
                                        <p:tav tm="0">
                                          <p:val>
                                            <p:fltVal val="0"/>
                                          </p:val>
                                        </p:tav>
                                        <p:tav tm="100000">
                                          <p:val>
                                            <p:strVal val="#ppt_h"/>
                                          </p:val>
                                        </p:tav>
                                      </p:tavLst>
                                    </p:anim>
                                    <p:animEffect transition="in" filter="fade">
                                      <p:cBhvr>
                                        <p:cTn id="8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3" grpId="0"/>
      <p:bldP spid="46" grpId="0"/>
      <p:bldP spid="47" grpId="0"/>
      <p:bldP spid="26" grpId="0"/>
      <p:bldP spid="26" grpId="1"/>
      <p:bldP spid="27" grpId="0" animBg="1"/>
      <p:bldP spid="27" grpId="1" animBg="1"/>
      <p:bldP spid="33" grpId="0"/>
      <p:bldP spid="4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下箭头 11"/>
          <p:cNvSpPr/>
          <p:nvPr/>
        </p:nvSpPr>
        <p:spPr>
          <a:xfrm rot="4368884">
            <a:off x="4955020" y="1533024"/>
            <a:ext cx="1294537" cy="2451326"/>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lt1"/>
              </a:solidFill>
            </a:endParaRPr>
          </a:p>
        </p:txBody>
      </p:sp>
      <p:sp>
        <p:nvSpPr>
          <p:cNvPr id="5" name="下箭头 11"/>
          <p:cNvSpPr/>
          <p:nvPr/>
        </p:nvSpPr>
        <p:spPr>
          <a:xfrm rot="20821995">
            <a:off x="4535464" y="2866953"/>
            <a:ext cx="1294536" cy="2451326"/>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lt1"/>
              </a:solidFill>
            </a:endParaRPr>
          </a:p>
        </p:txBody>
      </p:sp>
      <p:sp>
        <p:nvSpPr>
          <p:cNvPr id="6" name="下箭头 11"/>
          <p:cNvSpPr/>
          <p:nvPr/>
        </p:nvSpPr>
        <p:spPr>
          <a:xfrm rot="15242877">
            <a:off x="5942443" y="3298923"/>
            <a:ext cx="1294537" cy="2451326"/>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lt1"/>
              </a:solidFill>
            </a:endParaRPr>
          </a:p>
        </p:txBody>
      </p:sp>
      <p:sp>
        <p:nvSpPr>
          <p:cNvPr id="9" name="下箭头 11"/>
          <p:cNvSpPr/>
          <p:nvPr/>
        </p:nvSpPr>
        <p:spPr>
          <a:xfrm rot="9466551">
            <a:off x="6259936" y="1880338"/>
            <a:ext cx="1294536" cy="2451326"/>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lt1"/>
              </a:solidFill>
            </a:endParaRPr>
          </a:p>
        </p:txBody>
      </p:sp>
      <p:sp>
        <p:nvSpPr>
          <p:cNvPr id="11" name="矩形 10"/>
          <p:cNvSpPr/>
          <p:nvPr/>
        </p:nvSpPr>
        <p:spPr>
          <a:xfrm>
            <a:off x="957498" y="1518684"/>
            <a:ext cx="3054265" cy="461665"/>
          </a:xfrm>
          <a:prstGeom prst="rect">
            <a:avLst/>
          </a:prstGeom>
        </p:spPr>
        <p:txBody>
          <a:bodyPr wrap="square">
            <a:spAutoFit/>
          </a:bodyPr>
          <a:lstStyle/>
          <a:p>
            <a:r>
              <a:rPr lang="zh-CN" altLang="en-US" sz="2400" b="1" dirty="0">
                <a:solidFill>
                  <a:srgbClr val="093B5C"/>
                </a:solidFill>
                <a:latin typeface="微软雅黑" panose="020B0503020204020204" pitchFamily="34" charset="-122"/>
                <a:ea typeface="微软雅黑" panose="020B0503020204020204" pitchFamily="34" charset="-122"/>
              </a:rPr>
              <a:t>设计思路</a:t>
            </a:r>
          </a:p>
        </p:txBody>
      </p:sp>
      <p:sp>
        <p:nvSpPr>
          <p:cNvPr id="12" name="矩形 11"/>
          <p:cNvSpPr/>
          <p:nvPr/>
        </p:nvSpPr>
        <p:spPr>
          <a:xfrm>
            <a:off x="957498" y="2008806"/>
            <a:ext cx="3258700" cy="4524315"/>
          </a:xfrm>
          <a:prstGeom prst="rect">
            <a:avLst/>
          </a:prstGeom>
        </p:spPr>
        <p:txBody>
          <a:bodyPr wrap="square">
            <a:spAutoFit/>
          </a:bodyPr>
          <a:lstStyle/>
          <a:p>
            <a:pPr marL="285750" indent="-285750" algn="just">
              <a:buFont typeface="Wingdings" charset="2"/>
              <a:buChar char="Ø"/>
            </a:pPr>
            <a:r>
              <a:rPr lang="zh-CN" altLang="zh-CN" dirty="0">
                <a:latin typeface="Microsoft YaHei" charset="-122"/>
                <a:ea typeface="Microsoft YaHei" charset="-122"/>
                <a:cs typeface="Microsoft YaHei" charset="-122"/>
              </a:rPr>
              <a:t>若采用最长链选择方法，</a:t>
            </a:r>
            <a:r>
              <a:rPr lang="en-US" altLang="zh-CN" dirty="0">
                <a:latin typeface="Microsoft YaHei" charset="-122"/>
                <a:ea typeface="Microsoft YaHei" charset="-122"/>
                <a:cs typeface="Microsoft YaHei" charset="-122"/>
              </a:rPr>
              <a:t>50%</a:t>
            </a:r>
            <a:r>
              <a:rPr lang="zh-CN" altLang="zh-CN" dirty="0">
                <a:latin typeface="Microsoft YaHei" charset="-122"/>
                <a:ea typeface="Microsoft YaHei" charset="-122"/>
                <a:cs typeface="Microsoft YaHei" charset="-122"/>
              </a:rPr>
              <a:t>攻击是否成功于取决于诚实网络中的最长链与攻击者正在伪造的链条之间的</a:t>
            </a:r>
            <a:r>
              <a:rPr lang="zh-CN" altLang="zh-CN" dirty="0">
                <a:solidFill>
                  <a:srgbClr val="FF0000"/>
                </a:solidFill>
                <a:latin typeface="Microsoft YaHei" charset="-122"/>
                <a:ea typeface="Microsoft YaHei" charset="-122"/>
                <a:cs typeface="Microsoft YaHei" charset="-122"/>
              </a:rPr>
              <a:t>长度</a:t>
            </a:r>
            <a:r>
              <a:rPr lang="zh-CN" altLang="zh-CN" dirty="0" smtClean="0">
                <a:solidFill>
                  <a:srgbClr val="FF0000"/>
                </a:solidFill>
                <a:latin typeface="Microsoft YaHei" charset="-122"/>
                <a:ea typeface="Microsoft YaHei" charset="-122"/>
                <a:cs typeface="Microsoft YaHei" charset="-122"/>
              </a:rPr>
              <a:t>竞争</a:t>
            </a:r>
            <a:endParaRPr lang="en-US" altLang="zh-CN" dirty="0" smtClean="0">
              <a:solidFill>
                <a:srgbClr val="FF0000"/>
              </a:solidFill>
              <a:latin typeface="Microsoft YaHei" charset="-122"/>
              <a:ea typeface="Microsoft YaHei" charset="-122"/>
              <a:cs typeface="Microsoft YaHei" charset="-122"/>
            </a:endParaRPr>
          </a:p>
          <a:p>
            <a:pPr marL="285750" indent="-285750" algn="just">
              <a:buFont typeface="Wingdings" charset="2"/>
              <a:buChar char="Ø"/>
            </a:pPr>
            <a:endParaRPr lang="en-US" altLang="zh-CN" dirty="0" smtClean="0">
              <a:latin typeface="Microsoft YaHei" charset="-122"/>
              <a:ea typeface="Microsoft YaHei" charset="-122"/>
              <a:cs typeface="Microsoft YaHei" charset="-122"/>
            </a:endParaRPr>
          </a:p>
          <a:p>
            <a:pPr marL="285750" indent="-285750" algn="just">
              <a:buFont typeface="Wingdings" charset="2"/>
              <a:buChar char="Ø"/>
            </a:pPr>
            <a:r>
              <a:rPr lang="zh-CN" altLang="zh-CN" dirty="0" smtClean="0">
                <a:latin typeface="Microsoft YaHei" charset="-122"/>
                <a:ea typeface="Microsoft YaHei" charset="-122"/>
                <a:cs typeface="Microsoft YaHei" charset="-122"/>
              </a:rPr>
              <a:t>诚实</a:t>
            </a:r>
            <a:r>
              <a:rPr lang="zh-CN" altLang="zh-CN" dirty="0">
                <a:latin typeface="Microsoft YaHei" charset="-122"/>
                <a:ea typeface="Microsoft YaHei" charset="-122"/>
                <a:cs typeface="Microsoft YaHei" charset="-122"/>
              </a:rPr>
              <a:t>网络中的非最长链上的区块并不会对竞争结果产生任何实质性的影响</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marL="285750" indent="-285750" algn="just">
              <a:buFont typeface="Wingdings" charset="2"/>
              <a:buChar char="Ø"/>
            </a:pPr>
            <a:endParaRPr lang="en-US" altLang="zh-CN" dirty="0">
              <a:latin typeface="Microsoft YaHei" charset="-122"/>
              <a:ea typeface="Microsoft YaHei" charset="-122"/>
              <a:cs typeface="Microsoft YaHei" charset="-122"/>
            </a:endParaRPr>
          </a:p>
          <a:p>
            <a:pPr marL="285750" indent="-285750" algn="just">
              <a:buFont typeface="Wingdings" charset="2"/>
              <a:buChar char="Ø"/>
            </a:pPr>
            <a:r>
              <a:rPr lang="zh-CN" altLang="zh-CN" dirty="0" smtClean="0">
                <a:latin typeface="Microsoft YaHei" charset="-122"/>
                <a:ea typeface="Microsoft YaHei" charset="-122"/>
                <a:cs typeface="Microsoft YaHei" charset="-122"/>
              </a:rPr>
              <a:t>如果</a:t>
            </a:r>
            <a:r>
              <a:rPr lang="zh-CN" altLang="zh-CN" dirty="0">
                <a:latin typeface="Microsoft YaHei" charset="-122"/>
                <a:ea typeface="Microsoft YaHei" charset="-122"/>
                <a:cs typeface="Microsoft YaHei" charset="-122"/>
              </a:rPr>
              <a:t>这部分</a:t>
            </a:r>
            <a:r>
              <a:rPr lang="zh-CN" altLang="zh-CN" dirty="0">
                <a:solidFill>
                  <a:srgbClr val="FF0000"/>
                </a:solidFill>
                <a:latin typeface="Microsoft YaHei" charset="-122"/>
                <a:ea typeface="Microsoft YaHei" charset="-122"/>
                <a:cs typeface="Microsoft YaHei" charset="-122"/>
              </a:rPr>
              <a:t>原本不起作用的区块上的工作量</a:t>
            </a:r>
            <a:r>
              <a:rPr lang="zh-CN" altLang="zh-CN" dirty="0">
                <a:latin typeface="Microsoft YaHei" charset="-122"/>
                <a:ea typeface="Microsoft YaHei" charset="-122"/>
                <a:cs typeface="Microsoft YaHei" charset="-122"/>
              </a:rPr>
              <a:t>也被考虑进来</a:t>
            </a:r>
            <a:r>
              <a:rPr lang="zh-CN"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则</a:t>
            </a:r>
            <a:r>
              <a:rPr lang="zh-CN" altLang="zh-CN" dirty="0" smtClean="0">
                <a:latin typeface="Microsoft YaHei" charset="-122"/>
                <a:ea typeface="Microsoft YaHei" charset="-122"/>
                <a:cs typeface="Microsoft YaHei" charset="-122"/>
              </a:rPr>
              <a:t>诚实</a:t>
            </a:r>
            <a:r>
              <a:rPr lang="zh-CN" altLang="zh-CN" dirty="0">
                <a:latin typeface="Microsoft YaHei" charset="-122"/>
                <a:ea typeface="Microsoft YaHei" charset="-122"/>
                <a:cs typeface="Microsoft YaHei" charset="-122"/>
              </a:rPr>
              <a:t>网络中所有被挖出的区块都能为诚实主链取得胜利贡献一份力量，从而降低</a:t>
            </a:r>
            <a:r>
              <a:rPr lang="en-US" altLang="zh-CN" dirty="0">
                <a:latin typeface="Microsoft YaHei" charset="-122"/>
                <a:ea typeface="Microsoft YaHei" charset="-122"/>
                <a:cs typeface="Microsoft YaHei" charset="-122"/>
              </a:rPr>
              <a:t>50%</a:t>
            </a:r>
            <a:r>
              <a:rPr lang="zh-CN" altLang="zh-CN" dirty="0">
                <a:latin typeface="Microsoft YaHei" charset="-122"/>
                <a:ea typeface="Microsoft YaHei" charset="-122"/>
                <a:cs typeface="Microsoft YaHei" charset="-122"/>
              </a:rPr>
              <a:t>攻击成功的概率</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17" name="矩形 16"/>
          <p:cNvSpPr/>
          <p:nvPr/>
        </p:nvSpPr>
        <p:spPr>
          <a:xfrm>
            <a:off x="8309768" y="1518684"/>
            <a:ext cx="3665355" cy="461665"/>
          </a:xfrm>
          <a:prstGeom prst="rect">
            <a:avLst/>
          </a:prstGeom>
        </p:spPr>
        <p:txBody>
          <a:bodyPr wrap="square">
            <a:spAutoFit/>
          </a:bodyPr>
          <a:lstStyle/>
          <a:p>
            <a:r>
              <a:rPr lang="zh-CN" altLang="en-US" sz="2400" b="1" dirty="0">
                <a:solidFill>
                  <a:srgbClr val="093B5C"/>
                </a:solidFill>
                <a:latin typeface="微软雅黑" panose="020B0503020204020204" pitchFamily="34" charset="-122"/>
                <a:ea typeface="微软雅黑" panose="020B0503020204020204" pitchFamily="34" charset="-122"/>
              </a:rPr>
              <a:t>具体步骤</a:t>
            </a:r>
          </a:p>
        </p:txBody>
      </p:sp>
      <p:sp>
        <p:nvSpPr>
          <p:cNvPr id="18" name="矩形 17"/>
          <p:cNvSpPr/>
          <p:nvPr/>
        </p:nvSpPr>
        <p:spPr>
          <a:xfrm>
            <a:off x="8309768" y="2015330"/>
            <a:ext cx="3344957" cy="3970318"/>
          </a:xfrm>
          <a:prstGeom prst="rect">
            <a:avLst/>
          </a:prstGeom>
        </p:spPr>
        <p:txBody>
          <a:bodyPr wrap="square">
            <a:spAutoFit/>
          </a:bodyPr>
          <a:lstStyle/>
          <a:p>
            <a:pPr marL="285750" indent="-285750" algn="just">
              <a:buFont typeface="Arial" charset="0"/>
              <a:buChar char="•"/>
            </a:pPr>
            <a:r>
              <a:rPr lang="zh-CN" altLang="zh-CN" dirty="0">
                <a:latin typeface="Microsoft YaHei" charset="-122"/>
                <a:ea typeface="Microsoft YaHei" charset="-122"/>
                <a:cs typeface="Microsoft YaHei" charset="-122"/>
              </a:rPr>
              <a:t>将某一时刻高度分叉的区块链网络被视为一棵 “区块树”。每一个分叉处，有多个暂时处于并列地位的区块。分别以这些区块为根，又形成了多个子区块树</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algn="just"/>
            <a:endParaRPr lang="en-US" altLang="zh-CN" dirty="0">
              <a:latin typeface="Microsoft YaHei" charset="-122"/>
              <a:ea typeface="Microsoft YaHei" charset="-122"/>
              <a:cs typeface="Microsoft YaHei" charset="-122"/>
            </a:endParaRPr>
          </a:p>
          <a:p>
            <a:pPr marL="285750" indent="-285750" algn="just">
              <a:buFont typeface="Arial" charset="0"/>
              <a:buChar char="•"/>
            </a:pPr>
            <a:r>
              <a:rPr lang="zh-CN" altLang="zh-CN" dirty="0" smtClean="0">
                <a:latin typeface="Microsoft YaHei" charset="-122"/>
                <a:ea typeface="Microsoft YaHei" charset="-122"/>
                <a:cs typeface="Microsoft YaHei" charset="-122"/>
              </a:rPr>
              <a:t>如果</a:t>
            </a:r>
            <a:r>
              <a:rPr lang="zh-CN" altLang="zh-CN" dirty="0">
                <a:latin typeface="Microsoft YaHei" charset="-122"/>
                <a:ea typeface="Microsoft YaHei" charset="-122"/>
                <a:cs typeface="Microsoft YaHei" charset="-122"/>
              </a:rPr>
              <a:t>采用</a:t>
            </a:r>
            <a:r>
              <a:rPr lang="en-US" altLang="zh-CN" dirty="0">
                <a:latin typeface="Microsoft YaHei" charset="-122"/>
                <a:ea typeface="Microsoft YaHei" charset="-122"/>
                <a:cs typeface="Microsoft YaHei" charset="-122"/>
              </a:rPr>
              <a:t>GHOST</a:t>
            </a:r>
            <a:r>
              <a:rPr lang="zh-CN" altLang="zh-CN" dirty="0">
                <a:latin typeface="Microsoft YaHei" charset="-122"/>
                <a:ea typeface="Microsoft YaHei" charset="-122"/>
                <a:cs typeface="Microsoft YaHei" charset="-122"/>
              </a:rPr>
              <a:t>方法，分叉处权重最大（包含区块数目最多）的子区块树所对应的根区块将进入主链</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marL="285750" indent="-285750" algn="just">
              <a:buFont typeface="Arial" charset="0"/>
              <a:buChar char="•"/>
            </a:pPr>
            <a:endParaRPr lang="en-US" altLang="zh-CN" dirty="0">
              <a:latin typeface="Microsoft YaHei" charset="-122"/>
              <a:ea typeface="Microsoft YaHei" charset="-122"/>
              <a:cs typeface="Microsoft YaHei" charset="-122"/>
            </a:endParaRPr>
          </a:p>
          <a:p>
            <a:pPr algn="just"/>
            <a:r>
              <a:rPr lang="en-US" altLang="zh-CN" dirty="0" smtClean="0">
                <a:latin typeface="Microsoft YaHei" charset="-122"/>
                <a:ea typeface="Microsoft YaHei" charset="-122"/>
                <a:cs typeface="Microsoft YaHei" charset="-122"/>
              </a:rPr>
              <a:t>Greedy Heaviest</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Observed Sub-Tree </a:t>
            </a:r>
            <a:r>
              <a:rPr lang="zh-CN" altLang="en-US" dirty="0" smtClean="0">
                <a:latin typeface="Microsoft YaHei" charset="-122"/>
                <a:ea typeface="Microsoft YaHei" charset="-122"/>
                <a:cs typeface="Microsoft YaHei" charset="-122"/>
              </a:rPr>
              <a:t>“幽灵协议”</a:t>
            </a:r>
            <a:endParaRPr lang="zh-CN" altLang="zh-CN" dirty="0">
              <a:latin typeface="Microsoft YaHei" charset="-122"/>
              <a:ea typeface="Microsoft YaHei" charset="-122"/>
              <a:cs typeface="Microsoft YaHei" charset="-122"/>
            </a:endParaRPr>
          </a:p>
        </p:txBody>
      </p:sp>
      <p:sp>
        <p:nvSpPr>
          <p:cNvPr id="22" name="矩形 21"/>
          <p:cNvSpPr/>
          <p:nvPr/>
        </p:nvSpPr>
        <p:spPr>
          <a:xfrm>
            <a:off x="5013040" y="3204978"/>
            <a:ext cx="2224643" cy="954107"/>
          </a:xfrm>
          <a:prstGeom prst="rect">
            <a:avLst/>
          </a:prstGeom>
        </p:spPr>
        <p:txBody>
          <a:bodyPr wrap="square">
            <a:spAutoFit/>
          </a:bodyPr>
          <a:lstStyle/>
          <a:p>
            <a:pPr algn="ctr"/>
            <a:r>
              <a:rPr lang="en-US" altLang="zh-CN" sz="2800" b="1" dirty="0">
                <a:solidFill>
                  <a:srgbClr val="093B5C"/>
                </a:solidFill>
                <a:latin typeface="微软雅黑" panose="020B0503020204020204" pitchFamily="34" charset="-122"/>
                <a:ea typeface="微软雅黑" panose="020B0503020204020204" pitchFamily="34" charset="-122"/>
              </a:rPr>
              <a:t>GHOST</a:t>
            </a:r>
            <a:r>
              <a:rPr lang="zh-CN" altLang="en-US" sz="2800" b="1" dirty="0">
                <a:solidFill>
                  <a:srgbClr val="093B5C"/>
                </a:solidFill>
                <a:latin typeface="微软雅黑" panose="020B0503020204020204" pitchFamily="34" charset="-122"/>
                <a:ea typeface="微软雅黑" panose="020B0503020204020204" pitchFamily="34" charset="-122"/>
              </a:rPr>
              <a:t>主链选择方法</a:t>
            </a:r>
          </a:p>
        </p:txBody>
      </p:sp>
      <p:sp>
        <p:nvSpPr>
          <p:cNvPr id="19" name="矩形 3"/>
          <p:cNvSpPr>
            <a:spLocks noChangeArrowheads="1"/>
          </p:cNvSpPr>
          <p:nvPr/>
        </p:nvSpPr>
        <p:spPr bwMode="auto">
          <a:xfrm>
            <a:off x="798574" y="234824"/>
            <a:ext cx="11393425" cy="523220"/>
          </a:xfrm>
          <a:prstGeom prst="rect">
            <a:avLst/>
          </a:prstGeom>
          <a:extLst/>
        </p:spPr>
        <p:txBody>
          <a:bodyPr wrap="square">
            <a:spAutoFit/>
          </a:bodyPr>
          <a:lstStyle/>
          <a:p>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GHOST-POW</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a:t>
            </a:r>
            <a:r>
              <a:rPr lang="en-US" altLang="zh-CN" dirty="0"/>
              <a:t> </a:t>
            </a:r>
            <a:r>
              <a:rPr lang="en-US" altLang="zh-CN" sz="2800" b="1" kern="100" dirty="0" err="1">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Sompolinsky</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&amp;</a:t>
            </a:r>
            <a:r>
              <a:rPr lang="en-US" altLang="zh-CN" dirty="0"/>
              <a:t> </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Zohar</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2015 </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p>
        </p:txBody>
      </p:sp>
      <p:sp>
        <p:nvSpPr>
          <p:cNvPr id="23" name="等腰三角形 22"/>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6343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23"/>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par>
                                <p:cTn id="17" presetID="35" presetClass="path" presetSubtype="0" accel="50000" decel="50000" fill="hold" grpId="1" nodeType="withEffect">
                                  <p:stCondLst>
                                    <p:cond delay="0"/>
                                  </p:stCondLst>
                                  <p:childTnLst>
                                    <p:animMotion origin="layout" path="M 8.33333E-7 -3.7037E-6 L 0.12148 -3.7037E-6 " pathEditMode="relative" rAng="0" ptsTypes="AA">
                                      <p:cBhvr>
                                        <p:cTn id="18" dur="1000" spd="-100000" fill="hold"/>
                                        <p:tgtEl>
                                          <p:spTgt spid="19"/>
                                        </p:tgtEl>
                                        <p:attrNameLst>
                                          <p:attrName>ppt_x</p:attrName>
                                          <p:attrName>ppt_y</p:attrName>
                                        </p:attrNameLst>
                                      </p:cBhvr>
                                      <p:rCtr x="6068" y="0"/>
                                    </p:animMotion>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250" fill="hold"/>
                                        <p:tgtEl>
                                          <p:spTgt spid="22"/>
                                        </p:tgtEl>
                                        <p:attrNameLst>
                                          <p:attrName>ppt_w</p:attrName>
                                        </p:attrNameLst>
                                      </p:cBhvr>
                                      <p:tavLst>
                                        <p:tav tm="0">
                                          <p:val>
                                            <p:fltVal val="0"/>
                                          </p:val>
                                        </p:tav>
                                        <p:tav tm="100000">
                                          <p:val>
                                            <p:strVal val="#ppt_w"/>
                                          </p:val>
                                        </p:tav>
                                      </p:tavLst>
                                    </p:anim>
                                    <p:anim calcmode="lin" valueType="num">
                                      <p:cBhvr>
                                        <p:cTn id="23" dur="250" fill="hold"/>
                                        <p:tgtEl>
                                          <p:spTgt spid="22"/>
                                        </p:tgtEl>
                                        <p:attrNameLst>
                                          <p:attrName>ppt_h</p:attrName>
                                        </p:attrNameLst>
                                      </p:cBhvr>
                                      <p:tavLst>
                                        <p:tav tm="0">
                                          <p:val>
                                            <p:fltVal val="0"/>
                                          </p:val>
                                        </p:tav>
                                        <p:tav tm="100000">
                                          <p:val>
                                            <p:strVal val="#ppt_h"/>
                                          </p:val>
                                        </p:tav>
                                      </p:tavLst>
                                    </p:anim>
                                    <p:animEffect transition="in" filter="fade">
                                      <p:cBhvr>
                                        <p:cTn id="24" dur="250"/>
                                        <p:tgtEl>
                                          <p:spTgt spid="22"/>
                                        </p:tgtEl>
                                      </p:cBhvr>
                                    </p:animEffect>
                                  </p:childTnLst>
                                </p:cTn>
                              </p:par>
                              <p:par>
                                <p:cTn id="25" presetID="6" presetClass="emph" presetSubtype="0" decel="100000" fill="hold" grpId="1" nodeType="withEffect">
                                  <p:stCondLst>
                                    <p:cond delay="200"/>
                                  </p:stCondLst>
                                  <p:childTnLst>
                                    <p:animScale>
                                      <p:cBhvr>
                                        <p:cTn id="26" dur="250" fill="hold"/>
                                        <p:tgtEl>
                                          <p:spTgt spid="22"/>
                                        </p:tgtEl>
                                      </p:cBhvr>
                                      <p:by x="110000" y="110000"/>
                                    </p:animScale>
                                  </p:childTnLst>
                                </p:cTn>
                              </p:par>
                              <p:par>
                                <p:cTn id="27" presetID="6" presetClass="emph" presetSubtype="0" decel="100000" fill="hold" grpId="2" nodeType="withEffect">
                                  <p:stCondLst>
                                    <p:cond delay="400"/>
                                  </p:stCondLst>
                                  <p:childTnLst>
                                    <p:animScale>
                                      <p:cBhvr>
                                        <p:cTn id="28" dur="250" fill="hold"/>
                                        <p:tgtEl>
                                          <p:spTgt spid="22"/>
                                        </p:tgtEl>
                                      </p:cBhvr>
                                      <p:by x="91000" y="91000"/>
                                    </p:animScale>
                                  </p:childTnLst>
                                </p:cTn>
                              </p:par>
                            </p:childTnLst>
                          </p:cTn>
                        </p:par>
                        <p:par>
                          <p:cTn id="29" fill="hold">
                            <p:stCondLst>
                              <p:cond delay="1650"/>
                            </p:stCondLst>
                            <p:childTnLst>
                              <p:par>
                                <p:cTn id="30" presetID="53" presetClass="entr" presetSubtype="16"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par>
                                <p:cTn id="35" presetID="53" presetClass="entr" presetSubtype="16" fill="hold" grpId="0" nodeType="withEffect">
                                  <p:stCondLst>
                                    <p:cond delay="25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par>
                                <p:cTn id="45" presetID="53" presetClass="entr" presetSubtype="16" fill="hold" grpId="0" nodeType="withEffect">
                                  <p:stCondLst>
                                    <p:cond delay="75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fltVal val="0"/>
                                          </p:val>
                                        </p:tav>
                                        <p:tav tm="100000">
                                          <p:val>
                                            <p:strVal val="#ppt_w"/>
                                          </p:val>
                                        </p:tav>
                                      </p:tavLst>
                                    </p:anim>
                                    <p:anim calcmode="lin" valueType="num">
                                      <p:cBhvr>
                                        <p:cTn id="48" dur="500" fill="hold"/>
                                        <p:tgtEl>
                                          <p:spTgt spid="9"/>
                                        </p:tgtEl>
                                        <p:attrNameLst>
                                          <p:attrName>ppt_h</p:attrName>
                                        </p:attrNameLst>
                                      </p:cBhvr>
                                      <p:tavLst>
                                        <p:tav tm="0">
                                          <p:val>
                                            <p:fltVal val="0"/>
                                          </p:val>
                                        </p:tav>
                                        <p:tav tm="100000">
                                          <p:val>
                                            <p:strVal val="#ppt_h"/>
                                          </p:val>
                                        </p:tav>
                                      </p:tavLst>
                                    </p:anim>
                                    <p:animEffect transition="in" filter="fade">
                                      <p:cBhvr>
                                        <p:cTn id="49" dur="500"/>
                                        <p:tgtEl>
                                          <p:spTgt spid="9"/>
                                        </p:tgtEl>
                                      </p:cBhvr>
                                    </p:animEffect>
                                  </p:childTnLst>
                                </p:cTn>
                              </p:par>
                            </p:childTnLst>
                          </p:cTn>
                        </p:par>
                        <p:par>
                          <p:cTn id="50" fill="hold">
                            <p:stCondLst>
                              <p:cond delay="2900"/>
                            </p:stCondLst>
                            <p:childTnLst>
                              <p:par>
                                <p:cTn id="51" presetID="53" presetClass="entr" presetSubtype="16"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p:cTn id="53" dur="500" fill="hold"/>
                                        <p:tgtEl>
                                          <p:spTgt spid="11"/>
                                        </p:tgtEl>
                                        <p:attrNameLst>
                                          <p:attrName>ppt_w</p:attrName>
                                        </p:attrNameLst>
                                      </p:cBhvr>
                                      <p:tavLst>
                                        <p:tav tm="0">
                                          <p:val>
                                            <p:fltVal val="0"/>
                                          </p:val>
                                        </p:tav>
                                        <p:tav tm="100000">
                                          <p:val>
                                            <p:strVal val="#ppt_w"/>
                                          </p:val>
                                        </p:tav>
                                      </p:tavLst>
                                    </p:anim>
                                    <p:anim calcmode="lin" valueType="num">
                                      <p:cBhvr>
                                        <p:cTn id="54" dur="500" fill="hold"/>
                                        <p:tgtEl>
                                          <p:spTgt spid="11"/>
                                        </p:tgtEl>
                                        <p:attrNameLst>
                                          <p:attrName>ppt_h</p:attrName>
                                        </p:attrNameLst>
                                      </p:cBhvr>
                                      <p:tavLst>
                                        <p:tav tm="0">
                                          <p:val>
                                            <p:fltVal val="0"/>
                                          </p:val>
                                        </p:tav>
                                        <p:tav tm="100000">
                                          <p:val>
                                            <p:strVal val="#ppt_h"/>
                                          </p:val>
                                        </p:tav>
                                      </p:tavLst>
                                    </p:anim>
                                    <p:animEffect transition="in" filter="fade">
                                      <p:cBhvr>
                                        <p:cTn id="55" dur="500"/>
                                        <p:tgtEl>
                                          <p:spTgt spid="11"/>
                                        </p:tgtEl>
                                      </p:cBhvr>
                                    </p:animEffect>
                                  </p:childTnLst>
                                </p:cTn>
                              </p:par>
                            </p:childTnLst>
                          </p:cTn>
                        </p:par>
                        <p:par>
                          <p:cTn id="56" fill="hold">
                            <p:stCondLst>
                              <p:cond delay="3400"/>
                            </p:stCondLst>
                            <p:childTnLst>
                              <p:par>
                                <p:cTn id="57" presetID="53" presetClass="entr" presetSubtype="16" fill="hold" grpId="0" nodeType="afterEffect">
                                  <p:stCondLst>
                                    <p:cond delay="0"/>
                                  </p:stCondLst>
                                  <p:iterate type="lt">
                                    <p:tmPct val="10000"/>
                                  </p:iterate>
                                  <p:childTnLst>
                                    <p:set>
                                      <p:cBhvr>
                                        <p:cTn id="58" dur="1" fill="hold">
                                          <p:stCondLst>
                                            <p:cond delay="0"/>
                                          </p:stCondLst>
                                        </p:cTn>
                                        <p:tgtEl>
                                          <p:spTgt spid="12"/>
                                        </p:tgtEl>
                                        <p:attrNameLst>
                                          <p:attrName>style.visibility</p:attrName>
                                        </p:attrNameLst>
                                      </p:cBhvr>
                                      <p:to>
                                        <p:strVal val="visible"/>
                                      </p:to>
                                    </p:set>
                                    <p:anim calcmode="lin" valueType="num">
                                      <p:cBhvr>
                                        <p:cTn id="59" dur="100" fill="hold"/>
                                        <p:tgtEl>
                                          <p:spTgt spid="12"/>
                                        </p:tgtEl>
                                        <p:attrNameLst>
                                          <p:attrName>ppt_w</p:attrName>
                                        </p:attrNameLst>
                                      </p:cBhvr>
                                      <p:tavLst>
                                        <p:tav tm="0">
                                          <p:val>
                                            <p:fltVal val="0"/>
                                          </p:val>
                                        </p:tav>
                                        <p:tav tm="100000">
                                          <p:val>
                                            <p:strVal val="#ppt_w"/>
                                          </p:val>
                                        </p:tav>
                                      </p:tavLst>
                                    </p:anim>
                                    <p:anim calcmode="lin" valueType="num">
                                      <p:cBhvr>
                                        <p:cTn id="60" dur="100" fill="hold"/>
                                        <p:tgtEl>
                                          <p:spTgt spid="12"/>
                                        </p:tgtEl>
                                        <p:attrNameLst>
                                          <p:attrName>ppt_h</p:attrName>
                                        </p:attrNameLst>
                                      </p:cBhvr>
                                      <p:tavLst>
                                        <p:tav tm="0">
                                          <p:val>
                                            <p:fltVal val="0"/>
                                          </p:val>
                                        </p:tav>
                                        <p:tav tm="100000">
                                          <p:val>
                                            <p:strVal val="#ppt_h"/>
                                          </p:val>
                                        </p:tav>
                                      </p:tavLst>
                                    </p:anim>
                                    <p:animEffect transition="in" filter="fade">
                                      <p:cBhvr>
                                        <p:cTn id="61" dur="100"/>
                                        <p:tgtEl>
                                          <p:spTgt spid="12"/>
                                        </p:tgtEl>
                                      </p:cBhvr>
                                    </p:animEffect>
                                  </p:childTnLst>
                                </p:cTn>
                              </p:par>
                            </p:childTnLst>
                          </p:cTn>
                        </p:par>
                        <p:par>
                          <p:cTn id="62" fill="hold">
                            <p:stCondLst>
                              <p:cond delay="5050"/>
                            </p:stCondLst>
                            <p:childTnLst>
                              <p:par>
                                <p:cTn id="63" presetID="53" presetClass="entr" presetSubtype="16"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500" fill="hold"/>
                                        <p:tgtEl>
                                          <p:spTgt spid="17"/>
                                        </p:tgtEl>
                                        <p:attrNameLst>
                                          <p:attrName>ppt_w</p:attrName>
                                        </p:attrNameLst>
                                      </p:cBhvr>
                                      <p:tavLst>
                                        <p:tav tm="0">
                                          <p:val>
                                            <p:fltVal val="0"/>
                                          </p:val>
                                        </p:tav>
                                        <p:tav tm="100000">
                                          <p:val>
                                            <p:strVal val="#ppt_w"/>
                                          </p:val>
                                        </p:tav>
                                      </p:tavLst>
                                    </p:anim>
                                    <p:anim calcmode="lin" valueType="num">
                                      <p:cBhvr>
                                        <p:cTn id="66" dur="500" fill="hold"/>
                                        <p:tgtEl>
                                          <p:spTgt spid="17"/>
                                        </p:tgtEl>
                                        <p:attrNameLst>
                                          <p:attrName>ppt_h</p:attrName>
                                        </p:attrNameLst>
                                      </p:cBhvr>
                                      <p:tavLst>
                                        <p:tav tm="0">
                                          <p:val>
                                            <p:fltVal val="0"/>
                                          </p:val>
                                        </p:tav>
                                        <p:tav tm="100000">
                                          <p:val>
                                            <p:strVal val="#ppt_h"/>
                                          </p:val>
                                        </p:tav>
                                      </p:tavLst>
                                    </p:anim>
                                    <p:animEffect transition="in" filter="fade">
                                      <p:cBhvr>
                                        <p:cTn id="67" dur="500"/>
                                        <p:tgtEl>
                                          <p:spTgt spid="17"/>
                                        </p:tgtEl>
                                      </p:cBhvr>
                                    </p:animEffect>
                                  </p:childTnLst>
                                </p:cTn>
                              </p:par>
                            </p:childTnLst>
                          </p:cTn>
                        </p:par>
                        <p:par>
                          <p:cTn id="68" fill="hold">
                            <p:stCondLst>
                              <p:cond delay="5550"/>
                            </p:stCondLst>
                            <p:childTnLst>
                              <p:par>
                                <p:cTn id="69" presetID="53" presetClass="entr" presetSubtype="16" fill="hold" grpId="0" nodeType="afterEffect">
                                  <p:stCondLst>
                                    <p:cond delay="0"/>
                                  </p:stCondLst>
                                  <p:iterate type="lt">
                                    <p:tmPct val="10000"/>
                                  </p:iterate>
                                  <p:childTnLst>
                                    <p:set>
                                      <p:cBhvr>
                                        <p:cTn id="70" dur="1" fill="hold">
                                          <p:stCondLst>
                                            <p:cond delay="0"/>
                                          </p:stCondLst>
                                        </p:cTn>
                                        <p:tgtEl>
                                          <p:spTgt spid="18"/>
                                        </p:tgtEl>
                                        <p:attrNameLst>
                                          <p:attrName>style.visibility</p:attrName>
                                        </p:attrNameLst>
                                      </p:cBhvr>
                                      <p:to>
                                        <p:strVal val="visible"/>
                                      </p:to>
                                    </p:set>
                                    <p:anim calcmode="lin" valueType="num">
                                      <p:cBhvr>
                                        <p:cTn id="71" dur="100" fill="hold"/>
                                        <p:tgtEl>
                                          <p:spTgt spid="18"/>
                                        </p:tgtEl>
                                        <p:attrNameLst>
                                          <p:attrName>ppt_w</p:attrName>
                                        </p:attrNameLst>
                                      </p:cBhvr>
                                      <p:tavLst>
                                        <p:tav tm="0">
                                          <p:val>
                                            <p:fltVal val="0"/>
                                          </p:val>
                                        </p:tav>
                                        <p:tav tm="100000">
                                          <p:val>
                                            <p:strVal val="#ppt_w"/>
                                          </p:val>
                                        </p:tav>
                                      </p:tavLst>
                                    </p:anim>
                                    <p:anim calcmode="lin" valueType="num">
                                      <p:cBhvr>
                                        <p:cTn id="72" dur="100" fill="hold"/>
                                        <p:tgtEl>
                                          <p:spTgt spid="18"/>
                                        </p:tgtEl>
                                        <p:attrNameLst>
                                          <p:attrName>ppt_h</p:attrName>
                                        </p:attrNameLst>
                                      </p:cBhvr>
                                      <p:tavLst>
                                        <p:tav tm="0">
                                          <p:val>
                                            <p:fltVal val="0"/>
                                          </p:val>
                                        </p:tav>
                                        <p:tav tm="100000">
                                          <p:val>
                                            <p:strVal val="#ppt_h"/>
                                          </p:val>
                                        </p:tav>
                                      </p:tavLst>
                                    </p:anim>
                                    <p:animEffect transition="in" filter="fade">
                                      <p:cBhvr>
                                        <p:cTn id="73" dur="1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1" grpId="0"/>
      <p:bldP spid="12" grpId="0"/>
      <p:bldP spid="17" grpId="0"/>
      <p:bldP spid="18" grpId="0"/>
      <p:bldP spid="22" grpId="0"/>
      <p:bldP spid="22" grpId="1"/>
      <p:bldP spid="22" grpId="2"/>
      <p:bldP spid="19" grpId="0"/>
      <p:bldP spid="19" grpId="1"/>
      <p:bldP spid="23" grpId="0" animBg="1"/>
      <p:bldP spid="2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矩形 88"/>
          <p:cNvSpPr/>
          <p:nvPr/>
        </p:nvSpPr>
        <p:spPr>
          <a:xfrm>
            <a:off x="6687827" y="1593845"/>
            <a:ext cx="4857517" cy="400110"/>
          </a:xfrm>
          <a:prstGeom prst="rect">
            <a:avLst/>
          </a:prstGeom>
        </p:spPr>
        <p:txBody>
          <a:bodyPr wrap="square">
            <a:spAutoFit/>
          </a:bodyPr>
          <a:lstStyle/>
          <a:p>
            <a:r>
              <a:rPr lang="zh-CN" altLang="en-US" sz="2000" b="1" dirty="0">
                <a:solidFill>
                  <a:srgbClr val="093B5C"/>
                </a:solidFill>
                <a:latin typeface="微软雅黑" panose="020B0503020204020204" pitchFamily="34" charset="-122"/>
                <a:ea typeface="微软雅黑" panose="020B0503020204020204" pitchFamily="34" charset="-122"/>
              </a:rPr>
              <a:t>最长链准则选取主链结果（攻击者获胜）：</a:t>
            </a:r>
          </a:p>
        </p:txBody>
      </p:sp>
      <p:sp>
        <p:nvSpPr>
          <p:cNvPr id="15" name="矩形 3"/>
          <p:cNvSpPr>
            <a:spLocks noChangeArrowheads="1"/>
          </p:cNvSpPr>
          <p:nvPr/>
        </p:nvSpPr>
        <p:spPr bwMode="auto">
          <a:xfrm>
            <a:off x="798575" y="234824"/>
            <a:ext cx="7008994" cy="523220"/>
          </a:xfrm>
          <a:prstGeom prst="rect">
            <a:avLst/>
          </a:prstGeom>
          <a:extLst/>
        </p:spPr>
        <p:txBody>
          <a:bodyPr wrap="square">
            <a:spAutoFit/>
          </a:bodyPr>
          <a:lstStyle/>
          <a:p>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GHOST-POW</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a:t>
            </a:r>
          </a:p>
        </p:txBody>
      </p:sp>
      <p:sp>
        <p:nvSpPr>
          <p:cNvPr id="16" name="等腰三角形 15"/>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C7BA26F6-D914-4023-86B7-87D802E5BCAF}"/>
              </a:ext>
            </a:extLst>
          </p:cNvPr>
          <p:cNvPicPr/>
          <p:nvPr/>
        </p:nvPicPr>
        <p:blipFill>
          <a:blip r:embed="rId4">
            <a:extLst>
              <a:ext uri="{28A0092B-C50C-407E-A947-70E740481C1C}">
                <a14:useLocalDpi xmlns:a14="http://schemas.microsoft.com/office/drawing/2010/main" val="0"/>
              </a:ext>
            </a:extLst>
          </a:blip>
          <a:stretch>
            <a:fillRect/>
          </a:stretch>
        </p:blipFill>
        <p:spPr>
          <a:xfrm>
            <a:off x="338109" y="949240"/>
            <a:ext cx="6113721" cy="5191692"/>
          </a:xfrm>
          <a:prstGeom prst="rect">
            <a:avLst/>
          </a:prstGeom>
        </p:spPr>
      </p:pic>
      <p:sp>
        <p:nvSpPr>
          <p:cNvPr id="2" name="Rectangle 2">
            <a:extLst>
              <a:ext uri="{FF2B5EF4-FFF2-40B4-BE49-F238E27FC236}">
                <a16:creationId xmlns:a16="http://schemas.microsoft.com/office/drawing/2014/main" id="{E44EC145-BC73-4CA5-B2CE-023982A02A7C}"/>
              </a:ext>
            </a:extLst>
          </p:cNvPr>
          <p:cNvSpPr>
            <a:spLocks noChangeArrowheads="1"/>
          </p:cNvSpPr>
          <p:nvPr/>
        </p:nvSpPr>
        <p:spPr bwMode="auto">
          <a:xfrm>
            <a:off x="338109" y="55269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0313DEA5-D86D-4866-9C4D-1C061C8024C6}"/>
              </a:ext>
            </a:extLst>
          </p:cNvPr>
          <p:cNvGraphicFramePr>
            <a:graphicFrameLocks noChangeAspect="1"/>
          </p:cNvGraphicFramePr>
          <p:nvPr>
            <p:extLst/>
          </p:nvPr>
        </p:nvGraphicFramePr>
        <p:xfrm>
          <a:off x="7276403" y="2342637"/>
          <a:ext cx="3914881" cy="289427"/>
        </p:xfrm>
        <a:graphic>
          <a:graphicData uri="http://schemas.openxmlformats.org/presentationml/2006/ole">
            <mc:AlternateContent xmlns:mc="http://schemas.openxmlformats.org/markup-compatibility/2006">
              <mc:Choice xmlns:v="urn:schemas-microsoft-com:vml" Requires="v">
                <p:oleObj spid="_x0000_s2119" name="Equation" r:id="rId5" imgW="2451100" imgH="177800" progId="Equation.DSMT4">
                  <p:embed/>
                </p:oleObj>
              </mc:Choice>
              <mc:Fallback>
                <p:oleObj name="Equation" r:id="rId5" imgW="2451100" imgH="177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6403" y="2342637"/>
                        <a:ext cx="3914881" cy="289427"/>
                      </a:xfrm>
                      <a:prstGeom prst="rect">
                        <a:avLst/>
                      </a:prstGeom>
                      <a:noFill/>
                    </p:spPr>
                  </p:pic>
                </p:oleObj>
              </mc:Fallback>
            </mc:AlternateContent>
          </a:graphicData>
        </a:graphic>
      </p:graphicFrame>
      <p:sp>
        <p:nvSpPr>
          <p:cNvPr id="18" name="矩形 17">
            <a:extLst>
              <a:ext uri="{FF2B5EF4-FFF2-40B4-BE49-F238E27FC236}">
                <a16:creationId xmlns:a16="http://schemas.microsoft.com/office/drawing/2014/main" id="{BCA99B24-1F22-4FEF-8D15-254545158220}"/>
              </a:ext>
            </a:extLst>
          </p:cNvPr>
          <p:cNvSpPr/>
          <p:nvPr/>
        </p:nvSpPr>
        <p:spPr>
          <a:xfrm>
            <a:off x="6687827" y="3510987"/>
            <a:ext cx="5377334" cy="400110"/>
          </a:xfrm>
          <a:prstGeom prst="rect">
            <a:avLst/>
          </a:prstGeom>
        </p:spPr>
        <p:txBody>
          <a:bodyPr wrap="square">
            <a:spAutoFit/>
          </a:bodyPr>
          <a:lstStyle/>
          <a:p>
            <a:r>
              <a:rPr lang="en-US" altLang="zh-CN" sz="2000" b="1" dirty="0">
                <a:solidFill>
                  <a:srgbClr val="093B5C"/>
                </a:solidFill>
                <a:latin typeface="微软雅黑" panose="020B0503020204020204" pitchFamily="34" charset="-122"/>
                <a:ea typeface="微软雅黑" panose="020B0503020204020204" pitchFamily="34" charset="-122"/>
              </a:rPr>
              <a:t>GHOST</a:t>
            </a:r>
            <a:r>
              <a:rPr lang="zh-CN" altLang="en-US" sz="2000" b="1" dirty="0">
                <a:solidFill>
                  <a:srgbClr val="093B5C"/>
                </a:solidFill>
                <a:latin typeface="微软雅黑" panose="020B0503020204020204" pitchFamily="34" charset="-122"/>
                <a:ea typeface="微软雅黑" panose="020B0503020204020204" pitchFamily="34" charset="-122"/>
              </a:rPr>
              <a:t>准则选取主链结果（诚实矿工获胜）：</a:t>
            </a:r>
          </a:p>
        </p:txBody>
      </p:sp>
      <p:sp>
        <p:nvSpPr>
          <p:cNvPr id="4" name="Rectangle 5">
            <a:extLst>
              <a:ext uri="{FF2B5EF4-FFF2-40B4-BE49-F238E27FC236}">
                <a16:creationId xmlns:a16="http://schemas.microsoft.com/office/drawing/2014/main" id="{E98D8263-0182-4F7E-BD37-070C5823628A}"/>
              </a:ext>
            </a:extLst>
          </p:cNvPr>
          <p:cNvSpPr>
            <a:spLocks noChangeArrowheads="1"/>
          </p:cNvSpPr>
          <p:nvPr/>
        </p:nvSpPr>
        <p:spPr bwMode="auto">
          <a:xfrm>
            <a:off x="7614136" y="33294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3F8B86B3-45EF-4635-B224-66315E1AE82F}"/>
              </a:ext>
            </a:extLst>
          </p:cNvPr>
          <p:cNvGraphicFramePr>
            <a:graphicFrameLocks noChangeAspect="1"/>
          </p:cNvGraphicFramePr>
          <p:nvPr>
            <p:extLst/>
          </p:nvPr>
        </p:nvGraphicFramePr>
        <p:xfrm>
          <a:off x="7276403" y="4399866"/>
          <a:ext cx="2672865" cy="274339"/>
        </p:xfrm>
        <a:graphic>
          <a:graphicData uri="http://schemas.openxmlformats.org/presentationml/2006/ole">
            <mc:AlternateContent xmlns:mc="http://schemas.openxmlformats.org/markup-compatibility/2006">
              <mc:Choice xmlns:v="urn:schemas-microsoft-com:vml" Requires="v">
                <p:oleObj spid="_x0000_s2120" name="Equation" r:id="rId7" imgW="1688367" imgH="177723" progId="Equation.DSMT4">
                  <p:embed/>
                </p:oleObj>
              </mc:Choice>
              <mc:Fallback>
                <p:oleObj name="Equation" r:id="rId7" imgW="1688367" imgH="17772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6403" y="4399866"/>
                        <a:ext cx="2672865" cy="274339"/>
                      </a:xfrm>
                      <a:prstGeom prst="rect">
                        <a:avLst/>
                      </a:prstGeom>
                      <a:noFill/>
                    </p:spPr>
                  </p:pic>
                </p:oleObj>
              </mc:Fallback>
            </mc:AlternateContent>
          </a:graphicData>
        </a:graphic>
      </p:graphicFrame>
      <p:sp>
        <p:nvSpPr>
          <p:cNvPr id="6" name="右箭头 5"/>
          <p:cNvSpPr/>
          <p:nvPr/>
        </p:nvSpPr>
        <p:spPr bwMode="auto">
          <a:xfrm rot="19298920">
            <a:off x="5238427" y="2851688"/>
            <a:ext cx="1611824" cy="356461"/>
          </a:xfrm>
          <a:prstGeom prst="rightArrow">
            <a:avLst/>
          </a:prstGeom>
          <a:solidFill>
            <a:srgbClr val="FF0000"/>
          </a:soli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2" name="右箭头 11"/>
          <p:cNvSpPr/>
          <p:nvPr/>
        </p:nvSpPr>
        <p:spPr bwMode="auto">
          <a:xfrm rot="11830029">
            <a:off x="4750600" y="2841217"/>
            <a:ext cx="1611824" cy="356461"/>
          </a:xfrm>
          <a:prstGeom prst="rightArrow">
            <a:avLst/>
          </a:prstGeom>
          <a:solidFill>
            <a:srgbClr val="00B0F0"/>
          </a:soli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Tree>
    <p:extLst>
      <p:ext uri="{BB962C8B-B14F-4D97-AF65-F5344CB8AC3E}">
        <p14:creationId xmlns:p14="http://schemas.microsoft.com/office/powerpoint/2010/main" val="871960793"/>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16"/>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15"/>
                                        </p:tgtEl>
                                        <p:attrNameLst>
                                          <p:attrName>ppt_x</p:attrName>
                                          <p:attrName>ppt_y</p:attrName>
                                        </p:attrNameLst>
                                      </p:cBhvr>
                                      <p:rCtr x="6068" y="0"/>
                                    </p:animMotion>
                                  </p:childTnLst>
                                </p:cTn>
                              </p:par>
                            </p:childTnLst>
                          </p:cTn>
                        </p:par>
                        <p:par>
                          <p:cTn id="19" fill="hold">
                            <p:stCondLst>
                              <p:cond delay="1000"/>
                            </p:stCondLst>
                            <p:childTnLst>
                              <p:par>
                                <p:cTn id="20" presetID="50" presetClass="entr" presetSubtype="0" decel="100000" fill="hold" grpId="0" nodeType="afterEffect">
                                  <p:stCondLst>
                                    <p:cond delay="0"/>
                                  </p:stCondLst>
                                  <p:childTnLst>
                                    <p:set>
                                      <p:cBhvr>
                                        <p:cTn id="21" dur="1" fill="hold">
                                          <p:stCondLst>
                                            <p:cond delay="0"/>
                                          </p:stCondLst>
                                        </p:cTn>
                                        <p:tgtEl>
                                          <p:spTgt spid="89"/>
                                        </p:tgtEl>
                                        <p:attrNameLst>
                                          <p:attrName>style.visibility</p:attrName>
                                        </p:attrNameLst>
                                      </p:cBhvr>
                                      <p:to>
                                        <p:strVal val="visible"/>
                                      </p:to>
                                    </p:set>
                                    <p:anim calcmode="lin" valueType="num">
                                      <p:cBhvr>
                                        <p:cTn id="22" dur="500" fill="hold"/>
                                        <p:tgtEl>
                                          <p:spTgt spid="89"/>
                                        </p:tgtEl>
                                        <p:attrNameLst>
                                          <p:attrName>ppt_w</p:attrName>
                                        </p:attrNameLst>
                                      </p:cBhvr>
                                      <p:tavLst>
                                        <p:tav tm="0">
                                          <p:val>
                                            <p:strVal val="#ppt_w+.3"/>
                                          </p:val>
                                        </p:tav>
                                        <p:tav tm="100000">
                                          <p:val>
                                            <p:strVal val="#ppt_w"/>
                                          </p:val>
                                        </p:tav>
                                      </p:tavLst>
                                    </p:anim>
                                    <p:anim calcmode="lin" valueType="num">
                                      <p:cBhvr>
                                        <p:cTn id="23" dur="500" fill="hold"/>
                                        <p:tgtEl>
                                          <p:spTgt spid="89"/>
                                        </p:tgtEl>
                                        <p:attrNameLst>
                                          <p:attrName>ppt_h</p:attrName>
                                        </p:attrNameLst>
                                      </p:cBhvr>
                                      <p:tavLst>
                                        <p:tav tm="0">
                                          <p:val>
                                            <p:strVal val="#ppt_h"/>
                                          </p:val>
                                        </p:tav>
                                        <p:tav tm="100000">
                                          <p:val>
                                            <p:strVal val="#ppt_h"/>
                                          </p:val>
                                        </p:tav>
                                      </p:tavLst>
                                    </p:anim>
                                    <p:animEffect transition="in" filter="fade">
                                      <p:cBhvr>
                                        <p:cTn id="24" dur="500"/>
                                        <p:tgtEl>
                                          <p:spTgt spid="89"/>
                                        </p:tgtEl>
                                      </p:cBhvr>
                                    </p:animEffect>
                                  </p:childTnLst>
                                </p:cTn>
                              </p:par>
                            </p:childTnLst>
                          </p:cTn>
                        </p:par>
                        <p:par>
                          <p:cTn id="25" fill="hold">
                            <p:stCondLst>
                              <p:cond delay="1500"/>
                            </p:stCondLst>
                            <p:childTnLst>
                              <p:par>
                                <p:cTn id="26" presetID="50" presetClass="entr" presetSubtype="0" decel="10000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strVal val="#ppt_w+.3"/>
                                          </p:val>
                                        </p:tav>
                                        <p:tav tm="100000">
                                          <p:val>
                                            <p:strVal val="#ppt_w"/>
                                          </p:val>
                                        </p:tav>
                                      </p:tavLst>
                                    </p:anim>
                                    <p:anim calcmode="lin" valueType="num">
                                      <p:cBhvr>
                                        <p:cTn id="29" dur="500" fill="hold"/>
                                        <p:tgtEl>
                                          <p:spTgt spid="18"/>
                                        </p:tgtEl>
                                        <p:attrNameLst>
                                          <p:attrName>ppt_h</p:attrName>
                                        </p:attrNameLst>
                                      </p:cBhvr>
                                      <p:tavLst>
                                        <p:tav tm="0">
                                          <p:val>
                                            <p:strVal val="#ppt_h"/>
                                          </p:val>
                                        </p:tav>
                                        <p:tav tm="100000">
                                          <p:val>
                                            <p:strVal val="#ppt_h"/>
                                          </p:val>
                                        </p:tav>
                                      </p:tavLst>
                                    </p:anim>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15" grpId="0"/>
      <p:bldP spid="15" grpId="1"/>
      <p:bldP spid="16" grpId="0" animBg="1"/>
      <p:bldP spid="16" grpId="1" animBg="1"/>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组合 3"/>
          <p:cNvGrpSpPr/>
          <p:nvPr/>
        </p:nvGrpSpPr>
        <p:grpSpPr>
          <a:xfrm>
            <a:off x="1808156" y="1603388"/>
            <a:ext cx="1720431" cy="2134001"/>
            <a:chOff x="1110504" y="1492274"/>
            <a:chExt cx="1909505" cy="2368526"/>
          </a:xfrm>
          <a:solidFill>
            <a:srgbClr val="093B5C"/>
          </a:solidFill>
          <a:effectLst>
            <a:outerShdw blurRad="203200" dist="152400" dir="2700000" algn="tl" rotWithShape="0">
              <a:prstClr val="black">
                <a:alpha val="60000"/>
              </a:prstClr>
            </a:outerShdw>
          </a:effectLst>
        </p:grpSpPr>
        <p:grpSp>
          <p:nvGrpSpPr>
            <p:cNvPr id="5" name="组合 4"/>
            <p:cNvGrpSpPr/>
            <p:nvPr/>
          </p:nvGrpSpPr>
          <p:grpSpPr>
            <a:xfrm rot="10985882">
              <a:off x="2272100" y="1492274"/>
              <a:ext cx="747909" cy="1173537"/>
              <a:chOff x="1335314" y="4786756"/>
              <a:chExt cx="1122806" cy="1761783"/>
            </a:xfrm>
            <a:grpFill/>
          </p:grpSpPr>
          <p:grpSp>
            <p:nvGrpSpPr>
              <p:cNvPr id="9" name="组合 8"/>
              <p:cNvGrpSpPr/>
              <p:nvPr/>
            </p:nvGrpSpPr>
            <p:grpSpPr>
              <a:xfrm rot="21435440">
                <a:off x="1441603" y="4786756"/>
                <a:ext cx="1016517" cy="1761783"/>
                <a:chOff x="4376258" y="4808160"/>
                <a:chExt cx="1016517" cy="1761783"/>
              </a:xfrm>
              <a:grpFill/>
            </p:grpSpPr>
            <p:sp>
              <p:nvSpPr>
                <p:cNvPr id="11" name="任意多边形 10"/>
                <p:cNvSpPr/>
                <p:nvPr/>
              </p:nvSpPr>
              <p:spPr>
                <a:xfrm rot="18857641">
                  <a:off x="3748178" y="5511022"/>
                  <a:ext cx="1687001" cy="430842"/>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615405">
                  <a:off x="5160547" y="4808160"/>
                  <a:ext cx="232228" cy="434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 name="直接连接符 9"/>
              <p:cNvCxnSpPr/>
              <p:nvPr/>
            </p:nvCxnSpPr>
            <p:spPr>
              <a:xfrm flipH="1">
                <a:off x="1335314" y="5370285"/>
                <a:ext cx="725714" cy="783772"/>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同心圆 5"/>
            <p:cNvSpPr/>
            <p:nvPr/>
          </p:nvSpPr>
          <p:spPr>
            <a:xfrm>
              <a:off x="1110504" y="2397820"/>
              <a:ext cx="1462980" cy="1462980"/>
            </a:xfrm>
            <a:prstGeom prst="donut">
              <a:avLst>
                <a:gd name="adj" fmla="val 77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3" name="组合 12"/>
          <p:cNvGrpSpPr/>
          <p:nvPr/>
        </p:nvGrpSpPr>
        <p:grpSpPr>
          <a:xfrm>
            <a:off x="4903759" y="1338539"/>
            <a:ext cx="2290113" cy="2711024"/>
            <a:chOff x="3743675" y="972847"/>
            <a:chExt cx="2541794" cy="3008963"/>
          </a:xfrm>
          <a:solidFill>
            <a:srgbClr val="093B5C"/>
          </a:solidFill>
          <a:effectLst>
            <a:outerShdw blurRad="203200" dist="152400" dir="2700000" algn="tl" rotWithShape="0">
              <a:prstClr val="black">
                <a:alpha val="60000"/>
              </a:prstClr>
            </a:outerShdw>
          </a:effectLst>
        </p:grpSpPr>
        <p:grpSp>
          <p:nvGrpSpPr>
            <p:cNvPr id="14" name="组合 13"/>
            <p:cNvGrpSpPr/>
            <p:nvPr/>
          </p:nvGrpSpPr>
          <p:grpSpPr>
            <a:xfrm rot="11163297">
              <a:off x="5364849" y="972847"/>
              <a:ext cx="920620" cy="1444536"/>
              <a:chOff x="1335314" y="4786756"/>
              <a:chExt cx="1122806" cy="1761783"/>
            </a:xfrm>
            <a:grpFill/>
          </p:grpSpPr>
          <p:grpSp>
            <p:nvGrpSpPr>
              <p:cNvPr id="16" name="组合 15"/>
              <p:cNvGrpSpPr/>
              <p:nvPr/>
            </p:nvGrpSpPr>
            <p:grpSpPr>
              <a:xfrm rot="21435440">
                <a:off x="1441601" y="4786756"/>
                <a:ext cx="1016519" cy="1761783"/>
                <a:chOff x="4376256" y="4808160"/>
                <a:chExt cx="1016519" cy="1761783"/>
              </a:xfrm>
              <a:grpFill/>
            </p:grpSpPr>
            <p:sp>
              <p:nvSpPr>
                <p:cNvPr id="18" name="任意多边形 17"/>
                <p:cNvSpPr/>
                <p:nvPr/>
              </p:nvSpPr>
              <p:spPr>
                <a:xfrm rot="18857641">
                  <a:off x="3748177" y="5511021"/>
                  <a:ext cx="1687001" cy="430843"/>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2615405">
                  <a:off x="5160547" y="4808160"/>
                  <a:ext cx="232228" cy="434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flipH="1">
                <a:off x="1335314" y="5370285"/>
                <a:ext cx="725714" cy="783772"/>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同心圆 14"/>
            <p:cNvSpPr/>
            <p:nvPr/>
          </p:nvSpPr>
          <p:spPr>
            <a:xfrm>
              <a:off x="3743675" y="2046514"/>
              <a:ext cx="1935296" cy="1935296"/>
            </a:xfrm>
            <a:prstGeom prst="donut">
              <a:avLst>
                <a:gd name="adj" fmla="val 77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0" name="组合 19"/>
          <p:cNvGrpSpPr/>
          <p:nvPr/>
        </p:nvGrpSpPr>
        <p:grpSpPr>
          <a:xfrm>
            <a:off x="7990343" y="843737"/>
            <a:ext cx="2932718" cy="3205826"/>
            <a:chOff x="6928897" y="501066"/>
            <a:chExt cx="3255021" cy="3558143"/>
          </a:xfrm>
          <a:solidFill>
            <a:srgbClr val="093B5C"/>
          </a:solidFill>
          <a:effectLst>
            <a:outerShdw blurRad="203200" dist="152400" dir="2700000" algn="tl" rotWithShape="0">
              <a:prstClr val="black">
                <a:alpha val="60000"/>
              </a:prstClr>
            </a:outerShdw>
          </a:effectLst>
        </p:grpSpPr>
        <p:sp>
          <p:nvSpPr>
            <p:cNvPr id="21" name="同心圆 20"/>
            <p:cNvSpPr/>
            <p:nvPr/>
          </p:nvSpPr>
          <p:spPr>
            <a:xfrm>
              <a:off x="6928897" y="1695115"/>
              <a:ext cx="2364094" cy="2364094"/>
            </a:xfrm>
            <a:prstGeom prst="donut">
              <a:avLst>
                <a:gd name="adj" fmla="val 77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2" name="组合 21"/>
            <p:cNvGrpSpPr/>
            <p:nvPr/>
          </p:nvGrpSpPr>
          <p:grpSpPr>
            <a:xfrm rot="11228489">
              <a:off x="9086218" y="501066"/>
              <a:ext cx="1097700" cy="1722391"/>
              <a:chOff x="1335314" y="4786756"/>
              <a:chExt cx="1122806" cy="1761783"/>
            </a:xfrm>
            <a:grpFill/>
          </p:grpSpPr>
          <p:grpSp>
            <p:nvGrpSpPr>
              <p:cNvPr id="23" name="组合 22"/>
              <p:cNvGrpSpPr/>
              <p:nvPr/>
            </p:nvGrpSpPr>
            <p:grpSpPr>
              <a:xfrm rot="21435440">
                <a:off x="1441603" y="4786756"/>
                <a:ext cx="1016517" cy="1761783"/>
                <a:chOff x="4376258" y="4808160"/>
                <a:chExt cx="1016517" cy="1761783"/>
              </a:xfrm>
              <a:grpFill/>
            </p:grpSpPr>
            <p:sp>
              <p:nvSpPr>
                <p:cNvPr id="25" name="任意多边形 24"/>
                <p:cNvSpPr/>
                <p:nvPr/>
              </p:nvSpPr>
              <p:spPr>
                <a:xfrm rot="18857641">
                  <a:off x="3748178" y="5511022"/>
                  <a:ext cx="1687001" cy="430842"/>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2615405">
                  <a:off x="5160547" y="4808160"/>
                  <a:ext cx="232228" cy="434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4" name="直接连接符 23"/>
              <p:cNvCxnSpPr/>
              <p:nvPr/>
            </p:nvCxnSpPr>
            <p:spPr>
              <a:xfrm flipH="1">
                <a:off x="1335314" y="5370285"/>
                <a:ext cx="725714" cy="783772"/>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7" name="文本框 26"/>
          <p:cNvSpPr txBox="1"/>
          <p:nvPr/>
        </p:nvSpPr>
        <p:spPr>
          <a:xfrm>
            <a:off x="1843646" y="2962484"/>
            <a:ext cx="1282630" cy="369332"/>
          </a:xfrm>
          <a:prstGeom prst="rect">
            <a:avLst/>
          </a:prstGeom>
          <a:noFill/>
        </p:spPr>
        <p:txBody>
          <a:bodyPr wrap="square" rtlCol="0">
            <a:spAutoFit/>
          </a:bodyPr>
          <a:lstStyle/>
          <a:p>
            <a:pPr marL="0" marR="0" lvl="0" indent="0" algn="ctr" defTabSz="914400" eaLnBrk="1" fontAlgn="auto" latinLnBrk="0" hangingPunct="1">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rPr>
              <a:t>优点一</a:t>
            </a:r>
          </a:p>
        </p:txBody>
      </p:sp>
      <p:sp>
        <p:nvSpPr>
          <p:cNvPr id="28" name="文本框 27"/>
          <p:cNvSpPr txBox="1"/>
          <p:nvPr/>
        </p:nvSpPr>
        <p:spPr>
          <a:xfrm>
            <a:off x="8347723" y="2768161"/>
            <a:ext cx="1620000" cy="461665"/>
          </a:xfrm>
          <a:prstGeom prst="rect">
            <a:avLst/>
          </a:prstGeom>
          <a:noFill/>
        </p:spPr>
        <p:txBody>
          <a:bodyPr wrap="square" rtlCol="0">
            <a:spAutoFit/>
          </a:bodyPr>
          <a:lstStyle/>
          <a:p>
            <a:pPr marL="0" marR="0" lvl="0" indent="0" algn="ctr" defTabSz="914400" eaLnBrk="1" fontAlgn="auto" latinLnBrk="0" hangingPunct="1">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rPr>
              <a:t>局限性</a:t>
            </a:r>
          </a:p>
        </p:txBody>
      </p:sp>
      <p:sp>
        <p:nvSpPr>
          <p:cNvPr id="29" name="文本框 28"/>
          <p:cNvSpPr txBox="1"/>
          <p:nvPr/>
        </p:nvSpPr>
        <p:spPr>
          <a:xfrm>
            <a:off x="4962174" y="2974343"/>
            <a:ext cx="1530197" cy="400110"/>
          </a:xfrm>
          <a:prstGeom prst="rect">
            <a:avLst/>
          </a:prstGeom>
          <a:noFill/>
        </p:spPr>
        <p:txBody>
          <a:bodyPr wrap="square" rtlCol="0">
            <a:spAutoFit/>
          </a:bodyPr>
          <a:lstStyle/>
          <a:p>
            <a:pPr marL="0" marR="0" lvl="0" indent="0" algn="ctr" defTabSz="914400" eaLnBrk="1" fontAlgn="auto" latinLnBrk="0" hangingPunct="1">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rPr>
              <a:t>优点二</a:t>
            </a:r>
          </a:p>
        </p:txBody>
      </p:sp>
      <p:sp>
        <p:nvSpPr>
          <p:cNvPr id="30" name="矩形 29"/>
          <p:cNvSpPr/>
          <p:nvPr/>
        </p:nvSpPr>
        <p:spPr>
          <a:xfrm>
            <a:off x="1083858" y="4410371"/>
            <a:ext cx="2760227" cy="1477328"/>
          </a:xfrm>
          <a:prstGeom prst="rect">
            <a:avLst/>
          </a:prstGeom>
        </p:spPr>
        <p:txBody>
          <a:bodyPr wrap="square">
            <a:spAutoFit/>
          </a:bodyPr>
          <a:lstStyle/>
          <a:p>
            <a:pPr algn="just"/>
            <a:r>
              <a:rPr lang="zh-CN" altLang="zh-CN" dirty="0" smtClean="0">
                <a:latin typeface="Microsoft YaHei" charset="-122"/>
                <a:ea typeface="Microsoft YaHei" charset="-122"/>
                <a:cs typeface="Microsoft YaHei" charset="-122"/>
              </a:rPr>
              <a:t>保持</a:t>
            </a:r>
            <a:r>
              <a:rPr lang="zh-CN" altLang="zh-CN" dirty="0">
                <a:latin typeface="Microsoft YaHei" charset="-122"/>
                <a:ea typeface="Microsoft YaHei" charset="-122"/>
                <a:cs typeface="Microsoft YaHei" charset="-122"/>
              </a:rPr>
              <a:t>了传统</a:t>
            </a:r>
            <a:r>
              <a:rPr lang="en-US" altLang="zh-CN" dirty="0">
                <a:latin typeface="Microsoft YaHei" charset="-122"/>
                <a:ea typeface="Microsoft YaHei" charset="-122"/>
                <a:cs typeface="Microsoft YaHei" charset="-122"/>
              </a:rPr>
              <a:t>POW</a:t>
            </a:r>
            <a:r>
              <a:rPr lang="zh-CN" altLang="zh-CN" dirty="0">
                <a:latin typeface="Microsoft YaHei" charset="-122"/>
                <a:ea typeface="Microsoft YaHei" charset="-122"/>
                <a:cs typeface="Microsoft YaHei" charset="-122"/>
              </a:rPr>
              <a:t>所具有的交易的</a:t>
            </a:r>
            <a:r>
              <a:rPr lang="zh-CN" altLang="zh-CN" dirty="0">
                <a:solidFill>
                  <a:srgbClr val="FF0000"/>
                </a:solidFill>
                <a:latin typeface="Microsoft YaHei" charset="-122"/>
                <a:ea typeface="Microsoft YaHei" charset="-122"/>
                <a:cs typeface="Microsoft YaHei" charset="-122"/>
              </a:rPr>
              <a:t>最终一致性</a:t>
            </a:r>
            <a:r>
              <a:rPr lang="zh-CN" altLang="zh-CN" dirty="0">
                <a:latin typeface="Microsoft YaHei" charset="-122"/>
                <a:ea typeface="Microsoft YaHei" charset="-122"/>
                <a:cs typeface="Microsoft YaHei" charset="-122"/>
              </a:rPr>
              <a:t>，即在概率意义上，若经过足够长的时间，所有节点能够对交易数据达成</a:t>
            </a:r>
            <a:r>
              <a:rPr lang="zh-CN" altLang="zh-CN" dirty="0" smtClean="0">
                <a:latin typeface="Microsoft YaHei" charset="-122"/>
                <a:ea typeface="Microsoft YaHei" charset="-122"/>
                <a:cs typeface="Microsoft YaHei" charset="-122"/>
              </a:rPr>
              <a:t>共识</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31" name="矩形 30"/>
          <p:cNvSpPr/>
          <p:nvPr/>
        </p:nvSpPr>
        <p:spPr>
          <a:xfrm>
            <a:off x="4347160" y="4410371"/>
            <a:ext cx="2760227" cy="2031325"/>
          </a:xfrm>
          <a:prstGeom prst="rect">
            <a:avLst/>
          </a:prstGeom>
        </p:spPr>
        <p:txBody>
          <a:bodyPr wrap="square">
            <a:spAutoFit/>
          </a:bodyPr>
          <a:lstStyle/>
          <a:p>
            <a:pPr marL="285750" indent="-285750" algn="just">
              <a:buFont typeface="Arial" charset="0"/>
              <a:buChar char="•"/>
            </a:pPr>
            <a:r>
              <a:rPr lang="zh-CN" altLang="zh-CN" dirty="0" smtClean="0">
                <a:latin typeface="Microsoft YaHei" charset="-122"/>
                <a:ea typeface="Microsoft YaHei" charset="-122"/>
                <a:cs typeface="Microsoft YaHei" charset="-122"/>
              </a:rPr>
              <a:t>区块</a:t>
            </a:r>
            <a:r>
              <a:rPr lang="zh-CN" altLang="zh-CN" dirty="0">
                <a:latin typeface="Microsoft YaHei" charset="-122"/>
                <a:ea typeface="Microsoft YaHei" charset="-122"/>
                <a:cs typeface="Microsoft YaHei" charset="-122"/>
              </a:rPr>
              <a:t>链网络的</a:t>
            </a:r>
            <a:r>
              <a:rPr lang="zh-CN" altLang="zh-CN" dirty="0">
                <a:solidFill>
                  <a:srgbClr val="FF0000"/>
                </a:solidFill>
                <a:latin typeface="Microsoft YaHei" charset="-122"/>
                <a:ea typeface="Microsoft YaHei" charset="-122"/>
                <a:cs typeface="Microsoft YaHei" charset="-122"/>
              </a:rPr>
              <a:t>安全阈值被提高至</a:t>
            </a:r>
            <a:r>
              <a:rPr lang="en-US" altLang="zh-CN" dirty="0">
                <a:solidFill>
                  <a:srgbClr val="FF0000"/>
                </a:solidFill>
                <a:latin typeface="Microsoft YaHei" charset="-122"/>
                <a:ea typeface="Microsoft YaHei" charset="-122"/>
                <a:cs typeface="Microsoft YaHei" charset="-122"/>
              </a:rPr>
              <a:t>1</a:t>
            </a:r>
            <a:r>
              <a:rPr lang="zh-CN" altLang="zh-CN" dirty="0">
                <a:latin typeface="Microsoft YaHei" charset="-122"/>
                <a:ea typeface="Microsoft YaHei" charset="-122"/>
                <a:cs typeface="Microsoft YaHei" charset="-122"/>
              </a:rPr>
              <a:t>（传统</a:t>
            </a:r>
            <a:r>
              <a:rPr lang="en-US" altLang="zh-CN" dirty="0">
                <a:latin typeface="Microsoft YaHei" charset="-122"/>
                <a:ea typeface="Microsoft YaHei" charset="-122"/>
                <a:cs typeface="Microsoft YaHei" charset="-122"/>
              </a:rPr>
              <a:t>POW</a:t>
            </a:r>
            <a:r>
              <a:rPr lang="zh-CN" altLang="zh-CN" dirty="0">
                <a:latin typeface="Microsoft YaHei" charset="-122"/>
                <a:ea typeface="Microsoft YaHei" charset="-122"/>
                <a:cs typeface="Microsoft YaHei" charset="-122"/>
              </a:rPr>
              <a:t>区块链网络的安全阈值小于</a:t>
            </a:r>
            <a:r>
              <a:rPr lang="en-US" altLang="zh-CN" dirty="0">
                <a:latin typeface="Microsoft YaHei" charset="-122"/>
                <a:ea typeface="Microsoft YaHei" charset="-122"/>
                <a:cs typeface="Microsoft YaHei" charset="-122"/>
              </a:rPr>
              <a:t>1</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marL="285750" indent="-285750" algn="just">
              <a:buFont typeface="Arial" charset="0"/>
              <a:buChar char="•"/>
            </a:pPr>
            <a:endParaRPr lang="en-US" altLang="zh-CN" dirty="0" smtClean="0">
              <a:latin typeface="Microsoft YaHei" charset="-122"/>
              <a:ea typeface="Microsoft YaHei" charset="-122"/>
              <a:cs typeface="Microsoft YaHei" charset="-122"/>
            </a:endParaRPr>
          </a:p>
          <a:p>
            <a:pPr marL="285750" indent="-285750" algn="just">
              <a:buFont typeface="Arial" charset="0"/>
              <a:buChar char="•"/>
            </a:pPr>
            <a:r>
              <a:rPr lang="zh-CN" altLang="zh-CN" dirty="0" smtClean="0">
                <a:latin typeface="Microsoft YaHei" charset="-122"/>
                <a:ea typeface="Microsoft YaHei" charset="-122"/>
                <a:cs typeface="Microsoft YaHei" charset="-122"/>
              </a:rPr>
              <a:t>安全</a:t>
            </a:r>
            <a:r>
              <a:rPr lang="zh-CN" altLang="zh-CN" dirty="0">
                <a:latin typeface="Microsoft YaHei" charset="-122"/>
                <a:ea typeface="Microsoft YaHei" charset="-122"/>
                <a:cs typeface="Microsoft YaHei" charset="-122"/>
              </a:rPr>
              <a:t>阈值</a:t>
            </a:r>
            <a:r>
              <a:rPr lang="zh-CN" altLang="en-US" dirty="0">
                <a:latin typeface="Microsoft YaHei" charset="-122"/>
                <a:ea typeface="Microsoft YaHei" charset="-122"/>
                <a:cs typeface="Microsoft YaHei" charset="-122"/>
              </a:rPr>
              <a:t>与区块容量以及区块生成速率</a:t>
            </a:r>
            <a:r>
              <a:rPr lang="zh-CN" altLang="en-US" dirty="0" smtClean="0">
                <a:latin typeface="Microsoft YaHei" charset="-122"/>
                <a:ea typeface="Microsoft YaHei" charset="-122"/>
                <a:cs typeface="Microsoft YaHei" charset="-122"/>
              </a:rPr>
              <a:t>无关</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32" name="矩形 31"/>
          <p:cNvSpPr/>
          <p:nvPr/>
        </p:nvSpPr>
        <p:spPr>
          <a:xfrm>
            <a:off x="7476842" y="4385592"/>
            <a:ext cx="4715158" cy="2308324"/>
          </a:xfrm>
          <a:prstGeom prst="rect">
            <a:avLst/>
          </a:prstGeom>
        </p:spPr>
        <p:txBody>
          <a:bodyPr wrap="square">
            <a:spAutoFit/>
          </a:bodyPr>
          <a:lstStyle/>
          <a:p>
            <a:pPr marL="285750" indent="-285750" algn="just">
              <a:buFont typeface="Arial" charset="0"/>
              <a:buChar char="•"/>
            </a:pPr>
            <a:r>
              <a:rPr lang="zh-CN" altLang="zh-CN" dirty="0" smtClean="0">
                <a:latin typeface="Microsoft YaHei" charset="-122"/>
                <a:ea typeface="Microsoft YaHei" charset="-122"/>
                <a:cs typeface="Microsoft YaHei" charset="-122"/>
              </a:rPr>
              <a:t>如果</a:t>
            </a:r>
            <a:r>
              <a:rPr lang="zh-CN" altLang="zh-CN" dirty="0">
                <a:latin typeface="Microsoft YaHei" charset="-122"/>
                <a:ea typeface="Microsoft YaHei" charset="-122"/>
                <a:cs typeface="Microsoft YaHei" charset="-122"/>
              </a:rPr>
              <a:t>要利用</a:t>
            </a:r>
            <a:r>
              <a:rPr lang="en-US" altLang="zh-CN" dirty="0">
                <a:latin typeface="Microsoft YaHei" charset="-122"/>
                <a:ea typeface="Microsoft YaHei" charset="-122"/>
                <a:cs typeface="Microsoft YaHei" charset="-122"/>
              </a:rPr>
              <a:t>GHOST</a:t>
            </a:r>
            <a:r>
              <a:rPr lang="zh-CN" altLang="zh-CN" dirty="0" smtClean="0">
                <a:latin typeface="Microsoft YaHei" charset="-122"/>
                <a:ea typeface="Microsoft YaHei" charset="-122"/>
                <a:cs typeface="Microsoft YaHei" charset="-122"/>
              </a:rPr>
              <a:t>方法</a:t>
            </a:r>
            <a:r>
              <a:rPr lang="zh-CN" altLang="en-US" dirty="0" smtClean="0">
                <a:latin typeface="Microsoft YaHei" charset="-122"/>
                <a:ea typeface="Microsoft YaHei" charset="-122"/>
                <a:cs typeface="Microsoft YaHei" charset="-122"/>
              </a:rPr>
              <a:t>选择主链</a:t>
            </a:r>
            <a:r>
              <a:rPr lang="zh-CN" altLang="zh-CN" dirty="0" smtClean="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需要知道当前区块链“树”的</a:t>
            </a:r>
            <a:r>
              <a:rPr lang="zh-CN" altLang="zh-CN" dirty="0" smtClean="0">
                <a:latin typeface="Microsoft YaHei" charset="-122"/>
                <a:ea typeface="Microsoft YaHei" charset="-122"/>
                <a:cs typeface="Microsoft YaHei" charset="-122"/>
              </a:rPr>
              <a:t>全貌</a:t>
            </a:r>
            <a:endParaRPr lang="en-US" altLang="zh-CN" dirty="0">
              <a:latin typeface="Microsoft YaHei" charset="-122"/>
              <a:ea typeface="Microsoft YaHei" charset="-122"/>
              <a:cs typeface="Microsoft YaHei" charset="-122"/>
            </a:endParaRPr>
          </a:p>
          <a:p>
            <a:pPr marL="285750" indent="-285750" algn="just">
              <a:buFont typeface="Arial" charset="0"/>
              <a:buChar char="•"/>
            </a:pPr>
            <a:endParaRPr lang="en-US" altLang="zh-CN" dirty="0" smtClean="0">
              <a:latin typeface="Microsoft YaHei" charset="-122"/>
              <a:ea typeface="Microsoft YaHei" charset="-122"/>
              <a:cs typeface="Microsoft YaHei" charset="-122"/>
            </a:endParaRPr>
          </a:p>
          <a:p>
            <a:pPr marL="285750" indent="-285750" algn="just">
              <a:buFont typeface="Arial" charset="0"/>
              <a:buChar char="•"/>
            </a:pPr>
            <a:r>
              <a:rPr lang="zh-CN" altLang="zh-CN" dirty="0" smtClean="0">
                <a:latin typeface="Microsoft YaHei" charset="-122"/>
                <a:ea typeface="Microsoft YaHei" charset="-122"/>
                <a:cs typeface="Microsoft YaHei" charset="-122"/>
              </a:rPr>
              <a:t>然而</a:t>
            </a:r>
            <a:r>
              <a:rPr lang="zh-CN" altLang="zh-CN" dirty="0">
                <a:latin typeface="Microsoft YaHei" charset="-122"/>
                <a:ea typeface="Microsoft YaHei" charset="-122"/>
                <a:cs typeface="Microsoft YaHei" charset="-122"/>
              </a:rPr>
              <a:t>，很有可能任何一个网络节点都无法及时得到充足的信息来对主链作出</a:t>
            </a:r>
            <a:r>
              <a:rPr lang="zh-CN" altLang="zh-CN" dirty="0" smtClean="0">
                <a:latin typeface="Microsoft YaHei" charset="-122"/>
                <a:ea typeface="Microsoft YaHei" charset="-122"/>
                <a:cs typeface="Microsoft YaHei" charset="-122"/>
              </a:rPr>
              <a:t>判断</a:t>
            </a:r>
            <a:endParaRPr lang="en-US" altLang="zh-CN" dirty="0">
              <a:latin typeface="Microsoft YaHei" charset="-122"/>
              <a:ea typeface="Microsoft YaHei" charset="-122"/>
              <a:cs typeface="Microsoft YaHei" charset="-122"/>
            </a:endParaRPr>
          </a:p>
          <a:p>
            <a:pPr marL="285750" indent="-285750" algn="just">
              <a:buFont typeface="Arial" charset="0"/>
              <a:buChar char="•"/>
            </a:pPr>
            <a:endParaRPr lang="en-US" altLang="zh-CN" dirty="0">
              <a:latin typeface="Microsoft YaHei" charset="-122"/>
              <a:ea typeface="Microsoft YaHei" charset="-122"/>
              <a:cs typeface="Microsoft YaHei" charset="-122"/>
            </a:endParaRPr>
          </a:p>
          <a:p>
            <a:pPr marL="285750" indent="-285750" algn="just">
              <a:buFont typeface="Arial" charset="0"/>
              <a:buChar char="•"/>
            </a:pPr>
            <a:r>
              <a:rPr lang="zh-CN" altLang="zh-CN" dirty="0" smtClean="0">
                <a:latin typeface="Microsoft YaHei" charset="-122"/>
                <a:ea typeface="Microsoft YaHei" charset="-122"/>
                <a:cs typeface="Microsoft YaHei" charset="-122"/>
              </a:rPr>
              <a:t>将</a:t>
            </a:r>
            <a:r>
              <a:rPr lang="en-US" altLang="zh-CN" dirty="0">
                <a:latin typeface="Microsoft YaHei" charset="-122"/>
                <a:ea typeface="Microsoft YaHei" charset="-122"/>
                <a:cs typeface="Microsoft YaHei" charset="-122"/>
              </a:rPr>
              <a:t>GHOST</a:t>
            </a:r>
            <a:r>
              <a:rPr lang="zh-CN" altLang="zh-CN" dirty="0">
                <a:latin typeface="Microsoft YaHei" charset="-122"/>
                <a:ea typeface="Microsoft YaHei" charset="-122"/>
                <a:cs typeface="Microsoft YaHei" charset="-122"/>
              </a:rPr>
              <a:t>主链选择方法应用到</a:t>
            </a:r>
            <a:r>
              <a:rPr lang="zh-CN" altLang="zh-CN" dirty="0">
                <a:solidFill>
                  <a:srgbClr val="FF0000"/>
                </a:solidFill>
                <a:latin typeface="Microsoft YaHei" charset="-122"/>
                <a:ea typeface="Microsoft YaHei" charset="-122"/>
                <a:cs typeface="Microsoft YaHei" charset="-122"/>
              </a:rPr>
              <a:t>大规模操作系统</a:t>
            </a:r>
            <a:r>
              <a:rPr lang="zh-CN" altLang="zh-CN" dirty="0">
                <a:latin typeface="Microsoft YaHei" charset="-122"/>
                <a:ea typeface="Microsoft YaHei" charset="-122"/>
                <a:cs typeface="Microsoft YaHei" charset="-122"/>
              </a:rPr>
              <a:t>中仍然是一个挑战</a:t>
            </a:r>
            <a:r>
              <a:rPr lang="zh-CN" altLang="en-US" dirty="0">
                <a:latin typeface="Microsoft YaHei" charset="-122"/>
                <a:ea typeface="Microsoft YaHei" charset="-122"/>
                <a:cs typeface="Microsoft YaHei" charset="-122"/>
              </a:rPr>
              <a:t>。</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33" name="矩形 3"/>
          <p:cNvSpPr>
            <a:spLocks noChangeArrowheads="1"/>
          </p:cNvSpPr>
          <p:nvPr/>
        </p:nvSpPr>
        <p:spPr bwMode="auto">
          <a:xfrm>
            <a:off x="798575" y="234824"/>
            <a:ext cx="6726586" cy="523220"/>
          </a:xfrm>
          <a:prstGeom prst="rect">
            <a:avLst/>
          </a:prstGeom>
          <a:extLst/>
        </p:spPr>
        <p:txBody>
          <a:bodyPr wrap="square">
            <a:spAutoFit/>
          </a:bodyPr>
          <a:lstStyle/>
          <a:p>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GHOST-POW</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机制的优缺点</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34" name="等腰三角形 33"/>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2317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34"/>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fltVal val="0"/>
                                          </p:val>
                                        </p:tav>
                                        <p:tav tm="100000">
                                          <p:val>
                                            <p:strVal val="#ppt_w"/>
                                          </p:val>
                                        </p:tav>
                                      </p:tavLst>
                                    </p:anim>
                                    <p:anim calcmode="lin" valueType="num">
                                      <p:cBhvr>
                                        <p:cTn id="15" dur="500" fill="hold"/>
                                        <p:tgtEl>
                                          <p:spTgt spid="33"/>
                                        </p:tgtEl>
                                        <p:attrNameLst>
                                          <p:attrName>ppt_h</p:attrName>
                                        </p:attrNameLst>
                                      </p:cBhvr>
                                      <p:tavLst>
                                        <p:tav tm="0">
                                          <p:val>
                                            <p:fltVal val="0"/>
                                          </p:val>
                                        </p:tav>
                                        <p:tav tm="100000">
                                          <p:val>
                                            <p:strVal val="#ppt_h"/>
                                          </p:val>
                                        </p:tav>
                                      </p:tavLst>
                                    </p:anim>
                                    <p:animEffect transition="in" filter="fade">
                                      <p:cBhvr>
                                        <p:cTn id="16" dur="500"/>
                                        <p:tgtEl>
                                          <p:spTgt spid="33"/>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33"/>
                                        </p:tgtEl>
                                        <p:attrNameLst>
                                          <p:attrName>ppt_x</p:attrName>
                                          <p:attrName>ppt_y</p:attrName>
                                        </p:attrNameLst>
                                      </p:cBhvr>
                                      <p:rCtr x="6068" y="0"/>
                                    </p:animMotion>
                                  </p:childTnLst>
                                </p:cTn>
                              </p:par>
                            </p:childTnLst>
                          </p:cTn>
                        </p:par>
                        <p:par>
                          <p:cTn id="19" fill="hold">
                            <p:stCondLst>
                              <p:cond delay="1000"/>
                            </p:stCondLst>
                            <p:childTnLst>
                              <p:par>
                                <p:cTn id="20" presetID="23" presetClass="entr" presetSubtype="36"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strVal val="(6*min(max(#ppt_w*#ppt_h,.3),1)-7.4)/-.7*#ppt_w"/>
                                          </p:val>
                                        </p:tav>
                                        <p:tav tm="100000">
                                          <p:val>
                                            <p:strVal val="#ppt_w"/>
                                          </p:val>
                                        </p:tav>
                                      </p:tavLst>
                                    </p:anim>
                                    <p:anim calcmode="lin" valueType="num">
                                      <p:cBhvr>
                                        <p:cTn id="23" dur="500" fill="hold"/>
                                        <p:tgtEl>
                                          <p:spTgt spid="4"/>
                                        </p:tgtEl>
                                        <p:attrNameLst>
                                          <p:attrName>ppt_h</p:attrName>
                                        </p:attrNameLst>
                                      </p:cBhvr>
                                      <p:tavLst>
                                        <p:tav tm="0">
                                          <p:val>
                                            <p:strVal val="(6*min(max(#ppt_w*#ppt_h,.3),1)-7.4)/-.7*#ppt_h"/>
                                          </p:val>
                                        </p:tav>
                                        <p:tav tm="100000">
                                          <p:val>
                                            <p:strVal val="#ppt_h"/>
                                          </p:val>
                                        </p:tav>
                                      </p:tavLst>
                                    </p:anim>
                                    <p:anim calcmode="lin" valueType="num">
                                      <p:cBhvr>
                                        <p:cTn id="24" dur="500" fill="hold"/>
                                        <p:tgtEl>
                                          <p:spTgt spid="4"/>
                                        </p:tgtEl>
                                        <p:attrNameLst>
                                          <p:attrName>ppt_x</p:attrName>
                                        </p:attrNameLst>
                                      </p:cBhvr>
                                      <p:tavLst>
                                        <p:tav tm="0">
                                          <p:val>
                                            <p:fltVal val="0.5"/>
                                          </p:val>
                                        </p:tav>
                                        <p:tav tm="100000">
                                          <p:val>
                                            <p:strVal val="#ppt_x"/>
                                          </p:val>
                                        </p:tav>
                                      </p:tavLst>
                                    </p:anim>
                                    <p:anim calcmode="lin" valueType="num">
                                      <p:cBhvr>
                                        <p:cTn id="25" dur="500" fill="hold"/>
                                        <p:tgtEl>
                                          <p:spTgt spid="4"/>
                                        </p:tgtEl>
                                        <p:attrNameLst>
                                          <p:attrName>ppt_y</p:attrName>
                                        </p:attrNameLst>
                                      </p:cBhvr>
                                      <p:tavLst>
                                        <p:tav tm="0">
                                          <p:val>
                                            <p:strVal val="1+(6*min(max(#ppt_w*#ppt_h,.3),1)-7.4)/-.7*#ppt_h/2"/>
                                          </p:val>
                                        </p:tav>
                                        <p:tav tm="100000">
                                          <p:val>
                                            <p:strVal val="#ppt_y"/>
                                          </p:val>
                                        </p:tav>
                                      </p:tavLst>
                                    </p:anim>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childTnLst>
                          </p:cTn>
                        </p:par>
                        <p:par>
                          <p:cTn id="32" fill="hold">
                            <p:stCondLst>
                              <p:cond delay="200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30"/>
                                        </p:tgtEl>
                                        <p:attrNameLst>
                                          <p:attrName>style.visibility</p:attrName>
                                        </p:attrNameLst>
                                      </p:cBhvr>
                                      <p:to>
                                        <p:strVal val="visible"/>
                                      </p:to>
                                    </p:set>
                                    <p:anim calcmode="lin" valueType="num">
                                      <p:cBhvr>
                                        <p:cTn id="35" dur="100" fill="hold"/>
                                        <p:tgtEl>
                                          <p:spTgt spid="30"/>
                                        </p:tgtEl>
                                        <p:attrNameLst>
                                          <p:attrName>ppt_w</p:attrName>
                                        </p:attrNameLst>
                                      </p:cBhvr>
                                      <p:tavLst>
                                        <p:tav tm="0">
                                          <p:val>
                                            <p:fltVal val="0"/>
                                          </p:val>
                                        </p:tav>
                                        <p:tav tm="100000">
                                          <p:val>
                                            <p:strVal val="#ppt_w"/>
                                          </p:val>
                                        </p:tav>
                                      </p:tavLst>
                                    </p:anim>
                                    <p:anim calcmode="lin" valueType="num">
                                      <p:cBhvr>
                                        <p:cTn id="36" dur="100" fill="hold"/>
                                        <p:tgtEl>
                                          <p:spTgt spid="30"/>
                                        </p:tgtEl>
                                        <p:attrNameLst>
                                          <p:attrName>ppt_h</p:attrName>
                                        </p:attrNameLst>
                                      </p:cBhvr>
                                      <p:tavLst>
                                        <p:tav tm="0">
                                          <p:val>
                                            <p:fltVal val="0"/>
                                          </p:val>
                                        </p:tav>
                                        <p:tav tm="100000">
                                          <p:val>
                                            <p:strVal val="#ppt_h"/>
                                          </p:val>
                                        </p:tav>
                                      </p:tavLst>
                                    </p:anim>
                                    <p:animEffect transition="in" filter="fade">
                                      <p:cBhvr>
                                        <p:cTn id="37" dur="100"/>
                                        <p:tgtEl>
                                          <p:spTgt spid="30"/>
                                        </p:tgtEl>
                                      </p:cBhvr>
                                    </p:animEffect>
                                  </p:childTnLst>
                                </p:cTn>
                              </p:par>
                            </p:childTnLst>
                          </p:cTn>
                        </p:par>
                        <p:par>
                          <p:cTn id="38" fill="hold">
                            <p:stCondLst>
                              <p:cond delay="2630"/>
                            </p:stCondLst>
                            <p:childTnLst>
                              <p:par>
                                <p:cTn id="39" presetID="23" presetClass="entr" presetSubtype="36"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strVal val="(6*min(max(#ppt_w*#ppt_h,.3),1)-7.4)/-.7*#ppt_w"/>
                                          </p:val>
                                        </p:tav>
                                        <p:tav tm="100000">
                                          <p:val>
                                            <p:strVal val="#ppt_w"/>
                                          </p:val>
                                        </p:tav>
                                      </p:tavLst>
                                    </p:anim>
                                    <p:anim calcmode="lin" valueType="num">
                                      <p:cBhvr>
                                        <p:cTn id="42" dur="500" fill="hold"/>
                                        <p:tgtEl>
                                          <p:spTgt spid="13"/>
                                        </p:tgtEl>
                                        <p:attrNameLst>
                                          <p:attrName>ppt_h</p:attrName>
                                        </p:attrNameLst>
                                      </p:cBhvr>
                                      <p:tavLst>
                                        <p:tav tm="0">
                                          <p:val>
                                            <p:strVal val="(6*min(max(#ppt_w*#ppt_h,.3),1)-7.4)/-.7*#ppt_h"/>
                                          </p:val>
                                        </p:tav>
                                        <p:tav tm="100000">
                                          <p:val>
                                            <p:strVal val="#ppt_h"/>
                                          </p:val>
                                        </p:tav>
                                      </p:tavLst>
                                    </p:anim>
                                    <p:anim calcmode="lin" valueType="num">
                                      <p:cBhvr>
                                        <p:cTn id="43" dur="500" fill="hold"/>
                                        <p:tgtEl>
                                          <p:spTgt spid="13"/>
                                        </p:tgtEl>
                                        <p:attrNameLst>
                                          <p:attrName>ppt_x</p:attrName>
                                        </p:attrNameLst>
                                      </p:cBhvr>
                                      <p:tavLst>
                                        <p:tav tm="0">
                                          <p:val>
                                            <p:fltVal val="0.5"/>
                                          </p:val>
                                        </p:tav>
                                        <p:tav tm="100000">
                                          <p:val>
                                            <p:strVal val="#ppt_x"/>
                                          </p:val>
                                        </p:tav>
                                      </p:tavLst>
                                    </p:anim>
                                    <p:anim calcmode="lin" valueType="num">
                                      <p:cBhvr>
                                        <p:cTn id="44" dur="500" fill="hold"/>
                                        <p:tgtEl>
                                          <p:spTgt spid="13"/>
                                        </p:tgtEl>
                                        <p:attrNameLst>
                                          <p:attrName>ppt_y</p:attrName>
                                        </p:attrNameLst>
                                      </p:cBhvr>
                                      <p:tavLst>
                                        <p:tav tm="0">
                                          <p:val>
                                            <p:strVal val="1+(6*min(max(#ppt_w*#ppt_h,.3),1)-7.4)/-.7*#ppt_h/2"/>
                                          </p:val>
                                        </p:tav>
                                        <p:tav tm="100000">
                                          <p:val>
                                            <p:strVal val="#ppt_y"/>
                                          </p:val>
                                        </p:tav>
                                      </p:tavLst>
                                    </p:anim>
                                  </p:childTnLst>
                                </p:cTn>
                              </p:par>
                            </p:childTnLst>
                          </p:cTn>
                        </p:par>
                        <p:par>
                          <p:cTn id="45" fill="hold">
                            <p:stCondLst>
                              <p:cond delay="3130"/>
                            </p:stCondLst>
                            <p:childTnLst>
                              <p:par>
                                <p:cTn id="46" presetID="53" presetClass="entr" presetSubtype="16"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p:cTn id="48" dur="500" fill="hold"/>
                                        <p:tgtEl>
                                          <p:spTgt spid="29"/>
                                        </p:tgtEl>
                                        <p:attrNameLst>
                                          <p:attrName>ppt_w</p:attrName>
                                        </p:attrNameLst>
                                      </p:cBhvr>
                                      <p:tavLst>
                                        <p:tav tm="0">
                                          <p:val>
                                            <p:fltVal val="0"/>
                                          </p:val>
                                        </p:tav>
                                        <p:tav tm="100000">
                                          <p:val>
                                            <p:strVal val="#ppt_w"/>
                                          </p:val>
                                        </p:tav>
                                      </p:tavLst>
                                    </p:anim>
                                    <p:anim calcmode="lin" valueType="num">
                                      <p:cBhvr>
                                        <p:cTn id="49" dur="500" fill="hold"/>
                                        <p:tgtEl>
                                          <p:spTgt spid="29"/>
                                        </p:tgtEl>
                                        <p:attrNameLst>
                                          <p:attrName>ppt_h</p:attrName>
                                        </p:attrNameLst>
                                      </p:cBhvr>
                                      <p:tavLst>
                                        <p:tav tm="0">
                                          <p:val>
                                            <p:fltVal val="0"/>
                                          </p:val>
                                        </p:tav>
                                        <p:tav tm="100000">
                                          <p:val>
                                            <p:strVal val="#ppt_h"/>
                                          </p:val>
                                        </p:tav>
                                      </p:tavLst>
                                    </p:anim>
                                    <p:animEffect transition="in" filter="fade">
                                      <p:cBhvr>
                                        <p:cTn id="50" dur="500"/>
                                        <p:tgtEl>
                                          <p:spTgt spid="29"/>
                                        </p:tgtEl>
                                      </p:cBhvr>
                                    </p:animEffect>
                                  </p:childTnLst>
                                </p:cTn>
                              </p:par>
                            </p:childTnLst>
                          </p:cTn>
                        </p:par>
                        <p:par>
                          <p:cTn id="51" fill="hold">
                            <p:stCondLst>
                              <p:cond delay="3630"/>
                            </p:stCondLst>
                            <p:childTnLst>
                              <p:par>
                                <p:cTn id="52" presetID="53" presetClass="entr" presetSubtype="16" fill="hold" grpId="0" nodeType="afterEffect">
                                  <p:stCondLst>
                                    <p:cond delay="0"/>
                                  </p:stCondLst>
                                  <p:iterate type="lt">
                                    <p:tmPct val="10000"/>
                                  </p:iterate>
                                  <p:childTnLst>
                                    <p:set>
                                      <p:cBhvr>
                                        <p:cTn id="53" dur="1" fill="hold">
                                          <p:stCondLst>
                                            <p:cond delay="0"/>
                                          </p:stCondLst>
                                        </p:cTn>
                                        <p:tgtEl>
                                          <p:spTgt spid="31"/>
                                        </p:tgtEl>
                                        <p:attrNameLst>
                                          <p:attrName>style.visibility</p:attrName>
                                        </p:attrNameLst>
                                      </p:cBhvr>
                                      <p:to>
                                        <p:strVal val="visible"/>
                                      </p:to>
                                    </p:set>
                                    <p:anim calcmode="lin" valueType="num">
                                      <p:cBhvr>
                                        <p:cTn id="54" dur="100" fill="hold"/>
                                        <p:tgtEl>
                                          <p:spTgt spid="31"/>
                                        </p:tgtEl>
                                        <p:attrNameLst>
                                          <p:attrName>ppt_w</p:attrName>
                                        </p:attrNameLst>
                                      </p:cBhvr>
                                      <p:tavLst>
                                        <p:tav tm="0">
                                          <p:val>
                                            <p:fltVal val="0"/>
                                          </p:val>
                                        </p:tav>
                                        <p:tav tm="100000">
                                          <p:val>
                                            <p:strVal val="#ppt_w"/>
                                          </p:val>
                                        </p:tav>
                                      </p:tavLst>
                                    </p:anim>
                                    <p:anim calcmode="lin" valueType="num">
                                      <p:cBhvr>
                                        <p:cTn id="55" dur="100" fill="hold"/>
                                        <p:tgtEl>
                                          <p:spTgt spid="31"/>
                                        </p:tgtEl>
                                        <p:attrNameLst>
                                          <p:attrName>ppt_h</p:attrName>
                                        </p:attrNameLst>
                                      </p:cBhvr>
                                      <p:tavLst>
                                        <p:tav tm="0">
                                          <p:val>
                                            <p:fltVal val="0"/>
                                          </p:val>
                                        </p:tav>
                                        <p:tav tm="100000">
                                          <p:val>
                                            <p:strVal val="#ppt_h"/>
                                          </p:val>
                                        </p:tav>
                                      </p:tavLst>
                                    </p:anim>
                                    <p:animEffect transition="in" filter="fade">
                                      <p:cBhvr>
                                        <p:cTn id="56" dur="100"/>
                                        <p:tgtEl>
                                          <p:spTgt spid="31"/>
                                        </p:tgtEl>
                                      </p:cBhvr>
                                    </p:animEffect>
                                  </p:childTnLst>
                                </p:cTn>
                              </p:par>
                            </p:childTnLst>
                          </p:cTn>
                        </p:par>
                        <p:par>
                          <p:cTn id="57" fill="hold">
                            <p:stCondLst>
                              <p:cond delay="4260"/>
                            </p:stCondLst>
                            <p:childTnLst>
                              <p:par>
                                <p:cTn id="58" presetID="23" presetClass="entr" presetSubtype="36" fill="hold" nodeType="after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ppt_w</p:attrName>
                                        </p:attrNameLst>
                                      </p:cBhvr>
                                      <p:tavLst>
                                        <p:tav tm="0">
                                          <p:val>
                                            <p:strVal val="(6*min(max(#ppt_w*#ppt_h,.3),1)-7.4)/-.7*#ppt_w"/>
                                          </p:val>
                                        </p:tav>
                                        <p:tav tm="100000">
                                          <p:val>
                                            <p:strVal val="#ppt_w"/>
                                          </p:val>
                                        </p:tav>
                                      </p:tavLst>
                                    </p:anim>
                                    <p:anim calcmode="lin" valueType="num">
                                      <p:cBhvr>
                                        <p:cTn id="61" dur="500" fill="hold"/>
                                        <p:tgtEl>
                                          <p:spTgt spid="20"/>
                                        </p:tgtEl>
                                        <p:attrNameLst>
                                          <p:attrName>ppt_h</p:attrName>
                                        </p:attrNameLst>
                                      </p:cBhvr>
                                      <p:tavLst>
                                        <p:tav tm="0">
                                          <p:val>
                                            <p:strVal val="(6*min(max(#ppt_w*#ppt_h,.3),1)-7.4)/-.7*#ppt_h"/>
                                          </p:val>
                                        </p:tav>
                                        <p:tav tm="100000">
                                          <p:val>
                                            <p:strVal val="#ppt_h"/>
                                          </p:val>
                                        </p:tav>
                                      </p:tavLst>
                                    </p:anim>
                                    <p:anim calcmode="lin" valueType="num">
                                      <p:cBhvr>
                                        <p:cTn id="62" dur="500" fill="hold"/>
                                        <p:tgtEl>
                                          <p:spTgt spid="20"/>
                                        </p:tgtEl>
                                        <p:attrNameLst>
                                          <p:attrName>ppt_x</p:attrName>
                                        </p:attrNameLst>
                                      </p:cBhvr>
                                      <p:tavLst>
                                        <p:tav tm="0">
                                          <p:val>
                                            <p:fltVal val="0.5"/>
                                          </p:val>
                                        </p:tav>
                                        <p:tav tm="100000">
                                          <p:val>
                                            <p:strVal val="#ppt_x"/>
                                          </p:val>
                                        </p:tav>
                                      </p:tavLst>
                                    </p:anim>
                                    <p:anim calcmode="lin" valueType="num">
                                      <p:cBhvr>
                                        <p:cTn id="63" dur="500" fill="hold"/>
                                        <p:tgtEl>
                                          <p:spTgt spid="20"/>
                                        </p:tgtEl>
                                        <p:attrNameLst>
                                          <p:attrName>ppt_y</p:attrName>
                                        </p:attrNameLst>
                                      </p:cBhvr>
                                      <p:tavLst>
                                        <p:tav tm="0">
                                          <p:val>
                                            <p:strVal val="1+(6*min(max(#ppt_w*#ppt_h,.3),1)-7.4)/-.7*#ppt_h/2"/>
                                          </p:val>
                                        </p:tav>
                                        <p:tav tm="100000">
                                          <p:val>
                                            <p:strVal val="#ppt_y"/>
                                          </p:val>
                                        </p:tav>
                                      </p:tavLst>
                                    </p:anim>
                                  </p:childTnLst>
                                </p:cTn>
                              </p:par>
                            </p:childTnLst>
                          </p:cTn>
                        </p:par>
                        <p:par>
                          <p:cTn id="64" fill="hold">
                            <p:stCondLst>
                              <p:cond delay="4760"/>
                            </p:stCondLst>
                            <p:childTnLst>
                              <p:par>
                                <p:cTn id="65" presetID="53" presetClass="entr" presetSubtype="16"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p:cTn id="67" dur="500" fill="hold"/>
                                        <p:tgtEl>
                                          <p:spTgt spid="28"/>
                                        </p:tgtEl>
                                        <p:attrNameLst>
                                          <p:attrName>ppt_w</p:attrName>
                                        </p:attrNameLst>
                                      </p:cBhvr>
                                      <p:tavLst>
                                        <p:tav tm="0">
                                          <p:val>
                                            <p:fltVal val="0"/>
                                          </p:val>
                                        </p:tav>
                                        <p:tav tm="100000">
                                          <p:val>
                                            <p:strVal val="#ppt_w"/>
                                          </p:val>
                                        </p:tav>
                                      </p:tavLst>
                                    </p:anim>
                                    <p:anim calcmode="lin" valueType="num">
                                      <p:cBhvr>
                                        <p:cTn id="68" dur="500" fill="hold"/>
                                        <p:tgtEl>
                                          <p:spTgt spid="28"/>
                                        </p:tgtEl>
                                        <p:attrNameLst>
                                          <p:attrName>ppt_h</p:attrName>
                                        </p:attrNameLst>
                                      </p:cBhvr>
                                      <p:tavLst>
                                        <p:tav tm="0">
                                          <p:val>
                                            <p:fltVal val="0"/>
                                          </p:val>
                                        </p:tav>
                                        <p:tav tm="100000">
                                          <p:val>
                                            <p:strVal val="#ppt_h"/>
                                          </p:val>
                                        </p:tav>
                                      </p:tavLst>
                                    </p:anim>
                                    <p:animEffect transition="in" filter="fade">
                                      <p:cBhvr>
                                        <p:cTn id="69" dur="500"/>
                                        <p:tgtEl>
                                          <p:spTgt spid="28"/>
                                        </p:tgtEl>
                                      </p:cBhvr>
                                    </p:animEffect>
                                  </p:childTnLst>
                                </p:cTn>
                              </p:par>
                            </p:childTnLst>
                          </p:cTn>
                        </p:par>
                        <p:par>
                          <p:cTn id="70" fill="hold">
                            <p:stCondLst>
                              <p:cond delay="5260"/>
                            </p:stCondLst>
                            <p:childTnLst>
                              <p:par>
                                <p:cTn id="71" presetID="53" presetClass="entr" presetSubtype="16" fill="hold" grpId="0" nodeType="afterEffect">
                                  <p:stCondLst>
                                    <p:cond delay="0"/>
                                  </p:stCondLst>
                                  <p:iterate type="lt">
                                    <p:tmPct val="10000"/>
                                  </p:iterate>
                                  <p:childTnLst>
                                    <p:set>
                                      <p:cBhvr>
                                        <p:cTn id="72" dur="1" fill="hold">
                                          <p:stCondLst>
                                            <p:cond delay="0"/>
                                          </p:stCondLst>
                                        </p:cTn>
                                        <p:tgtEl>
                                          <p:spTgt spid="32"/>
                                        </p:tgtEl>
                                        <p:attrNameLst>
                                          <p:attrName>style.visibility</p:attrName>
                                        </p:attrNameLst>
                                      </p:cBhvr>
                                      <p:to>
                                        <p:strVal val="visible"/>
                                      </p:to>
                                    </p:set>
                                    <p:anim calcmode="lin" valueType="num">
                                      <p:cBhvr>
                                        <p:cTn id="73" dur="100" fill="hold"/>
                                        <p:tgtEl>
                                          <p:spTgt spid="32"/>
                                        </p:tgtEl>
                                        <p:attrNameLst>
                                          <p:attrName>ppt_w</p:attrName>
                                        </p:attrNameLst>
                                      </p:cBhvr>
                                      <p:tavLst>
                                        <p:tav tm="0">
                                          <p:val>
                                            <p:fltVal val="0"/>
                                          </p:val>
                                        </p:tav>
                                        <p:tav tm="100000">
                                          <p:val>
                                            <p:strVal val="#ppt_w"/>
                                          </p:val>
                                        </p:tav>
                                      </p:tavLst>
                                    </p:anim>
                                    <p:anim calcmode="lin" valueType="num">
                                      <p:cBhvr>
                                        <p:cTn id="74" dur="100" fill="hold"/>
                                        <p:tgtEl>
                                          <p:spTgt spid="32"/>
                                        </p:tgtEl>
                                        <p:attrNameLst>
                                          <p:attrName>ppt_h</p:attrName>
                                        </p:attrNameLst>
                                      </p:cBhvr>
                                      <p:tavLst>
                                        <p:tav tm="0">
                                          <p:val>
                                            <p:fltVal val="0"/>
                                          </p:val>
                                        </p:tav>
                                        <p:tav tm="100000">
                                          <p:val>
                                            <p:strVal val="#ppt_h"/>
                                          </p:val>
                                        </p:tav>
                                      </p:tavLst>
                                    </p:anim>
                                    <p:animEffect transition="in" filter="fade">
                                      <p:cBhvr>
                                        <p:cTn id="75" dur="1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p:bldP spid="33" grpId="1"/>
      <p:bldP spid="34" grpId="0" animBg="1"/>
      <p:bldP spid="3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3"/>
          <p:cNvSpPr>
            <a:spLocks noChangeArrowheads="1"/>
          </p:cNvSpPr>
          <p:nvPr/>
        </p:nvSpPr>
        <p:spPr bwMode="auto">
          <a:xfrm>
            <a:off x="798575" y="234824"/>
            <a:ext cx="6543841" cy="523220"/>
          </a:xfrm>
          <a:prstGeom prst="rect">
            <a:avLst/>
          </a:prstGeom>
          <a:extLst/>
        </p:spPr>
        <p:txBody>
          <a:bodyPr wrap="square">
            <a:spAutoFit/>
          </a:bodyPr>
          <a:lstStyle/>
          <a:p>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Bitcoin-NG</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共识机制（</a:t>
            </a:r>
            <a:r>
              <a:rPr lang="en-US" altLang="zh-CN" sz="2800" b="1" kern="100" dirty="0" err="1">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Eyal</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 et.al,2016</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41" name="椭圆 40"/>
          <p:cNvSpPr/>
          <p:nvPr/>
        </p:nvSpPr>
        <p:spPr>
          <a:xfrm>
            <a:off x="6578213" y="1542052"/>
            <a:ext cx="650653" cy="650653"/>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2" name="椭圆 41"/>
          <p:cNvSpPr/>
          <p:nvPr/>
        </p:nvSpPr>
        <p:spPr>
          <a:xfrm>
            <a:off x="6586597" y="3086118"/>
            <a:ext cx="650653" cy="650653"/>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3" name="椭圆 42"/>
          <p:cNvSpPr/>
          <p:nvPr/>
        </p:nvSpPr>
        <p:spPr>
          <a:xfrm>
            <a:off x="6622104" y="5005719"/>
            <a:ext cx="650653" cy="650653"/>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4" name="Freeform 1656"/>
          <p:cNvSpPr>
            <a:spLocks noEditPoints="1"/>
          </p:cNvSpPr>
          <p:nvPr/>
        </p:nvSpPr>
        <p:spPr bwMode="auto">
          <a:xfrm>
            <a:off x="6691763" y="1656930"/>
            <a:ext cx="423553" cy="420897"/>
          </a:xfrm>
          <a:custGeom>
            <a:avLst/>
            <a:gdLst>
              <a:gd name="T0" fmla="*/ 0 w 135"/>
              <a:gd name="T1" fmla="*/ 67 h 134"/>
              <a:gd name="T2" fmla="*/ 135 w 135"/>
              <a:gd name="T3" fmla="*/ 67 h 134"/>
              <a:gd name="T4" fmla="*/ 57 w 135"/>
              <a:gd name="T5" fmla="*/ 10 h 134"/>
              <a:gd name="T6" fmla="*/ 26 w 135"/>
              <a:gd name="T7" fmla="*/ 26 h 134"/>
              <a:gd name="T8" fmla="*/ 22 w 135"/>
              <a:gd name="T9" fmla="*/ 30 h 134"/>
              <a:gd name="T10" fmla="*/ 32 w 135"/>
              <a:gd name="T11" fmla="*/ 64 h 134"/>
              <a:gd name="T12" fmla="*/ 22 w 135"/>
              <a:gd name="T13" fmla="*/ 30 h 134"/>
              <a:gd name="T14" fmla="*/ 32 w 135"/>
              <a:gd name="T15" fmla="*/ 70 h 134"/>
              <a:gd name="T16" fmla="*/ 22 w 135"/>
              <a:gd name="T17" fmla="*/ 103 h 134"/>
              <a:gd name="T18" fmla="*/ 26 w 135"/>
              <a:gd name="T19" fmla="*/ 108 h 134"/>
              <a:gd name="T20" fmla="*/ 57 w 135"/>
              <a:gd name="T21" fmla="*/ 124 h 134"/>
              <a:gd name="T22" fmla="*/ 65 w 135"/>
              <a:gd name="T23" fmla="*/ 122 h 134"/>
              <a:gd name="T24" fmla="*/ 65 w 135"/>
              <a:gd name="T25" fmla="*/ 93 h 134"/>
              <a:gd name="T26" fmla="*/ 65 w 135"/>
              <a:gd name="T27" fmla="*/ 87 h 134"/>
              <a:gd name="T28" fmla="*/ 39 w 135"/>
              <a:gd name="T29" fmla="*/ 70 h 134"/>
              <a:gd name="T30" fmla="*/ 65 w 135"/>
              <a:gd name="T31" fmla="*/ 87 h 134"/>
              <a:gd name="T32" fmla="*/ 39 w 135"/>
              <a:gd name="T33" fmla="*/ 64 h 134"/>
              <a:gd name="T34" fmla="*/ 65 w 135"/>
              <a:gd name="T35" fmla="*/ 47 h 134"/>
              <a:gd name="T36" fmla="*/ 65 w 135"/>
              <a:gd name="T37" fmla="*/ 41 h 134"/>
              <a:gd name="T38" fmla="*/ 65 w 135"/>
              <a:gd name="T39" fmla="*/ 12 h 134"/>
              <a:gd name="T40" fmla="*/ 126 w 135"/>
              <a:gd name="T41" fmla="*/ 64 h 134"/>
              <a:gd name="T42" fmla="*/ 99 w 135"/>
              <a:gd name="T43" fmla="*/ 40 h 134"/>
              <a:gd name="T44" fmla="*/ 126 w 135"/>
              <a:gd name="T45" fmla="*/ 64 h 134"/>
              <a:gd name="T46" fmla="*/ 96 w 135"/>
              <a:gd name="T47" fmla="*/ 34 h 134"/>
              <a:gd name="T48" fmla="*/ 109 w 135"/>
              <a:gd name="T49" fmla="*/ 26 h 134"/>
              <a:gd name="T50" fmla="*/ 90 w 135"/>
              <a:gd name="T51" fmla="*/ 37 h 134"/>
              <a:gd name="T52" fmla="*/ 71 w 135"/>
              <a:gd name="T53" fmla="*/ 12 h 134"/>
              <a:gd name="T54" fmla="*/ 93 w 135"/>
              <a:gd name="T55" fmla="*/ 43 h 134"/>
              <a:gd name="T56" fmla="*/ 71 w 135"/>
              <a:gd name="T57" fmla="*/ 64 h 134"/>
              <a:gd name="T58" fmla="*/ 71 w 135"/>
              <a:gd name="T59" fmla="*/ 70 h 134"/>
              <a:gd name="T60" fmla="*/ 93 w 135"/>
              <a:gd name="T61" fmla="*/ 91 h 134"/>
              <a:gd name="T62" fmla="*/ 71 w 135"/>
              <a:gd name="T63" fmla="*/ 70 h 134"/>
              <a:gd name="T64" fmla="*/ 71 w 135"/>
              <a:gd name="T65" fmla="*/ 93 h 134"/>
              <a:gd name="T66" fmla="*/ 71 w 135"/>
              <a:gd name="T67" fmla="*/ 122 h 134"/>
              <a:gd name="T68" fmla="*/ 96 w 135"/>
              <a:gd name="T69" fmla="*/ 99 h 134"/>
              <a:gd name="T70" fmla="*/ 78 w 135"/>
              <a:gd name="T71" fmla="*/ 124 h 134"/>
              <a:gd name="T72" fmla="*/ 99 w 135"/>
              <a:gd name="T73" fmla="*/ 93 h 134"/>
              <a:gd name="T74" fmla="*/ 126 w 135"/>
              <a:gd name="T75" fmla="*/ 7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5" h="134">
                <a:moveTo>
                  <a:pt x="68" y="0"/>
                </a:moveTo>
                <a:cubicBezTo>
                  <a:pt x="31" y="0"/>
                  <a:pt x="0" y="30"/>
                  <a:pt x="0" y="67"/>
                </a:cubicBezTo>
                <a:cubicBezTo>
                  <a:pt x="0" y="104"/>
                  <a:pt x="31" y="134"/>
                  <a:pt x="68" y="134"/>
                </a:cubicBezTo>
                <a:cubicBezTo>
                  <a:pt x="105" y="134"/>
                  <a:pt x="135" y="104"/>
                  <a:pt x="135" y="67"/>
                </a:cubicBezTo>
                <a:cubicBezTo>
                  <a:pt x="135" y="30"/>
                  <a:pt x="105" y="0"/>
                  <a:pt x="68" y="0"/>
                </a:cubicBezTo>
                <a:close/>
                <a:moveTo>
                  <a:pt x="57" y="10"/>
                </a:moveTo>
                <a:cubicBezTo>
                  <a:pt x="52" y="15"/>
                  <a:pt x="44" y="23"/>
                  <a:pt x="39" y="34"/>
                </a:cubicBezTo>
                <a:cubicBezTo>
                  <a:pt x="33" y="31"/>
                  <a:pt x="29" y="28"/>
                  <a:pt x="26" y="26"/>
                </a:cubicBezTo>
                <a:cubicBezTo>
                  <a:pt x="35" y="17"/>
                  <a:pt x="46" y="12"/>
                  <a:pt x="57" y="10"/>
                </a:cubicBezTo>
                <a:close/>
                <a:moveTo>
                  <a:pt x="22" y="30"/>
                </a:moveTo>
                <a:cubicBezTo>
                  <a:pt x="25" y="33"/>
                  <a:pt x="30" y="37"/>
                  <a:pt x="37" y="40"/>
                </a:cubicBezTo>
                <a:cubicBezTo>
                  <a:pt x="34" y="48"/>
                  <a:pt x="33" y="56"/>
                  <a:pt x="32" y="64"/>
                </a:cubicBezTo>
                <a:cubicBezTo>
                  <a:pt x="31" y="64"/>
                  <a:pt x="11" y="64"/>
                  <a:pt x="10" y="64"/>
                </a:cubicBezTo>
                <a:cubicBezTo>
                  <a:pt x="10" y="52"/>
                  <a:pt x="15" y="40"/>
                  <a:pt x="22" y="30"/>
                </a:cubicBezTo>
                <a:close/>
                <a:moveTo>
                  <a:pt x="10" y="70"/>
                </a:moveTo>
                <a:cubicBezTo>
                  <a:pt x="11" y="70"/>
                  <a:pt x="31" y="70"/>
                  <a:pt x="32" y="70"/>
                </a:cubicBezTo>
                <a:cubicBezTo>
                  <a:pt x="33" y="78"/>
                  <a:pt x="34" y="86"/>
                  <a:pt x="37" y="93"/>
                </a:cubicBezTo>
                <a:cubicBezTo>
                  <a:pt x="30" y="97"/>
                  <a:pt x="25" y="101"/>
                  <a:pt x="22" y="103"/>
                </a:cubicBezTo>
                <a:cubicBezTo>
                  <a:pt x="15" y="94"/>
                  <a:pt x="10" y="82"/>
                  <a:pt x="10" y="70"/>
                </a:cubicBezTo>
                <a:close/>
                <a:moveTo>
                  <a:pt x="26" y="108"/>
                </a:moveTo>
                <a:cubicBezTo>
                  <a:pt x="29" y="106"/>
                  <a:pt x="33" y="102"/>
                  <a:pt x="39" y="99"/>
                </a:cubicBezTo>
                <a:cubicBezTo>
                  <a:pt x="44" y="111"/>
                  <a:pt x="52" y="119"/>
                  <a:pt x="57" y="124"/>
                </a:cubicBezTo>
                <a:cubicBezTo>
                  <a:pt x="46" y="122"/>
                  <a:pt x="35" y="116"/>
                  <a:pt x="26" y="108"/>
                </a:cubicBezTo>
                <a:close/>
                <a:moveTo>
                  <a:pt x="65" y="122"/>
                </a:moveTo>
                <a:cubicBezTo>
                  <a:pt x="59" y="118"/>
                  <a:pt x="51" y="109"/>
                  <a:pt x="45" y="97"/>
                </a:cubicBezTo>
                <a:cubicBezTo>
                  <a:pt x="51" y="95"/>
                  <a:pt x="58" y="93"/>
                  <a:pt x="65" y="93"/>
                </a:cubicBezTo>
                <a:cubicBezTo>
                  <a:pt x="65" y="94"/>
                  <a:pt x="65" y="119"/>
                  <a:pt x="65" y="122"/>
                </a:cubicBezTo>
                <a:close/>
                <a:moveTo>
                  <a:pt x="65" y="87"/>
                </a:moveTo>
                <a:cubicBezTo>
                  <a:pt x="57" y="87"/>
                  <a:pt x="50" y="88"/>
                  <a:pt x="43" y="91"/>
                </a:cubicBezTo>
                <a:cubicBezTo>
                  <a:pt x="40" y="84"/>
                  <a:pt x="39" y="77"/>
                  <a:pt x="39" y="70"/>
                </a:cubicBezTo>
                <a:cubicBezTo>
                  <a:pt x="40" y="70"/>
                  <a:pt x="63" y="70"/>
                  <a:pt x="65" y="70"/>
                </a:cubicBezTo>
                <a:cubicBezTo>
                  <a:pt x="65" y="71"/>
                  <a:pt x="65" y="86"/>
                  <a:pt x="65" y="87"/>
                </a:cubicBezTo>
                <a:close/>
                <a:moveTo>
                  <a:pt x="65" y="64"/>
                </a:moveTo>
                <a:cubicBezTo>
                  <a:pt x="63" y="64"/>
                  <a:pt x="40" y="64"/>
                  <a:pt x="39" y="64"/>
                </a:cubicBezTo>
                <a:cubicBezTo>
                  <a:pt x="39" y="56"/>
                  <a:pt x="40" y="49"/>
                  <a:pt x="43" y="43"/>
                </a:cubicBezTo>
                <a:cubicBezTo>
                  <a:pt x="50" y="45"/>
                  <a:pt x="57" y="47"/>
                  <a:pt x="65" y="47"/>
                </a:cubicBezTo>
                <a:cubicBezTo>
                  <a:pt x="65" y="48"/>
                  <a:pt x="65" y="62"/>
                  <a:pt x="65" y="64"/>
                </a:cubicBezTo>
                <a:close/>
                <a:moveTo>
                  <a:pt x="65" y="41"/>
                </a:moveTo>
                <a:cubicBezTo>
                  <a:pt x="58" y="40"/>
                  <a:pt x="51" y="39"/>
                  <a:pt x="45" y="37"/>
                </a:cubicBezTo>
                <a:cubicBezTo>
                  <a:pt x="51" y="24"/>
                  <a:pt x="59" y="16"/>
                  <a:pt x="65" y="12"/>
                </a:cubicBezTo>
                <a:cubicBezTo>
                  <a:pt x="65" y="14"/>
                  <a:pt x="65" y="39"/>
                  <a:pt x="65" y="41"/>
                </a:cubicBezTo>
                <a:close/>
                <a:moveTo>
                  <a:pt x="126" y="64"/>
                </a:moveTo>
                <a:cubicBezTo>
                  <a:pt x="125" y="64"/>
                  <a:pt x="104" y="64"/>
                  <a:pt x="103" y="64"/>
                </a:cubicBezTo>
                <a:cubicBezTo>
                  <a:pt x="103" y="56"/>
                  <a:pt x="101" y="48"/>
                  <a:pt x="99" y="40"/>
                </a:cubicBezTo>
                <a:cubicBezTo>
                  <a:pt x="106" y="37"/>
                  <a:pt x="111" y="33"/>
                  <a:pt x="113" y="30"/>
                </a:cubicBezTo>
                <a:cubicBezTo>
                  <a:pt x="121" y="40"/>
                  <a:pt x="125" y="52"/>
                  <a:pt x="126" y="64"/>
                </a:cubicBezTo>
                <a:close/>
                <a:moveTo>
                  <a:pt x="109" y="26"/>
                </a:moveTo>
                <a:cubicBezTo>
                  <a:pt x="107" y="28"/>
                  <a:pt x="103" y="31"/>
                  <a:pt x="96" y="34"/>
                </a:cubicBezTo>
                <a:cubicBezTo>
                  <a:pt x="91" y="23"/>
                  <a:pt x="84" y="15"/>
                  <a:pt x="78" y="10"/>
                </a:cubicBezTo>
                <a:cubicBezTo>
                  <a:pt x="90" y="12"/>
                  <a:pt x="101" y="17"/>
                  <a:pt x="109" y="26"/>
                </a:cubicBezTo>
                <a:close/>
                <a:moveTo>
                  <a:pt x="71" y="12"/>
                </a:moveTo>
                <a:cubicBezTo>
                  <a:pt x="76" y="16"/>
                  <a:pt x="85" y="24"/>
                  <a:pt x="90" y="37"/>
                </a:cubicBezTo>
                <a:cubicBezTo>
                  <a:pt x="84" y="39"/>
                  <a:pt x="78" y="40"/>
                  <a:pt x="71" y="41"/>
                </a:cubicBezTo>
                <a:cubicBezTo>
                  <a:pt x="71" y="39"/>
                  <a:pt x="71" y="14"/>
                  <a:pt x="71" y="12"/>
                </a:cubicBezTo>
                <a:close/>
                <a:moveTo>
                  <a:pt x="71" y="47"/>
                </a:moveTo>
                <a:cubicBezTo>
                  <a:pt x="79" y="47"/>
                  <a:pt x="86" y="45"/>
                  <a:pt x="93" y="43"/>
                </a:cubicBezTo>
                <a:cubicBezTo>
                  <a:pt x="95" y="49"/>
                  <a:pt x="97" y="56"/>
                  <a:pt x="97" y="64"/>
                </a:cubicBezTo>
                <a:cubicBezTo>
                  <a:pt x="95" y="64"/>
                  <a:pt x="72" y="64"/>
                  <a:pt x="71" y="64"/>
                </a:cubicBezTo>
                <a:cubicBezTo>
                  <a:pt x="71" y="62"/>
                  <a:pt x="71" y="48"/>
                  <a:pt x="71" y="47"/>
                </a:cubicBezTo>
                <a:close/>
                <a:moveTo>
                  <a:pt x="71" y="70"/>
                </a:moveTo>
                <a:cubicBezTo>
                  <a:pt x="72" y="70"/>
                  <a:pt x="95" y="70"/>
                  <a:pt x="97" y="70"/>
                </a:cubicBezTo>
                <a:cubicBezTo>
                  <a:pt x="97" y="77"/>
                  <a:pt x="95" y="84"/>
                  <a:pt x="93" y="91"/>
                </a:cubicBezTo>
                <a:cubicBezTo>
                  <a:pt x="86" y="88"/>
                  <a:pt x="79" y="87"/>
                  <a:pt x="71" y="87"/>
                </a:cubicBezTo>
                <a:cubicBezTo>
                  <a:pt x="71" y="86"/>
                  <a:pt x="71" y="71"/>
                  <a:pt x="71" y="70"/>
                </a:cubicBezTo>
                <a:close/>
                <a:moveTo>
                  <a:pt x="71" y="122"/>
                </a:moveTo>
                <a:cubicBezTo>
                  <a:pt x="71" y="119"/>
                  <a:pt x="71" y="94"/>
                  <a:pt x="71" y="93"/>
                </a:cubicBezTo>
                <a:cubicBezTo>
                  <a:pt x="78" y="93"/>
                  <a:pt x="84" y="95"/>
                  <a:pt x="90" y="97"/>
                </a:cubicBezTo>
                <a:cubicBezTo>
                  <a:pt x="85" y="109"/>
                  <a:pt x="76" y="118"/>
                  <a:pt x="71" y="122"/>
                </a:cubicBezTo>
                <a:close/>
                <a:moveTo>
                  <a:pt x="78" y="124"/>
                </a:moveTo>
                <a:cubicBezTo>
                  <a:pt x="84" y="119"/>
                  <a:pt x="91" y="111"/>
                  <a:pt x="96" y="99"/>
                </a:cubicBezTo>
                <a:cubicBezTo>
                  <a:pt x="103" y="102"/>
                  <a:pt x="107" y="106"/>
                  <a:pt x="109" y="108"/>
                </a:cubicBezTo>
                <a:cubicBezTo>
                  <a:pt x="101" y="116"/>
                  <a:pt x="90" y="122"/>
                  <a:pt x="78" y="124"/>
                </a:cubicBezTo>
                <a:close/>
                <a:moveTo>
                  <a:pt x="113" y="103"/>
                </a:moveTo>
                <a:cubicBezTo>
                  <a:pt x="111" y="101"/>
                  <a:pt x="106" y="97"/>
                  <a:pt x="99" y="93"/>
                </a:cubicBezTo>
                <a:cubicBezTo>
                  <a:pt x="101" y="86"/>
                  <a:pt x="103" y="78"/>
                  <a:pt x="103" y="70"/>
                </a:cubicBezTo>
                <a:cubicBezTo>
                  <a:pt x="104" y="70"/>
                  <a:pt x="125" y="70"/>
                  <a:pt x="126" y="70"/>
                </a:cubicBezTo>
                <a:cubicBezTo>
                  <a:pt x="125" y="82"/>
                  <a:pt x="121" y="94"/>
                  <a:pt x="113" y="10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nvGrpSpPr>
          <p:cNvPr id="45" name="组合 44"/>
          <p:cNvGrpSpPr/>
          <p:nvPr/>
        </p:nvGrpSpPr>
        <p:grpSpPr>
          <a:xfrm>
            <a:off x="6704289" y="3203810"/>
            <a:ext cx="415269" cy="415269"/>
            <a:chOff x="11030066" y="2731563"/>
            <a:chExt cx="473075" cy="473075"/>
          </a:xfrm>
          <a:solidFill>
            <a:schemeClr val="bg1"/>
          </a:solidFill>
        </p:grpSpPr>
        <p:sp>
          <p:nvSpPr>
            <p:cNvPr id="46" name="Freeform 2083"/>
            <p:cNvSpPr>
              <a:spLocks noEditPoints="1"/>
            </p:cNvSpPr>
            <p:nvPr/>
          </p:nvSpPr>
          <p:spPr bwMode="auto">
            <a:xfrm>
              <a:off x="11030066" y="2731563"/>
              <a:ext cx="473075" cy="473075"/>
            </a:xfrm>
            <a:custGeom>
              <a:avLst/>
              <a:gdLst>
                <a:gd name="T0" fmla="*/ 63 w 126"/>
                <a:gd name="T1" fmla="*/ 0 h 126"/>
                <a:gd name="T2" fmla="*/ 0 w 126"/>
                <a:gd name="T3" fmla="*/ 63 h 126"/>
                <a:gd name="T4" fmla="*/ 63 w 126"/>
                <a:gd name="T5" fmla="*/ 126 h 126"/>
                <a:gd name="T6" fmla="*/ 126 w 126"/>
                <a:gd name="T7" fmla="*/ 63 h 126"/>
                <a:gd name="T8" fmla="*/ 63 w 126"/>
                <a:gd name="T9" fmla="*/ 0 h 126"/>
                <a:gd name="T10" fmla="*/ 63 w 126"/>
                <a:gd name="T11" fmla="*/ 118 h 126"/>
                <a:gd name="T12" fmla="*/ 9 w 126"/>
                <a:gd name="T13" fmla="*/ 63 h 126"/>
                <a:gd name="T14" fmla="*/ 63 w 126"/>
                <a:gd name="T15" fmla="*/ 9 h 126"/>
                <a:gd name="T16" fmla="*/ 118 w 126"/>
                <a:gd name="T17" fmla="*/ 63 h 126"/>
                <a:gd name="T18" fmla="*/ 63 w 126"/>
                <a:gd name="T19" fmla="*/ 1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26">
                  <a:moveTo>
                    <a:pt x="63" y="0"/>
                  </a:moveTo>
                  <a:cubicBezTo>
                    <a:pt x="29" y="0"/>
                    <a:pt x="0" y="29"/>
                    <a:pt x="0" y="63"/>
                  </a:cubicBezTo>
                  <a:cubicBezTo>
                    <a:pt x="0" y="98"/>
                    <a:pt x="29" y="126"/>
                    <a:pt x="63" y="126"/>
                  </a:cubicBezTo>
                  <a:cubicBezTo>
                    <a:pt x="98" y="126"/>
                    <a:pt x="126" y="98"/>
                    <a:pt x="126" y="63"/>
                  </a:cubicBezTo>
                  <a:cubicBezTo>
                    <a:pt x="126" y="29"/>
                    <a:pt x="98" y="0"/>
                    <a:pt x="63" y="0"/>
                  </a:cubicBezTo>
                  <a:close/>
                  <a:moveTo>
                    <a:pt x="63" y="118"/>
                  </a:moveTo>
                  <a:cubicBezTo>
                    <a:pt x="33" y="118"/>
                    <a:pt x="9" y="93"/>
                    <a:pt x="9" y="63"/>
                  </a:cubicBezTo>
                  <a:cubicBezTo>
                    <a:pt x="9" y="33"/>
                    <a:pt x="33" y="9"/>
                    <a:pt x="63" y="9"/>
                  </a:cubicBezTo>
                  <a:cubicBezTo>
                    <a:pt x="93" y="9"/>
                    <a:pt x="118" y="33"/>
                    <a:pt x="118" y="63"/>
                  </a:cubicBezTo>
                  <a:cubicBezTo>
                    <a:pt x="118" y="93"/>
                    <a:pt x="93" y="118"/>
                    <a:pt x="63"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7" name="Freeform 2084"/>
            <p:cNvSpPr>
              <a:spLocks/>
            </p:cNvSpPr>
            <p:nvPr/>
          </p:nvSpPr>
          <p:spPr bwMode="auto">
            <a:xfrm>
              <a:off x="11225329" y="2795063"/>
              <a:ext cx="85725" cy="107950"/>
            </a:xfrm>
            <a:custGeom>
              <a:avLst/>
              <a:gdLst>
                <a:gd name="T0" fmla="*/ 14 w 54"/>
                <a:gd name="T1" fmla="*/ 26 h 68"/>
                <a:gd name="T2" fmla="*/ 43 w 54"/>
                <a:gd name="T3" fmla="*/ 68 h 68"/>
                <a:gd name="T4" fmla="*/ 54 w 54"/>
                <a:gd name="T5" fmla="*/ 68 h 68"/>
                <a:gd name="T6" fmla="*/ 54 w 54"/>
                <a:gd name="T7" fmla="*/ 0 h 68"/>
                <a:gd name="T8" fmla="*/ 40 w 54"/>
                <a:gd name="T9" fmla="*/ 0 h 68"/>
                <a:gd name="T10" fmla="*/ 40 w 54"/>
                <a:gd name="T11" fmla="*/ 42 h 68"/>
                <a:gd name="T12" fmla="*/ 12 w 54"/>
                <a:gd name="T13" fmla="*/ 0 h 68"/>
                <a:gd name="T14" fmla="*/ 0 w 54"/>
                <a:gd name="T15" fmla="*/ 0 h 68"/>
                <a:gd name="T16" fmla="*/ 0 w 54"/>
                <a:gd name="T17" fmla="*/ 68 h 68"/>
                <a:gd name="T18" fmla="*/ 14 w 54"/>
                <a:gd name="T19" fmla="*/ 68 h 68"/>
                <a:gd name="T20" fmla="*/ 14 w 54"/>
                <a:gd name="T21"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68">
                  <a:moveTo>
                    <a:pt x="14" y="26"/>
                  </a:moveTo>
                  <a:lnTo>
                    <a:pt x="43" y="68"/>
                  </a:lnTo>
                  <a:lnTo>
                    <a:pt x="54" y="68"/>
                  </a:lnTo>
                  <a:lnTo>
                    <a:pt x="54" y="0"/>
                  </a:lnTo>
                  <a:lnTo>
                    <a:pt x="40" y="0"/>
                  </a:lnTo>
                  <a:lnTo>
                    <a:pt x="40" y="42"/>
                  </a:lnTo>
                  <a:lnTo>
                    <a:pt x="12" y="0"/>
                  </a:lnTo>
                  <a:lnTo>
                    <a:pt x="0" y="0"/>
                  </a:lnTo>
                  <a:lnTo>
                    <a:pt x="0" y="68"/>
                  </a:lnTo>
                  <a:lnTo>
                    <a:pt x="14" y="68"/>
                  </a:lnTo>
                  <a:lnTo>
                    <a:pt x="1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8" name="Freeform 2085"/>
            <p:cNvSpPr>
              <a:spLocks/>
            </p:cNvSpPr>
            <p:nvPr/>
          </p:nvSpPr>
          <p:spPr bwMode="auto">
            <a:xfrm>
              <a:off x="11228504" y="3031600"/>
              <a:ext cx="79375" cy="112713"/>
            </a:xfrm>
            <a:custGeom>
              <a:avLst/>
              <a:gdLst>
                <a:gd name="T0" fmla="*/ 19 w 21"/>
                <a:gd name="T1" fmla="*/ 15 h 30"/>
                <a:gd name="T2" fmla="*/ 13 w 21"/>
                <a:gd name="T3" fmla="*/ 13 h 30"/>
                <a:gd name="T4" fmla="*/ 10 w 21"/>
                <a:gd name="T5" fmla="*/ 12 h 30"/>
                <a:gd name="T6" fmla="*/ 7 w 21"/>
                <a:gd name="T7" fmla="*/ 11 h 30"/>
                <a:gd name="T8" fmla="*/ 6 w 21"/>
                <a:gd name="T9" fmla="*/ 10 h 30"/>
                <a:gd name="T10" fmla="*/ 6 w 21"/>
                <a:gd name="T11" fmla="*/ 9 h 30"/>
                <a:gd name="T12" fmla="*/ 7 w 21"/>
                <a:gd name="T13" fmla="*/ 6 h 30"/>
                <a:gd name="T14" fmla="*/ 11 w 21"/>
                <a:gd name="T15" fmla="*/ 5 h 30"/>
                <a:gd name="T16" fmla="*/ 14 w 21"/>
                <a:gd name="T17" fmla="*/ 6 h 30"/>
                <a:gd name="T18" fmla="*/ 17 w 21"/>
                <a:gd name="T19" fmla="*/ 7 h 30"/>
                <a:gd name="T20" fmla="*/ 20 w 21"/>
                <a:gd name="T21" fmla="*/ 4 h 30"/>
                <a:gd name="T22" fmla="*/ 16 w 21"/>
                <a:gd name="T23" fmla="*/ 1 h 30"/>
                <a:gd name="T24" fmla="*/ 11 w 21"/>
                <a:gd name="T25" fmla="*/ 0 h 30"/>
                <a:gd name="T26" fmla="*/ 3 w 21"/>
                <a:gd name="T27" fmla="*/ 3 h 30"/>
                <a:gd name="T28" fmla="*/ 1 w 21"/>
                <a:gd name="T29" fmla="*/ 9 h 30"/>
                <a:gd name="T30" fmla="*/ 3 w 21"/>
                <a:gd name="T31" fmla="*/ 15 h 30"/>
                <a:gd name="T32" fmla="*/ 9 w 21"/>
                <a:gd name="T33" fmla="*/ 17 h 30"/>
                <a:gd name="T34" fmla="*/ 12 w 21"/>
                <a:gd name="T35" fmla="*/ 18 h 30"/>
                <a:gd name="T36" fmla="*/ 14 w 21"/>
                <a:gd name="T37" fmla="*/ 18 h 30"/>
                <a:gd name="T38" fmla="*/ 15 w 21"/>
                <a:gd name="T39" fmla="*/ 19 h 30"/>
                <a:gd name="T40" fmla="*/ 16 w 21"/>
                <a:gd name="T41" fmla="*/ 21 h 30"/>
                <a:gd name="T42" fmla="*/ 10 w 21"/>
                <a:gd name="T43" fmla="*/ 25 h 30"/>
                <a:gd name="T44" fmla="*/ 6 w 21"/>
                <a:gd name="T45" fmla="*/ 24 h 30"/>
                <a:gd name="T46" fmla="*/ 3 w 21"/>
                <a:gd name="T47" fmla="*/ 22 h 30"/>
                <a:gd name="T48" fmla="*/ 0 w 21"/>
                <a:gd name="T49" fmla="*/ 26 h 30"/>
                <a:gd name="T50" fmla="*/ 4 w 21"/>
                <a:gd name="T51" fmla="*/ 29 h 30"/>
                <a:gd name="T52" fmla="*/ 10 w 21"/>
                <a:gd name="T53" fmla="*/ 30 h 30"/>
                <a:gd name="T54" fmla="*/ 18 w 21"/>
                <a:gd name="T55" fmla="*/ 28 h 30"/>
                <a:gd name="T56" fmla="*/ 21 w 21"/>
                <a:gd name="T57" fmla="*/ 21 h 30"/>
                <a:gd name="T58" fmla="*/ 21 w 21"/>
                <a:gd name="T59" fmla="*/ 18 h 30"/>
                <a:gd name="T60" fmla="*/ 19 w 21"/>
                <a:gd name="T61"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30">
                  <a:moveTo>
                    <a:pt x="19" y="15"/>
                  </a:moveTo>
                  <a:cubicBezTo>
                    <a:pt x="18" y="14"/>
                    <a:pt x="16" y="13"/>
                    <a:pt x="13" y="13"/>
                  </a:cubicBezTo>
                  <a:cubicBezTo>
                    <a:pt x="10" y="12"/>
                    <a:pt x="10" y="12"/>
                    <a:pt x="10" y="12"/>
                  </a:cubicBezTo>
                  <a:cubicBezTo>
                    <a:pt x="9" y="12"/>
                    <a:pt x="8" y="12"/>
                    <a:pt x="7" y="11"/>
                  </a:cubicBezTo>
                  <a:cubicBezTo>
                    <a:pt x="7" y="11"/>
                    <a:pt x="7" y="10"/>
                    <a:pt x="6" y="10"/>
                  </a:cubicBezTo>
                  <a:cubicBezTo>
                    <a:pt x="6" y="10"/>
                    <a:pt x="6" y="9"/>
                    <a:pt x="6" y="9"/>
                  </a:cubicBezTo>
                  <a:cubicBezTo>
                    <a:pt x="6" y="8"/>
                    <a:pt x="7" y="7"/>
                    <a:pt x="7" y="6"/>
                  </a:cubicBezTo>
                  <a:cubicBezTo>
                    <a:pt x="8" y="5"/>
                    <a:pt x="9" y="5"/>
                    <a:pt x="11" y="5"/>
                  </a:cubicBezTo>
                  <a:cubicBezTo>
                    <a:pt x="12" y="5"/>
                    <a:pt x="13" y="5"/>
                    <a:pt x="14" y="6"/>
                  </a:cubicBezTo>
                  <a:cubicBezTo>
                    <a:pt x="15" y="6"/>
                    <a:pt x="16" y="6"/>
                    <a:pt x="17" y="7"/>
                  </a:cubicBezTo>
                  <a:cubicBezTo>
                    <a:pt x="20" y="4"/>
                    <a:pt x="20" y="4"/>
                    <a:pt x="20" y="4"/>
                  </a:cubicBezTo>
                  <a:cubicBezTo>
                    <a:pt x="19" y="2"/>
                    <a:pt x="18" y="1"/>
                    <a:pt x="16" y="1"/>
                  </a:cubicBezTo>
                  <a:cubicBezTo>
                    <a:pt x="15" y="0"/>
                    <a:pt x="13" y="0"/>
                    <a:pt x="11" y="0"/>
                  </a:cubicBezTo>
                  <a:cubicBezTo>
                    <a:pt x="8" y="0"/>
                    <a:pt x="5" y="1"/>
                    <a:pt x="3" y="3"/>
                  </a:cubicBezTo>
                  <a:cubicBezTo>
                    <a:pt x="2" y="4"/>
                    <a:pt x="1" y="6"/>
                    <a:pt x="1" y="9"/>
                  </a:cubicBezTo>
                  <a:cubicBezTo>
                    <a:pt x="1" y="11"/>
                    <a:pt x="1" y="13"/>
                    <a:pt x="3" y="15"/>
                  </a:cubicBezTo>
                  <a:cubicBezTo>
                    <a:pt x="4" y="16"/>
                    <a:pt x="6" y="17"/>
                    <a:pt x="9" y="17"/>
                  </a:cubicBezTo>
                  <a:cubicBezTo>
                    <a:pt x="12" y="18"/>
                    <a:pt x="12" y="18"/>
                    <a:pt x="12" y="18"/>
                  </a:cubicBezTo>
                  <a:cubicBezTo>
                    <a:pt x="13" y="18"/>
                    <a:pt x="13" y="18"/>
                    <a:pt x="14" y="18"/>
                  </a:cubicBezTo>
                  <a:cubicBezTo>
                    <a:pt x="14" y="18"/>
                    <a:pt x="14" y="19"/>
                    <a:pt x="15" y="19"/>
                  </a:cubicBezTo>
                  <a:cubicBezTo>
                    <a:pt x="15" y="19"/>
                    <a:pt x="16" y="20"/>
                    <a:pt x="16" y="21"/>
                  </a:cubicBezTo>
                  <a:cubicBezTo>
                    <a:pt x="16" y="24"/>
                    <a:pt x="14" y="25"/>
                    <a:pt x="10" y="25"/>
                  </a:cubicBezTo>
                  <a:cubicBezTo>
                    <a:pt x="9" y="25"/>
                    <a:pt x="8" y="25"/>
                    <a:pt x="6" y="24"/>
                  </a:cubicBezTo>
                  <a:cubicBezTo>
                    <a:pt x="5" y="24"/>
                    <a:pt x="4" y="23"/>
                    <a:pt x="3" y="22"/>
                  </a:cubicBezTo>
                  <a:cubicBezTo>
                    <a:pt x="0" y="26"/>
                    <a:pt x="0" y="26"/>
                    <a:pt x="0" y="26"/>
                  </a:cubicBezTo>
                  <a:cubicBezTo>
                    <a:pt x="1" y="28"/>
                    <a:pt x="2" y="29"/>
                    <a:pt x="4" y="29"/>
                  </a:cubicBezTo>
                  <a:cubicBezTo>
                    <a:pt x="6" y="30"/>
                    <a:pt x="8" y="30"/>
                    <a:pt x="10" y="30"/>
                  </a:cubicBezTo>
                  <a:cubicBezTo>
                    <a:pt x="13" y="30"/>
                    <a:pt x="16" y="29"/>
                    <a:pt x="18" y="28"/>
                  </a:cubicBezTo>
                  <a:cubicBezTo>
                    <a:pt x="20" y="26"/>
                    <a:pt x="21" y="24"/>
                    <a:pt x="21" y="21"/>
                  </a:cubicBezTo>
                  <a:cubicBezTo>
                    <a:pt x="21" y="20"/>
                    <a:pt x="21" y="19"/>
                    <a:pt x="21" y="18"/>
                  </a:cubicBezTo>
                  <a:cubicBezTo>
                    <a:pt x="20" y="17"/>
                    <a:pt x="20" y="16"/>
                    <a:pt x="1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9" name="Freeform 2086"/>
            <p:cNvSpPr>
              <a:spLocks/>
            </p:cNvSpPr>
            <p:nvPr/>
          </p:nvSpPr>
          <p:spPr bwMode="auto">
            <a:xfrm>
              <a:off x="11090391" y="2930000"/>
              <a:ext cx="357188" cy="79375"/>
            </a:xfrm>
            <a:custGeom>
              <a:avLst/>
              <a:gdLst>
                <a:gd name="T0" fmla="*/ 0 w 225"/>
                <a:gd name="T1" fmla="*/ 24 h 50"/>
                <a:gd name="T2" fmla="*/ 111 w 225"/>
                <a:gd name="T3" fmla="*/ 50 h 50"/>
                <a:gd name="T4" fmla="*/ 225 w 225"/>
                <a:gd name="T5" fmla="*/ 24 h 50"/>
                <a:gd name="T6" fmla="*/ 111 w 225"/>
                <a:gd name="T7" fmla="*/ 0 h 50"/>
                <a:gd name="T8" fmla="*/ 0 w 225"/>
                <a:gd name="T9" fmla="*/ 24 h 50"/>
              </a:gdLst>
              <a:ahLst/>
              <a:cxnLst>
                <a:cxn ang="0">
                  <a:pos x="T0" y="T1"/>
                </a:cxn>
                <a:cxn ang="0">
                  <a:pos x="T2" y="T3"/>
                </a:cxn>
                <a:cxn ang="0">
                  <a:pos x="T4" y="T5"/>
                </a:cxn>
                <a:cxn ang="0">
                  <a:pos x="T6" y="T7"/>
                </a:cxn>
                <a:cxn ang="0">
                  <a:pos x="T8" y="T9"/>
                </a:cxn>
              </a:cxnLst>
              <a:rect l="0" t="0" r="r" b="b"/>
              <a:pathLst>
                <a:path w="225" h="50">
                  <a:moveTo>
                    <a:pt x="0" y="24"/>
                  </a:moveTo>
                  <a:lnTo>
                    <a:pt x="111" y="50"/>
                  </a:lnTo>
                  <a:lnTo>
                    <a:pt x="225" y="24"/>
                  </a:lnTo>
                  <a:lnTo>
                    <a:pt x="111"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6717944" y="5126447"/>
            <a:ext cx="458971" cy="437279"/>
            <a:chOff x="4150420" y="2637483"/>
            <a:chExt cx="638175" cy="608013"/>
          </a:xfrm>
          <a:solidFill>
            <a:schemeClr val="bg1"/>
          </a:solidFill>
        </p:grpSpPr>
        <p:sp>
          <p:nvSpPr>
            <p:cNvPr id="51" name="Freeform 1726"/>
            <p:cNvSpPr>
              <a:spLocks noEditPoints="1"/>
            </p:cNvSpPr>
            <p:nvPr/>
          </p:nvSpPr>
          <p:spPr bwMode="auto">
            <a:xfrm>
              <a:off x="4150420" y="2637483"/>
              <a:ext cx="638175" cy="608013"/>
            </a:xfrm>
            <a:custGeom>
              <a:avLst/>
              <a:gdLst>
                <a:gd name="T0" fmla="*/ 53 w 170"/>
                <a:gd name="T1" fmla="*/ 9 h 162"/>
                <a:gd name="T2" fmla="*/ 17 w 170"/>
                <a:gd name="T3" fmla="*/ 108 h 162"/>
                <a:gd name="T4" fmla="*/ 116 w 170"/>
                <a:gd name="T5" fmla="*/ 144 h 162"/>
                <a:gd name="T6" fmla="*/ 152 w 170"/>
                <a:gd name="T7" fmla="*/ 45 h 162"/>
                <a:gd name="T8" fmla="*/ 110 w 170"/>
                <a:gd name="T9" fmla="*/ 7 h 162"/>
                <a:gd name="T10" fmla="*/ 53 w 170"/>
                <a:gd name="T11" fmla="*/ 9 h 162"/>
                <a:gd name="T12" fmla="*/ 108 w 170"/>
                <a:gd name="T13" fmla="*/ 14 h 162"/>
                <a:gd name="T14" fmla="*/ 146 w 170"/>
                <a:gd name="T15" fmla="*/ 48 h 162"/>
                <a:gd name="T16" fmla="*/ 113 w 170"/>
                <a:gd name="T17" fmla="*/ 138 h 162"/>
                <a:gd name="T18" fmla="*/ 24 w 170"/>
                <a:gd name="T19" fmla="*/ 105 h 162"/>
                <a:gd name="T20" fmla="*/ 56 w 170"/>
                <a:gd name="T21" fmla="*/ 16 h 162"/>
                <a:gd name="T22" fmla="*/ 108 w 170"/>
                <a:gd name="T23"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162">
                  <a:moveTo>
                    <a:pt x="53" y="9"/>
                  </a:moveTo>
                  <a:cubicBezTo>
                    <a:pt x="16" y="26"/>
                    <a:pt x="0" y="71"/>
                    <a:pt x="17" y="108"/>
                  </a:cubicBezTo>
                  <a:cubicBezTo>
                    <a:pt x="34" y="145"/>
                    <a:pt x="79" y="162"/>
                    <a:pt x="116" y="144"/>
                  </a:cubicBezTo>
                  <a:cubicBezTo>
                    <a:pt x="153" y="127"/>
                    <a:pt x="170" y="83"/>
                    <a:pt x="152" y="45"/>
                  </a:cubicBezTo>
                  <a:cubicBezTo>
                    <a:pt x="144" y="27"/>
                    <a:pt x="129" y="14"/>
                    <a:pt x="110" y="7"/>
                  </a:cubicBezTo>
                  <a:cubicBezTo>
                    <a:pt x="92" y="0"/>
                    <a:pt x="71" y="1"/>
                    <a:pt x="53" y="9"/>
                  </a:cubicBezTo>
                  <a:close/>
                  <a:moveTo>
                    <a:pt x="108" y="14"/>
                  </a:moveTo>
                  <a:cubicBezTo>
                    <a:pt x="125" y="20"/>
                    <a:pt x="138" y="32"/>
                    <a:pt x="146" y="48"/>
                  </a:cubicBezTo>
                  <a:cubicBezTo>
                    <a:pt x="161" y="82"/>
                    <a:pt x="147" y="122"/>
                    <a:pt x="113" y="138"/>
                  </a:cubicBezTo>
                  <a:cubicBezTo>
                    <a:pt x="79" y="153"/>
                    <a:pt x="39" y="139"/>
                    <a:pt x="24" y="105"/>
                  </a:cubicBezTo>
                  <a:cubicBezTo>
                    <a:pt x="8" y="71"/>
                    <a:pt x="23" y="31"/>
                    <a:pt x="56" y="16"/>
                  </a:cubicBezTo>
                  <a:cubicBezTo>
                    <a:pt x="73" y="8"/>
                    <a:pt x="91" y="7"/>
                    <a:pt x="10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2" name="Freeform 1727"/>
            <p:cNvSpPr>
              <a:spLocks noEditPoints="1"/>
            </p:cNvSpPr>
            <p:nvPr/>
          </p:nvSpPr>
          <p:spPr bwMode="auto">
            <a:xfrm>
              <a:off x="4361558" y="2816870"/>
              <a:ext cx="214313" cy="214313"/>
            </a:xfrm>
            <a:custGeom>
              <a:avLst/>
              <a:gdLst>
                <a:gd name="T0" fmla="*/ 6 w 57"/>
                <a:gd name="T1" fmla="*/ 39 h 57"/>
                <a:gd name="T2" fmla="*/ 39 w 57"/>
                <a:gd name="T3" fmla="*/ 52 h 57"/>
                <a:gd name="T4" fmla="*/ 52 w 57"/>
                <a:gd name="T5" fmla="*/ 18 h 57"/>
                <a:gd name="T6" fmla="*/ 18 w 57"/>
                <a:gd name="T7" fmla="*/ 6 h 57"/>
                <a:gd name="T8" fmla="*/ 6 w 57"/>
                <a:gd name="T9" fmla="*/ 39 h 57"/>
                <a:gd name="T10" fmla="*/ 24 w 57"/>
                <a:gd name="T11" fmla="*/ 18 h 57"/>
                <a:gd name="T12" fmla="*/ 39 w 57"/>
                <a:gd name="T13" fmla="*/ 24 h 57"/>
                <a:gd name="T14" fmla="*/ 33 w 57"/>
                <a:gd name="T15" fmla="*/ 39 h 57"/>
                <a:gd name="T16" fmla="*/ 18 w 57"/>
                <a:gd name="T17" fmla="*/ 33 h 57"/>
                <a:gd name="T18" fmla="*/ 24 w 57"/>
                <a:gd name="T19"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6" y="39"/>
                  </a:moveTo>
                  <a:cubicBezTo>
                    <a:pt x="12" y="52"/>
                    <a:pt x="27" y="57"/>
                    <a:pt x="39" y="52"/>
                  </a:cubicBezTo>
                  <a:cubicBezTo>
                    <a:pt x="52" y="46"/>
                    <a:pt x="57" y="31"/>
                    <a:pt x="52" y="18"/>
                  </a:cubicBezTo>
                  <a:cubicBezTo>
                    <a:pt x="46" y="6"/>
                    <a:pt x="31" y="0"/>
                    <a:pt x="18" y="6"/>
                  </a:cubicBezTo>
                  <a:cubicBezTo>
                    <a:pt x="5" y="12"/>
                    <a:pt x="0" y="27"/>
                    <a:pt x="6" y="39"/>
                  </a:cubicBezTo>
                  <a:close/>
                  <a:moveTo>
                    <a:pt x="24" y="18"/>
                  </a:moveTo>
                  <a:cubicBezTo>
                    <a:pt x="30" y="16"/>
                    <a:pt x="36" y="18"/>
                    <a:pt x="39" y="24"/>
                  </a:cubicBezTo>
                  <a:cubicBezTo>
                    <a:pt x="42" y="30"/>
                    <a:pt x="39" y="36"/>
                    <a:pt x="33" y="39"/>
                  </a:cubicBezTo>
                  <a:cubicBezTo>
                    <a:pt x="28" y="42"/>
                    <a:pt x="21" y="39"/>
                    <a:pt x="18" y="33"/>
                  </a:cubicBezTo>
                  <a:cubicBezTo>
                    <a:pt x="16" y="28"/>
                    <a:pt x="18" y="21"/>
                    <a:pt x="2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3" name="Freeform 1728"/>
            <p:cNvSpPr>
              <a:spLocks/>
            </p:cNvSpPr>
            <p:nvPr/>
          </p:nvSpPr>
          <p:spPr bwMode="auto">
            <a:xfrm>
              <a:off x="4290120" y="2723208"/>
              <a:ext cx="107950" cy="93663"/>
            </a:xfrm>
            <a:custGeom>
              <a:avLst/>
              <a:gdLst>
                <a:gd name="T0" fmla="*/ 27 w 29"/>
                <a:gd name="T1" fmla="*/ 0 h 25"/>
                <a:gd name="T2" fmla="*/ 24 w 29"/>
                <a:gd name="T3" fmla="*/ 2 h 25"/>
                <a:gd name="T4" fmla="*/ 1 w 29"/>
                <a:gd name="T5" fmla="*/ 21 h 25"/>
                <a:gd name="T6" fmla="*/ 1 w 29"/>
                <a:gd name="T7" fmla="*/ 23 h 25"/>
                <a:gd name="T8" fmla="*/ 2 w 29"/>
                <a:gd name="T9" fmla="*/ 24 h 25"/>
                <a:gd name="T10" fmla="*/ 2 w 29"/>
                <a:gd name="T11" fmla="*/ 25 h 25"/>
                <a:gd name="T12" fmla="*/ 4 w 29"/>
                <a:gd name="T13" fmla="*/ 24 h 25"/>
                <a:gd name="T14" fmla="*/ 26 w 29"/>
                <a:gd name="T15" fmla="*/ 6 h 25"/>
                <a:gd name="T16" fmla="*/ 28 w 29"/>
                <a:gd name="T17" fmla="*/ 5 h 25"/>
                <a:gd name="T18" fmla="*/ 29 w 29"/>
                <a:gd name="T19" fmla="*/ 3 h 25"/>
                <a:gd name="T20" fmla="*/ 29 w 29"/>
                <a:gd name="T21" fmla="*/ 2 h 25"/>
                <a:gd name="T22" fmla="*/ 29 w 29"/>
                <a:gd name="T23" fmla="*/ 1 h 25"/>
                <a:gd name="T24" fmla="*/ 28 w 29"/>
                <a:gd name="T25" fmla="*/ 0 h 25"/>
                <a:gd name="T26" fmla="*/ 27 w 29"/>
                <a:gd name="T2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5">
                  <a:moveTo>
                    <a:pt x="27" y="0"/>
                  </a:moveTo>
                  <a:cubicBezTo>
                    <a:pt x="27" y="0"/>
                    <a:pt x="24" y="2"/>
                    <a:pt x="24" y="2"/>
                  </a:cubicBezTo>
                  <a:cubicBezTo>
                    <a:pt x="15" y="6"/>
                    <a:pt x="7" y="13"/>
                    <a:pt x="1" y="21"/>
                  </a:cubicBezTo>
                  <a:cubicBezTo>
                    <a:pt x="0" y="22"/>
                    <a:pt x="0" y="22"/>
                    <a:pt x="1" y="23"/>
                  </a:cubicBezTo>
                  <a:cubicBezTo>
                    <a:pt x="1" y="23"/>
                    <a:pt x="1" y="24"/>
                    <a:pt x="2" y="24"/>
                  </a:cubicBezTo>
                  <a:cubicBezTo>
                    <a:pt x="2" y="25"/>
                    <a:pt x="2" y="25"/>
                    <a:pt x="2" y="25"/>
                  </a:cubicBezTo>
                  <a:cubicBezTo>
                    <a:pt x="3" y="25"/>
                    <a:pt x="4" y="25"/>
                    <a:pt x="4" y="24"/>
                  </a:cubicBezTo>
                  <a:cubicBezTo>
                    <a:pt x="10" y="16"/>
                    <a:pt x="17" y="10"/>
                    <a:pt x="26" y="6"/>
                  </a:cubicBezTo>
                  <a:cubicBezTo>
                    <a:pt x="26" y="6"/>
                    <a:pt x="28" y="5"/>
                    <a:pt x="28" y="5"/>
                  </a:cubicBezTo>
                  <a:cubicBezTo>
                    <a:pt x="29" y="5"/>
                    <a:pt x="29" y="4"/>
                    <a:pt x="29" y="3"/>
                  </a:cubicBezTo>
                  <a:cubicBezTo>
                    <a:pt x="29" y="3"/>
                    <a:pt x="29" y="3"/>
                    <a:pt x="29" y="2"/>
                  </a:cubicBezTo>
                  <a:cubicBezTo>
                    <a:pt x="29" y="1"/>
                    <a:pt x="29" y="1"/>
                    <a:pt x="29" y="1"/>
                  </a:cubicBezTo>
                  <a:cubicBezTo>
                    <a:pt x="29" y="1"/>
                    <a:pt x="28" y="1"/>
                    <a:pt x="28" y="0"/>
                  </a:cubicBezTo>
                  <a:cubicBezTo>
                    <a:pt x="27" y="0"/>
                    <a:pt x="27"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4" name="Freeform 1729"/>
            <p:cNvSpPr>
              <a:spLocks/>
            </p:cNvSpPr>
            <p:nvPr/>
          </p:nvSpPr>
          <p:spPr bwMode="auto">
            <a:xfrm>
              <a:off x="4537770" y="3031183"/>
              <a:ext cx="107950" cy="93663"/>
            </a:xfrm>
            <a:custGeom>
              <a:avLst/>
              <a:gdLst>
                <a:gd name="T0" fmla="*/ 25 w 29"/>
                <a:gd name="T1" fmla="*/ 1 h 25"/>
                <a:gd name="T2" fmla="*/ 4 w 29"/>
                <a:gd name="T3" fmla="*/ 20 h 25"/>
                <a:gd name="T4" fmla="*/ 1 w 29"/>
                <a:gd name="T5" fmla="*/ 21 h 25"/>
                <a:gd name="T6" fmla="*/ 0 w 29"/>
                <a:gd name="T7" fmla="*/ 22 h 25"/>
                <a:gd name="T8" fmla="*/ 0 w 29"/>
                <a:gd name="T9" fmla="*/ 23 h 25"/>
                <a:gd name="T10" fmla="*/ 1 w 29"/>
                <a:gd name="T11" fmla="*/ 24 h 25"/>
                <a:gd name="T12" fmla="*/ 2 w 29"/>
                <a:gd name="T13" fmla="*/ 25 h 25"/>
                <a:gd name="T14" fmla="*/ 3 w 29"/>
                <a:gd name="T15" fmla="*/ 25 h 25"/>
                <a:gd name="T16" fmla="*/ 6 w 29"/>
                <a:gd name="T17" fmla="*/ 24 h 25"/>
                <a:gd name="T18" fmla="*/ 29 w 29"/>
                <a:gd name="T19" fmla="*/ 4 h 25"/>
                <a:gd name="T20" fmla="*/ 29 w 29"/>
                <a:gd name="T21" fmla="*/ 3 h 25"/>
                <a:gd name="T22" fmla="*/ 28 w 29"/>
                <a:gd name="T23" fmla="*/ 1 h 25"/>
                <a:gd name="T24" fmla="*/ 27 w 29"/>
                <a:gd name="T25" fmla="*/ 1 h 25"/>
                <a:gd name="T26" fmla="*/ 25 w 29"/>
                <a:gd name="T2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5">
                  <a:moveTo>
                    <a:pt x="25" y="1"/>
                  </a:moveTo>
                  <a:cubicBezTo>
                    <a:pt x="19" y="9"/>
                    <a:pt x="12" y="16"/>
                    <a:pt x="4" y="20"/>
                  </a:cubicBezTo>
                  <a:cubicBezTo>
                    <a:pt x="4" y="20"/>
                    <a:pt x="1" y="21"/>
                    <a:pt x="1" y="21"/>
                  </a:cubicBezTo>
                  <a:cubicBezTo>
                    <a:pt x="1" y="21"/>
                    <a:pt x="0" y="22"/>
                    <a:pt x="0" y="22"/>
                  </a:cubicBezTo>
                  <a:cubicBezTo>
                    <a:pt x="0" y="23"/>
                    <a:pt x="0" y="23"/>
                    <a:pt x="0" y="23"/>
                  </a:cubicBezTo>
                  <a:cubicBezTo>
                    <a:pt x="1" y="24"/>
                    <a:pt x="1" y="24"/>
                    <a:pt x="1" y="24"/>
                  </a:cubicBezTo>
                  <a:cubicBezTo>
                    <a:pt x="1" y="24"/>
                    <a:pt x="1" y="25"/>
                    <a:pt x="2" y="25"/>
                  </a:cubicBezTo>
                  <a:cubicBezTo>
                    <a:pt x="2" y="25"/>
                    <a:pt x="2" y="25"/>
                    <a:pt x="3" y="25"/>
                  </a:cubicBezTo>
                  <a:cubicBezTo>
                    <a:pt x="6" y="24"/>
                    <a:pt x="6" y="24"/>
                    <a:pt x="6" y="24"/>
                  </a:cubicBezTo>
                  <a:cubicBezTo>
                    <a:pt x="15" y="20"/>
                    <a:pt x="23" y="13"/>
                    <a:pt x="29" y="4"/>
                  </a:cubicBezTo>
                  <a:cubicBezTo>
                    <a:pt x="29" y="4"/>
                    <a:pt x="29" y="3"/>
                    <a:pt x="29" y="3"/>
                  </a:cubicBezTo>
                  <a:cubicBezTo>
                    <a:pt x="29" y="2"/>
                    <a:pt x="28" y="2"/>
                    <a:pt x="28" y="1"/>
                  </a:cubicBezTo>
                  <a:cubicBezTo>
                    <a:pt x="27" y="1"/>
                    <a:pt x="27" y="1"/>
                    <a:pt x="27" y="1"/>
                  </a:cubicBezTo>
                  <a:cubicBezTo>
                    <a:pt x="27" y="0"/>
                    <a:pt x="25" y="1"/>
                    <a:pt x="2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5" name="Freeform 1730"/>
            <p:cNvSpPr>
              <a:spLocks/>
            </p:cNvSpPr>
            <p:nvPr/>
          </p:nvSpPr>
          <p:spPr bwMode="auto">
            <a:xfrm>
              <a:off x="4526658" y="3016895"/>
              <a:ext cx="90488" cy="74613"/>
            </a:xfrm>
            <a:custGeom>
              <a:avLst/>
              <a:gdLst>
                <a:gd name="T0" fmla="*/ 20 w 24"/>
                <a:gd name="T1" fmla="*/ 0 h 20"/>
                <a:gd name="T2" fmla="*/ 3 w 24"/>
                <a:gd name="T3" fmla="*/ 15 h 20"/>
                <a:gd name="T4" fmla="*/ 4 w 24"/>
                <a:gd name="T5" fmla="*/ 15 h 20"/>
                <a:gd name="T6" fmla="*/ 1 w 24"/>
                <a:gd name="T7" fmla="*/ 16 h 20"/>
                <a:gd name="T8" fmla="*/ 0 w 24"/>
                <a:gd name="T9" fmla="*/ 17 h 20"/>
                <a:gd name="T10" fmla="*/ 0 w 24"/>
                <a:gd name="T11" fmla="*/ 18 h 20"/>
                <a:gd name="T12" fmla="*/ 0 w 24"/>
                <a:gd name="T13" fmla="*/ 19 h 20"/>
                <a:gd name="T14" fmla="*/ 1 w 24"/>
                <a:gd name="T15" fmla="*/ 20 h 20"/>
                <a:gd name="T16" fmla="*/ 3 w 24"/>
                <a:gd name="T17" fmla="*/ 20 h 20"/>
                <a:gd name="T18" fmla="*/ 5 w 24"/>
                <a:gd name="T19" fmla="*/ 19 h 20"/>
                <a:gd name="T20" fmla="*/ 24 w 24"/>
                <a:gd name="T21" fmla="*/ 3 h 20"/>
                <a:gd name="T22" fmla="*/ 24 w 24"/>
                <a:gd name="T23" fmla="*/ 2 h 20"/>
                <a:gd name="T24" fmla="*/ 24 w 24"/>
                <a:gd name="T25" fmla="*/ 1 h 20"/>
                <a:gd name="T26" fmla="*/ 23 w 24"/>
                <a:gd name="T27" fmla="*/ 0 h 20"/>
                <a:gd name="T28" fmla="*/ 20 w 24"/>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0">
                  <a:moveTo>
                    <a:pt x="20" y="0"/>
                  </a:moveTo>
                  <a:cubicBezTo>
                    <a:pt x="16" y="7"/>
                    <a:pt x="10" y="12"/>
                    <a:pt x="3" y="15"/>
                  </a:cubicBezTo>
                  <a:cubicBezTo>
                    <a:pt x="3" y="15"/>
                    <a:pt x="4" y="15"/>
                    <a:pt x="4" y="15"/>
                  </a:cubicBezTo>
                  <a:cubicBezTo>
                    <a:pt x="1" y="16"/>
                    <a:pt x="1" y="16"/>
                    <a:pt x="1" y="16"/>
                  </a:cubicBezTo>
                  <a:cubicBezTo>
                    <a:pt x="1" y="16"/>
                    <a:pt x="0" y="16"/>
                    <a:pt x="0" y="17"/>
                  </a:cubicBezTo>
                  <a:cubicBezTo>
                    <a:pt x="0" y="17"/>
                    <a:pt x="0" y="18"/>
                    <a:pt x="0" y="18"/>
                  </a:cubicBezTo>
                  <a:cubicBezTo>
                    <a:pt x="0" y="19"/>
                    <a:pt x="0" y="19"/>
                    <a:pt x="0" y="19"/>
                  </a:cubicBezTo>
                  <a:cubicBezTo>
                    <a:pt x="1" y="20"/>
                    <a:pt x="1" y="20"/>
                    <a:pt x="1" y="20"/>
                  </a:cubicBezTo>
                  <a:cubicBezTo>
                    <a:pt x="2" y="20"/>
                    <a:pt x="2" y="20"/>
                    <a:pt x="3" y="20"/>
                  </a:cubicBezTo>
                  <a:cubicBezTo>
                    <a:pt x="5" y="19"/>
                    <a:pt x="5" y="19"/>
                    <a:pt x="5" y="19"/>
                  </a:cubicBezTo>
                  <a:cubicBezTo>
                    <a:pt x="12" y="16"/>
                    <a:pt x="19" y="10"/>
                    <a:pt x="24" y="3"/>
                  </a:cubicBezTo>
                  <a:cubicBezTo>
                    <a:pt x="24" y="3"/>
                    <a:pt x="24" y="2"/>
                    <a:pt x="24" y="2"/>
                  </a:cubicBezTo>
                  <a:cubicBezTo>
                    <a:pt x="24" y="1"/>
                    <a:pt x="24" y="1"/>
                    <a:pt x="24" y="1"/>
                  </a:cubicBezTo>
                  <a:cubicBezTo>
                    <a:pt x="23" y="0"/>
                    <a:pt x="23" y="0"/>
                    <a:pt x="23" y="0"/>
                  </a:cubicBezTo>
                  <a:cubicBezTo>
                    <a:pt x="22" y="0"/>
                    <a:pt x="21"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6" name="Freeform 1731"/>
            <p:cNvSpPr>
              <a:spLocks/>
            </p:cNvSpPr>
            <p:nvPr/>
          </p:nvSpPr>
          <p:spPr bwMode="auto">
            <a:xfrm>
              <a:off x="4320283" y="2756545"/>
              <a:ext cx="90488" cy="79375"/>
            </a:xfrm>
            <a:custGeom>
              <a:avLst/>
              <a:gdLst>
                <a:gd name="T0" fmla="*/ 22 w 24"/>
                <a:gd name="T1" fmla="*/ 0 h 21"/>
                <a:gd name="T2" fmla="*/ 20 w 24"/>
                <a:gd name="T3" fmla="*/ 1 h 21"/>
                <a:gd name="T4" fmla="*/ 19 w 24"/>
                <a:gd name="T5" fmla="*/ 1 h 21"/>
                <a:gd name="T6" fmla="*/ 19 w 24"/>
                <a:gd name="T7" fmla="*/ 1 h 21"/>
                <a:gd name="T8" fmla="*/ 0 w 24"/>
                <a:gd name="T9" fmla="*/ 17 h 21"/>
                <a:gd name="T10" fmla="*/ 0 w 24"/>
                <a:gd name="T11" fmla="*/ 19 h 21"/>
                <a:gd name="T12" fmla="*/ 1 w 24"/>
                <a:gd name="T13" fmla="*/ 20 h 21"/>
                <a:gd name="T14" fmla="*/ 2 w 24"/>
                <a:gd name="T15" fmla="*/ 20 h 21"/>
                <a:gd name="T16" fmla="*/ 4 w 24"/>
                <a:gd name="T17" fmla="*/ 20 h 21"/>
                <a:gd name="T18" fmla="*/ 21 w 24"/>
                <a:gd name="T19" fmla="*/ 5 h 21"/>
                <a:gd name="T20" fmla="*/ 23 w 24"/>
                <a:gd name="T21" fmla="*/ 5 h 21"/>
                <a:gd name="T22" fmla="*/ 24 w 24"/>
                <a:gd name="T23" fmla="*/ 3 h 21"/>
                <a:gd name="T24" fmla="*/ 24 w 24"/>
                <a:gd name="T25" fmla="*/ 2 h 21"/>
                <a:gd name="T26" fmla="*/ 24 w 24"/>
                <a:gd name="T27" fmla="*/ 1 h 21"/>
                <a:gd name="T28" fmla="*/ 23 w 24"/>
                <a:gd name="T29" fmla="*/ 0 h 21"/>
                <a:gd name="T30" fmla="*/ 22 w 24"/>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1">
                  <a:moveTo>
                    <a:pt x="22" y="0"/>
                  </a:moveTo>
                  <a:cubicBezTo>
                    <a:pt x="20" y="1"/>
                    <a:pt x="20" y="1"/>
                    <a:pt x="20" y="1"/>
                  </a:cubicBezTo>
                  <a:cubicBezTo>
                    <a:pt x="19" y="1"/>
                    <a:pt x="19" y="1"/>
                    <a:pt x="19" y="1"/>
                  </a:cubicBezTo>
                  <a:cubicBezTo>
                    <a:pt x="19" y="1"/>
                    <a:pt x="19" y="1"/>
                    <a:pt x="19" y="1"/>
                  </a:cubicBezTo>
                  <a:cubicBezTo>
                    <a:pt x="12" y="5"/>
                    <a:pt x="5" y="10"/>
                    <a:pt x="0" y="17"/>
                  </a:cubicBezTo>
                  <a:cubicBezTo>
                    <a:pt x="0" y="18"/>
                    <a:pt x="0" y="18"/>
                    <a:pt x="0" y="19"/>
                  </a:cubicBezTo>
                  <a:cubicBezTo>
                    <a:pt x="0" y="19"/>
                    <a:pt x="1" y="20"/>
                    <a:pt x="1" y="20"/>
                  </a:cubicBezTo>
                  <a:cubicBezTo>
                    <a:pt x="2" y="20"/>
                    <a:pt x="2" y="20"/>
                    <a:pt x="2" y="20"/>
                  </a:cubicBezTo>
                  <a:cubicBezTo>
                    <a:pt x="2" y="21"/>
                    <a:pt x="4" y="21"/>
                    <a:pt x="4" y="20"/>
                  </a:cubicBezTo>
                  <a:cubicBezTo>
                    <a:pt x="9" y="14"/>
                    <a:pt x="15" y="8"/>
                    <a:pt x="21" y="5"/>
                  </a:cubicBezTo>
                  <a:cubicBezTo>
                    <a:pt x="21" y="5"/>
                    <a:pt x="23" y="5"/>
                    <a:pt x="23" y="5"/>
                  </a:cubicBezTo>
                  <a:cubicBezTo>
                    <a:pt x="24" y="4"/>
                    <a:pt x="24" y="3"/>
                    <a:pt x="24" y="3"/>
                  </a:cubicBezTo>
                  <a:cubicBezTo>
                    <a:pt x="24" y="2"/>
                    <a:pt x="24" y="2"/>
                    <a:pt x="24" y="2"/>
                  </a:cubicBezTo>
                  <a:cubicBezTo>
                    <a:pt x="24" y="1"/>
                    <a:pt x="24" y="1"/>
                    <a:pt x="24" y="1"/>
                  </a:cubicBezTo>
                  <a:cubicBezTo>
                    <a:pt x="24" y="1"/>
                    <a:pt x="23" y="0"/>
                    <a:pt x="23" y="0"/>
                  </a:cubicBezTo>
                  <a:cubicBezTo>
                    <a:pt x="23" y="0"/>
                    <a:pt x="22"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7" name="Freeform 1732"/>
            <p:cNvSpPr>
              <a:spLocks/>
            </p:cNvSpPr>
            <p:nvPr/>
          </p:nvSpPr>
          <p:spPr bwMode="auto">
            <a:xfrm>
              <a:off x="4515545" y="2997845"/>
              <a:ext cx="74613" cy="63500"/>
            </a:xfrm>
            <a:custGeom>
              <a:avLst/>
              <a:gdLst>
                <a:gd name="T0" fmla="*/ 15 w 20"/>
                <a:gd name="T1" fmla="*/ 0 h 17"/>
                <a:gd name="T2" fmla="*/ 2 w 20"/>
                <a:gd name="T3" fmla="*/ 12 h 17"/>
                <a:gd name="T4" fmla="*/ 1 w 20"/>
                <a:gd name="T5" fmla="*/ 12 h 17"/>
                <a:gd name="T6" fmla="*/ 0 w 20"/>
                <a:gd name="T7" fmla="*/ 14 h 17"/>
                <a:gd name="T8" fmla="*/ 0 w 20"/>
                <a:gd name="T9" fmla="*/ 15 h 17"/>
                <a:gd name="T10" fmla="*/ 1 w 20"/>
                <a:gd name="T11" fmla="*/ 16 h 17"/>
                <a:gd name="T12" fmla="*/ 3 w 20"/>
                <a:gd name="T13" fmla="*/ 17 h 17"/>
                <a:gd name="T14" fmla="*/ 4 w 20"/>
                <a:gd name="T15" fmla="*/ 16 h 17"/>
                <a:gd name="T16" fmla="*/ 19 w 20"/>
                <a:gd name="T17" fmla="*/ 3 h 17"/>
                <a:gd name="T18" fmla="*/ 19 w 20"/>
                <a:gd name="T19" fmla="*/ 2 h 17"/>
                <a:gd name="T20" fmla="*/ 19 w 20"/>
                <a:gd name="T21" fmla="*/ 1 h 17"/>
                <a:gd name="T22" fmla="*/ 18 w 20"/>
                <a:gd name="T23" fmla="*/ 0 h 17"/>
                <a:gd name="T24" fmla="*/ 15 w 20"/>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7">
                  <a:moveTo>
                    <a:pt x="15" y="0"/>
                  </a:moveTo>
                  <a:cubicBezTo>
                    <a:pt x="12" y="5"/>
                    <a:pt x="7" y="9"/>
                    <a:pt x="2" y="12"/>
                  </a:cubicBezTo>
                  <a:cubicBezTo>
                    <a:pt x="1" y="12"/>
                    <a:pt x="1" y="12"/>
                    <a:pt x="1" y="12"/>
                  </a:cubicBezTo>
                  <a:cubicBezTo>
                    <a:pt x="0" y="13"/>
                    <a:pt x="0" y="13"/>
                    <a:pt x="0" y="14"/>
                  </a:cubicBezTo>
                  <a:cubicBezTo>
                    <a:pt x="0" y="15"/>
                    <a:pt x="0" y="15"/>
                    <a:pt x="0" y="15"/>
                  </a:cubicBezTo>
                  <a:cubicBezTo>
                    <a:pt x="0" y="16"/>
                    <a:pt x="1" y="16"/>
                    <a:pt x="1" y="16"/>
                  </a:cubicBezTo>
                  <a:cubicBezTo>
                    <a:pt x="2" y="17"/>
                    <a:pt x="2" y="17"/>
                    <a:pt x="3" y="17"/>
                  </a:cubicBezTo>
                  <a:cubicBezTo>
                    <a:pt x="4" y="16"/>
                    <a:pt x="4" y="16"/>
                    <a:pt x="4" y="16"/>
                  </a:cubicBezTo>
                  <a:cubicBezTo>
                    <a:pt x="10" y="13"/>
                    <a:pt x="15" y="9"/>
                    <a:pt x="19" y="3"/>
                  </a:cubicBezTo>
                  <a:cubicBezTo>
                    <a:pt x="19" y="3"/>
                    <a:pt x="20" y="2"/>
                    <a:pt x="19" y="2"/>
                  </a:cubicBezTo>
                  <a:cubicBezTo>
                    <a:pt x="19" y="1"/>
                    <a:pt x="19" y="1"/>
                    <a:pt x="19" y="1"/>
                  </a:cubicBezTo>
                  <a:cubicBezTo>
                    <a:pt x="18" y="0"/>
                    <a:pt x="18" y="0"/>
                    <a:pt x="18" y="0"/>
                  </a:cubicBezTo>
                  <a:cubicBezTo>
                    <a:pt x="17" y="0"/>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8" name="Freeform 1733"/>
            <p:cNvSpPr>
              <a:spLocks/>
            </p:cNvSpPr>
            <p:nvPr/>
          </p:nvSpPr>
          <p:spPr bwMode="auto">
            <a:xfrm>
              <a:off x="4350445" y="2791470"/>
              <a:ext cx="71438" cy="63500"/>
            </a:xfrm>
            <a:custGeom>
              <a:avLst/>
              <a:gdLst>
                <a:gd name="T0" fmla="*/ 17 w 19"/>
                <a:gd name="T1" fmla="*/ 0 h 17"/>
                <a:gd name="T2" fmla="*/ 15 w 19"/>
                <a:gd name="T3" fmla="*/ 1 h 17"/>
                <a:gd name="T4" fmla="*/ 0 w 19"/>
                <a:gd name="T5" fmla="*/ 13 h 17"/>
                <a:gd name="T6" fmla="*/ 0 w 19"/>
                <a:gd name="T7" fmla="*/ 15 h 17"/>
                <a:gd name="T8" fmla="*/ 1 w 19"/>
                <a:gd name="T9" fmla="*/ 16 h 17"/>
                <a:gd name="T10" fmla="*/ 2 w 19"/>
                <a:gd name="T11" fmla="*/ 16 h 17"/>
                <a:gd name="T12" fmla="*/ 4 w 19"/>
                <a:gd name="T13" fmla="*/ 16 h 17"/>
                <a:gd name="T14" fmla="*/ 17 w 19"/>
                <a:gd name="T15" fmla="*/ 5 h 17"/>
                <a:gd name="T16" fmla="*/ 19 w 19"/>
                <a:gd name="T17" fmla="*/ 4 h 17"/>
                <a:gd name="T18" fmla="*/ 19 w 19"/>
                <a:gd name="T19" fmla="*/ 2 h 17"/>
                <a:gd name="T20" fmla="*/ 19 w 19"/>
                <a:gd name="T21" fmla="*/ 2 h 17"/>
                <a:gd name="T22" fmla="*/ 19 w 19"/>
                <a:gd name="T23" fmla="*/ 1 h 17"/>
                <a:gd name="T24" fmla="*/ 18 w 19"/>
                <a:gd name="T25" fmla="*/ 0 h 17"/>
                <a:gd name="T26" fmla="*/ 17 w 19"/>
                <a:gd name="T2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
                  <a:moveTo>
                    <a:pt x="17" y="0"/>
                  </a:moveTo>
                  <a:cubicBezTo>
                    <a:pt x="17" y="0"/>
                    <a:pt x="15" y="0"/>
                    <a:pt x="15" y="1"/>
                  </a:cubicBezTo>
                  <a:cubicBezTo>
                    <a:pt x="10" y="3"/>
                    <a:pt x="4" y="8"/>
                    <a:pt x="0" y="13"/>
                  </a:cubicBezTo>
                  <a:cubicBezTo>
                    <a:pt x="0" y="14"/>
                    <a:pt x="0" y="14"/>
                    <a:pt x="0" y="15"/>
                  </a:cubicBezTo>
                  <a:cubicBezTo>
                    <a:pt x="0" y="15"/>
                    <a:pt x="0" y="16"/>
                    <a:pt x="1" y="16"/>
                  </a:cubicBezTo>
                  <a:cubicBezTo>
                    <a:pt x="2" y="16"/>
                    <a:pt x="2" y="16"/>
                    <a:pt x="2" y="16"/>
                  </a:cubicBezTo>
                  <a:cubicBezTo>
                    <a:pt x="2" y="17"/>
                    <a:pt x="4" y="17"/>
                    <a:pt x="4" y="16"/>
                  </a:cubicBezTo>
                  <a:cubicBezTo>
                    <a:pt x="8" y="11"/>
                    <a:pt x="12" y="7"/>
                    <a:pt x="17" y="5"/>
                  </a:cubicBezTo>
                  <a:cubicBezTo>
                    <a:pt x="17" y="5"/>
                    <a:pt x="19" y="4"/>
                    <a:pt x="19" y="4"/>
                  </a:cubicBezTo>
                  <a:cubicBezTo>
                    <a:pt x="19" y="4"/>
                    <a:pt x="19" y="3"/>
                    <a:pt x="19" y="2"/>
                  </a:cubicBezTo>
                  <a:cubicBezTo>
                    <a:pt x="19" y="2"/>
                    <a:pt x="19" y="2"/>
                    <a:pt x="19" y="2"/>
                  </a:cubicBezTo>
                  <a:cubicBezTo>
                    <a:pt x="19" y="1"/>
                    <a:pt x="19" y="1"/>
                    <a:pt x="19" y="1"/>
                  </a:cubicBezTo>
                  <a:cubicBezTo>
                    <a:pt x="19" y="0"/>
                    <a:pt x="19" y="0"/>
                    <a:pt x="18" y="0"/>
                  </a:cubicBezTo>
                  <a:cubicBezTo>
                    <a:pt x="18" y="0"/>
                    <a:pt x="17"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cxnSp>
        <p:nvCxnSpPr>
          <p:cNvPr id="59" name="直接连接符 58"/>
          <p:cNvCxnSpPr/>
          <p:nvPr/>
        </p:nvCxnSpPr>
        <p:spPr>
          <a:xfrm>
            <a:off x="6567878" y="2698042"/>
            <a:ext cx="4680000" cy="0"/>
          </a:xfrm>
          <a:prstGeom prst="lin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a:off x="6574229" y="4833485"/>
            <a:ext cx="4680000" cy="0"/>
          </a:xfrm>
          <a:prstGeom prst="lin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cxnSp>
      <p:sp>
        <p:nvSpPr>
          <p:cNvPr id="68" name="矩形 67"/>
          <p:cNvSpPr/>
          <p:nvPr/>
        </p:nvSpPr>
        <p:spPr>
          <a:xfrm>
            <a:off x="7342416" y="1338632"/>
            <a:ext cx="4157922" cy="461665"/>
          </a:xfrm>
          <a:prstGeom prst="rect">
            <a:avLst/>
          </a:prstGeom>
        </p:spPr>
        <p:txBody>
          <a:bodyPr wrap="square">
            <a:spAutoFit/>
          </a:bodyPr>
          <a:lstStyle/>
          <a:p>
            <a:r>
              <a:rPr lang="zh-CN" altLang="en-US" sz="2400" b="1" dirty="0">
                <a:solidFill>
                  <a:srgbClr val="093B5C"/>
                </a:solidFill>
                <a:latin typeface="微软雅黑" panose="020B0503020204020204" pitchFamily="34" charset="-122"/>
                <a:ea typeface="微软雅黑" panose="020B0503020204020204" pitchFamily="34" charset="-122"/>
              </a:rPr>
              <a:t>阶段一：</a:t>
            </a:r>
            <a:r>
              <a:rPr lang="en-US" altLang="zh-CN" sz="2400" b="1" dirty="0">
                <a:solidFill>
                  <a:srgbClr val="093B5C"/>
                </a:solidFill>
                <a:latin typeface="微软雅黑" panose="020B0503020204020204" pitchFamily="34" charset="-122"/>
                <a:ea typeface="微软雅黑" panose="020B0503020204020204" pitchFamily="34" charset="-122"/>
              </a:rPr>
              <a:t>Leader Election</a:t>
            </a:r>
            <a:endParaRPr lang="zh-CN" altLang="en-US" sz="2400" b="1" dirty="0">
              <a:solidFill>
                <a:srgbClr val="093B5C"/>
              </a:solidFill>
              <a:latin typeface="微软雅黑" panose="020B0503020204020204" pitchFamily="34" charset="-122"/>
              <a:ea typeface="微软雅黑" panose="020B0503020204020204" pitchFamily="34" charset="-122"/>
            </a:endParaRPr>
          </a:p>
        </p:txBody>
      </p:sp>
      <p:sp>
        <p:nvSpPr>
          <p:cNvPr id="69" name="矩形 68"/>
          <p:cNvSpPr/>
          <p:nvPr/>
        </p:nvSpPr>
        <p:spPr>
          <a:xfrm>
            <a:off x="7344182" y="1775943"/>
            <a:ext cx="4561352" cy="923330"/>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通过算力竞争选出</a:t>
            </a:r>
            <a:r>
              <a:rPr lang="en-US" altLang="zh-CN" dirty="0">
                <a:latin typeface="Microsoft YaHei" charset="-122"/>
                <a:ea typeface="Microsoft YaHei" charset="-122"/>
                <a:cs typeface="Microsoft YaHei" charset="-122"/>
              </a:rPr>
              <a:t>leader, leader </a:t>
            </a:r>
            <a:r>
              <a:rPr lang="zh-CN" altLang="zh-CN" dirty="0">
                <a:latin typeface="Microsoft YaHei" charset="-122"/>
                <a:ea typeface="Microsoft YaHei" charset="-122"/>
                <a:cs typeface="Microsoft YaHei" charset="-122"/>
              </a:rPr>
              <a:t>所挖出的区块被命名为</a:t>
            </a:r>
            <a:r>
              <a:rPr lang="en-US" altLang="zh-CN" dirty="0">
                <a:latin typeface="Microsoft YaHei" charset="-122"/>
                <a:ea typeface="Microsoft YaHei" charset="-122"/>
                <a:cs typeface="Microsoft YaHei" charset="-122"/>
              </a:rPr>
              <a:t>key block, key block</a:t>
            </a:r>
            <a:r>
              <a:rPr lang="zh-CN" altLang="zh-CN" dirty="0">
                <a:latin typeface="Microsoft YaHei" charset="-122"/>
                <a:ea typeface="Microsoft YaHei" charset="-122"/>
                <a:cs typeface="Microsoft YaHei" charset="-122"/>
              </a:rPr>
              <a:t>内部并不包含交易</a:t>
            </a:r>
            <a:r>
              <a:rPr lang="zh-CN" altLang="zh-CN" dirty="0" smtClean="0">
                <a:latin typeface="Microsoft YaHei" charset="-122"/>
                <a:ea typeface="Microsoft YaHei" charset="-122"/>
                <a:cs typeface="Microsoft YaHei" charset="-122"/>
              </a:rPr>
              <a:t>信息</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70" name="矩形 69"/>
          <p:cNvSpPr/>
          <p:nvPr/>
        </p:nvSpPr>
        <p:spPr>
          <a:xfrm>
            <a:off x="7257464" y="2855285"/>
            <a:ext cx="4849584" cy="461665"/>
          </a:xfrm>
          <a:prstGeom prst="rect">
            <a:avLst/>
          </a:prstGeom>
        </p:spPr>
        <p:txBody>
          <a:bodyPr wrap="square">
            <a:spAutoFit/>
          </a:bodyPr>
          <a:lstStyle/>
          <a:p>
            <a:r>
              <a:rPr lang="zh-CN" altLang="en-US" sz="2400" b="1" dirty="0">
                <a:solidFill>
                  <a:srgbClr val="093B5C"/>
                </a:solidFill>
                <a:latin typeface="微软雅黑" panose="020B0503020204020204" pitchFamily="34" charset="-122"/>
                <a:ea typeface="微软雅黑" panose="020B0503020204020204" pitchFamily="34" charset="-122"/>
              </a:rPr>
              <a:t>阶段二</a:t>
            </a:r>
            <a:r>
              <a:rPr lang="en-US" altLang="zh-CN" sz="2400" b="1" dirty="0">
                <a:solidFill>
                  <a:srgbClr val="093B5C"/>
                </a:solidFill>
                <a:latin typeface="微软雅黑" panose="020B0503020204020204" pitchFamily="34" charset="-122"/>
                <a:ea typeface="微软雅黑" panose="020B0503020204020204" pitchFamily="34" charset="-122"/>
              </a:rPr>
              <a:t>:</a:t>
            </a:r>
            <a:r>
              <a:rPr lang="en-US" altLang="zh-CN" sz="2400" b="1" dirty="0" err="1">
                <a:solidFill>
                  <a:srgbClr val="093B5C"/>
                </a:solidFill>
                <a:latin typeface="微软雅黑" panose="020B0503020204020204" pitchFamily="34" charset="-122"/>
                <a:ea typeface="微软雅黑" panose="020B0503020204020204" pitchFamily="34" charset="-122"/>
              </a:rPr>
              <a:t>Trasaction</a:t>
            </a:r>
            <a:r>
              <a:rPr lang="en-US" altLang="zh-CN" sz="2400" b="1" dirty="0">
                <a:solidFill>
                  <a:srgbClr val="093B5C"/>
                </a:solidFill>
                <a:latin typeface="微软雅黑" panose="020B0503020204020204" pitchFamily="34" charset="-122"/>
                <a:ea typeface="微软雅黑" panose="020B0503020204020204" pitchFamily="34" charset="-122"/>
              </a:rPr>
              <a:t> Serialization</a:t>
            </a:r>
            <a:endParaRPr lang="zh-CN" altLang="en-US" sz="2400" b="1" dirty="0">
              <a:solidFill>
                <a:srgbClr val="093B5C"/>
              </a:solidFill>
              <a:latin typeface="微软雅黑" panose="020B0503020204020204" pitchFamily="34" charset="-122"/>
              <a:ea typeface="微软雅黑" panose="020B0503020204020204" pitchFamily="34" charset="-122"/>
            </a:endParaRPr>
          </a:p>
        </p:txBody>
      </p:sp>
      <p:sp>
        <p:nvSpPr>
          <p:cNvPr id="71" name="矩形 70"/>
          <p:cNvSpPr/>
          <p:nvPr/>
        </p:nvSpPr>
        <p:spPr>
          <a:xfrm>
            <a:off x="7327492" y="3283516"/>
            <a:ext cx="4907099" cy="1477328"/>
          </a:xfrm>
          <a:prstGeom prst="rect">
            <a:avLst/>
          </a:prstGeom>
        </p:spPr>
        <p:txBody>
          <a:bodyPr wrap="square">
            <a:spAutoFit/>
          </a:bodyPr>
          <a:lstStyle/>
          <a:p>
            <a:pPr algn="just"/>
            <a:r>
              <a:rPr lang="zh-CN" altLang="zh-CN" dirty="0" smtClean="0">
                <a:latin typeface="Microsoft YaHei" charset="-122"/>
                <a:ea typeface="Microsoft YaHei" charset="-122"/>
                <a:cs typeface="Microsoft YaHei" charset="-122"/>
              </a:rPr>
              <a:t>下</a:t>
            </a:r>
            <a:r>
              <a:rPr lang="zh-CN" altLang="zh-CN" dirty="0">
                <a:latin typeface="Microsoft YaHei" charset="-122"/>
                <a:ea typeface="Microsoft YaHei" charset="-122"/>
                <a:cs typeface="Microsoft YaHei" charset="-122"/>
              </a:rPr>
              <a:t>一个</a:t>
            </a:r>
            <a:r>
              <a:rPr lang="en-US" altLang="zh-CN" dirty="0">
                <a:latin typeface="Microsoft YaHei" charset="-122"/>
                <a:ea typeface="Microsoft YaHei" charset="-122"/>
                <a:cs typeface="Microsoft YaHei" charset="-122"/>
              </a:rPr>
              <a:t>key block</a:t>
            </a:r>
            <a:r>
              <a:rPr lang="zh-CN" altLang="en-US" dirty="0">
                <a:latin typeface="Microsoft YaHei" charset="-122"/>
                <a:ea typeface="Microsoft YaHei" charset="-122"/>
                <a:cs typeface="Microsoft YaHei" charset="-122"/>
              </a:rPr>
              <a:t>被挖</a:t>
            </a:r>
            <a:r>
              <a:rPr lang="zh-CN" altLang="en-US" dirty="0" smtClean="0">
                <a:latin typeface="Microsoft YaHei" charset="-122"/>
                <a:ea typeface="Microsoft YaHei" charset="-122"/>
                <a:cs typeface="Microsoft YaHei" charset="-122"/>
              </a:rPr>
              <a:t>出</a:t>
            </a:r>
            <a:r>
              <a:rPr lang="zh-CN" altLang="zh-CN" dirty="0" smtClean="0">
                <a:latin typeface="Microsoft YaHei" charset="-122"/>
                <a:ea typeface="Microsoft YaHei" charset="-122"/>
                <a:cs typeface="Microsoft YaHei" charset="-122"/>
              </a:rPr>
              <a:t>前</a:t>
            </a: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leader </a:t>
            </a:r>
            <a:r>
              <a:rPr lang="zh-CN" altLang="en-US" dirty="0">
                <a:latin typeface="Microsoft YaHei" charset="-122"/>
                <a:ea typeface="Microsoft YaHei" charset="-122"/>
                <a:cs typeface="Microsoft YaHei" charset="-122"/>
              </a:rPr>
              <a:t>通过</a:t>
            </a:r>
            <a:r>
              <a:rPr lang="zh-CN" altLang="zh-CN" dirty="0">
                <a:latin typeface="Microsoft YaHei" charset="-122"/>
                <a:ea typeface="Microsoft YaHei" charset="-122"/>
                <a:cs typeface="Microsoft YaHei" charset="-122"/>
              </a:rPr>
              <a:t>连续生成一系列</a:t>
            </a:r>
            <a:r>
              <a:rPr lang="en-US" altLang="zh-CN" dirty="0">
                <a:latin typeface="Microsoft YaHei" charset="-122"/>
                <a:ea typeface="Microsoft YaHei" charset="-122"/>
                <a:cs typeface="Microsoft YaHei" charset="-122"/>
              </a:rPr>
              <a:t>micro-block</a:t>
            </a:r>
            <a:r>
              <a:rPr lang="zh-CN" altLang="zh-CN" dirty="0">
                <a:latin typeface="Microsoft YaHei" charset="-122"/>
                <a:ea typeface="Microsoft YaHei" charset="-122"/>
                <a:cs typeface="Microsoft YaHei" charset="-122"/>
              </a:rPr>
              <a:t>来广播他所收集到的交易信息</a:t>
            </a:r>
            <a:r>
              <a:rPr lang="zh-CN" altLang="en-US"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micro-block</a:t>
            </a:r>
            <a:r>
              <a:rPr lang="zh-CN" altLang="zh-CN" dirty="0">
                <a:latin typeface="Microsoft YaHei" charset="-122"/>
                <a:ea typeface="Microsoft YaHei" charset="-122"/>
                <a:cs typeface="Microsoft YaHei" charset="-122"/>
              </a:rPr>
              <a:t>的容量与生成速率均有上限</a:t>
            </a:r>
            <a:r>
              <a:rPr lang="zh-CN" altLang="en-US"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生成</a:t>
            </a:r>
            <a:r>
              <a:rPr lang="en-US" altLang="zh-CN" dirty="0">
                <a:latin typeface="Microsoft YaHei" charset="-122"/>
                <a:ea typeface="Microsoft YaHei" charset="-122"/>
                <a:cs typeface="Microsoft YaHei" charset="-122"/>
              </a:rPr>
              <a:t>micro-block</a:t>
            </a:r>
            <a:r>
              <a:rPr lang="zh-CN" altLang="zh-CN" dirty="0">
                <a:latin typeface="Microsoft YaHei" charset="-122"/>
                <a:ea typeface="Microsoft YaHei" charset="-122"/>
                <a:cs typeface="Microsoft YaHei" charset="-122"/>
              </a:rPr>
              <a:t>不需要消耗算力，因此</a:t>
            </a:r>
            <a:r>
              <a:rPr lang="en-US" altLang="zh-CN" dirty="0">
                <a:latin typeface="Microsoft YaHei" charset="-122"/>
                <a:ea typeface="Microsoft YaHei" charset="-122"/>
                <a:cs typeface="Microsoft YaHei" charset="-122"/>
              </a:rPr>
              <a:t>micro-block</a:t>
            </a:r>
            <a:r>
              <a:rPr lang="zh-CN" altLang="zh-CN" dirty="0">
                <a:latin typeface="Microsoft YaHei" charset="-122"/>
                <a:ea typeface="Microsoft YaHei" charset="-122"/>
                <a:cs typeface="Microsoft YaHei" charset="-122"/>
              </a:rPr>
              <a:t>不包含工作量</a:t>
            </a:r>
            <a:r>
              <a:rPr lang="zh-CN" altLang="zh-CN" dirty="0" smtClean="0">
                <a:latin typeface="Microsoft YaHei" charset="-122"/>
                <a:ea typeface="Microsoft YaHei" charset="-122"/>
                <a:cs typeface="Microsoft YaHei" charset="-122"/>
              </a:rPr>
              <a:t>证明</a:t>
            </a:r>
            <a:endParaRPr lang="zh-CN" altLang="en-US" dirty="0">
              <a:latin typeface="Microsoft YaHei" charset="-122"/>
              <a:ea typeface="Microsoft YaHei" charset="-122"/>
              <a:cs typeface="Microsoft YaHei" charset="-122"/>
            </a:endParaRPr>
          </a:p>
        </p:txBody>
      </p:sp>
      <p:sp>
        <p:nvSpPr>
          <p:cNvPr id="72" name="矩形 71"/>
          <p:cNvSpPr/>
          <p:nvPr/>
        </p:nvSpPr>
        <p:spPr>
          <a:xfrm>
            <a:off x="7369169" y="4851601"/>
            <a:ext cx="3700722" cy="461665"/>
          </a:xfrm>
          <a:prstGeom prst="rect">
            <a:avLst/>
          </a:prstGeom>
        </p:spPr>
        <p:txBody>
          <a:bodyPr wrap="square">
            <a:spAutoFit/>
          </a:bodyPr>
          <a:lstStyle/>
          <a:p>
            <a:r>
              <a:rPr lang="zh-CN" altLang="en-US" sz="2400" b="1" dirty="0">
                <a:solidFill>
                  <a:srgbClr val="093B5C"/>
                </a:solidFill>
                <a:latin typeface="微软雅黑" panose="020B0503020204020204" pitchFamily="34" charset="-122"/>
                <a:ea typeface="微软雅黑" panose="020B0503020204020204" pitchFamily="34" charset="-122"/>
              </a:rPr>
              <a:t>激励机制与报酬分配</a:t>
            </a:r>
          </a:p>
        </p:txBody>
      </p:sp>
      <p:sp>
        <p:nvSpPr>
          <p:cNvPr id="39" name="等腰三角形 38"/>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a:extLst>
              <a:ext uri="{FF2B5EF4-FFF2-40B4-BE49-F238E27FC236}">
                <a16:creationId xmlns:a16="http://schemas.microsoft.com/office/drawing/2014/main" id="{2FCB7929-2279-4E53-BFF8-7B655465F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09" y="947551"/>
            <a:ext cx="5757891" cy="2771086"/>
          </a:xfrm>
          <a:prstGeom prst="rect">
            <a:avLst/>
          </a:prstGeom>
        </p:spPr>
      </p:pic>
      <p:sp>
        <p:nvSpPr>
          <p:cNvPr id="62" name="矩形 61">
            <a:extLst>
              <a:ext uri="{FF2B5EF4-FFF2-40B4-BE49-F238E27FC236}">
                <a16:creationId xmlns:a16="http://schemas.microsoft.com/office/drawing/2014/main" id="{39BE014F-0D4C-4F3C-94D6-B32E9AF249D3}"/>
              </a:ext>
            </a:extLst>
          </p:cNvPr>
          <p:cNvSpPr/>
          <p:nvPr/>
        </p:nvSpPr>
        <p:spPr>
          <a:xfrm>
            <a:off x="274220" y="3668930"/>
            <a:ext cx="4157922" cy="461665"/>
          </a:xfrm>
          <a:prstGeom prst="rect">
            <a:avLst/>
          </a:prstGeom>
        </p:spPr>
        <p:txBody>
          <a:bodyPr wrap="square">
            <a:spAutoFit/>
          </a:bodyPr>
          <a:lstStyle/>
          <a:p>
            <a:r>
              <a:rPr lang="zh-CN" altLang="en-US" sz="2400" b="1" dirty="0">
                <a:solidFill>
                  <a:srgbClr val="093B5C"/>
                </a:solidFill>
                <a:latin typeface="微软雅黑" panose="020B0503020204020204" pitchFamily="34" charset="-122"/>
                <a:ea typeface="微软雅黑" panose="020B0503020204020204" pitchFamily="34" charset="-122"/>
              </a:rPr>
              <a:t>设计思路</a:t>
            </a:r>
          </a:p>
        </p:txBody>
      </p:sp>
      <p:sp>
        <p:nvSpPr>
          <p:cNvPr id="9" name="文本框 8">
            <a:extLst>
              <a:ext uri="{FF2B5EF4-FFF2-40B4-BE49-F238E27FC236}">
                <a16:creationId xmlns:a16="http://schemas.microsoft.com/office/drawing/2014/main" id="{4602A7B9-24B6-482D-AB0B-2661E7D58023}"/>
              </a:ext>
            </a:extLst>
          </p:cNvPr>
          <p:cNvSpPr txBox="1"/>
          <p:nvPr/>
        </p:nvSpPr>
        <p:spPr>
          <a:xfrm>
            <a:off x="0" y="4045794"/>
            <a:ext cx="6005967" cy="2862322"/>
          </a:xfrm>
          <a:prstGeom prst="rect">
            <a:avLst/>
          </a:prstGeom>
          <a:noFill/>
        </p:spPr>
        <p:txBody>
          <a:bodyPr wrap="square" rtlCol="0">
            <a:spAutoFit/>
          </a:bodyPr>
          <a:lstStyle/>
          <a:p>
            <a:pPr marL="285750" indent="-285750" algn="just">
              <a:buFont typeface="Arial" charset="0"/>
              <a:buChar char="•"/>
            </a:pPr>
            <a:r>
              <a:rPr lang="zh-CN" altLang="zh-CN" dirty="0">
                <a:latin typeface="Microsoft YaHei" charset="-122"/>
                <a:ea typeface="Microsoft YaHei" charset="-122"/>
                <a:cs typeface="Microsoft YaHei" charset="-122"/>
              </a:rPr>
              <a:t>传统</a:t>
            </a:r>
            <a:r>
              <a:rPr lang="en-US" altLang="zh-CN" dirty="0">
                <a:latin typeface="Microsoft YaHei" charset="-122"/>
                <a:ea typeface="Microsoft YaHei" charset="-122"/>
                <a:cs typeface="Microsoft YaHei" charset="-122"/>
              </a:rPr>
              <a:t>POW</a:t>
            </a:r>
            <a:r>
              <a:rPr lang="zh-CN" altLang="zh-CN" dirty="0">
                <a:latin typeface="Microsoft YaHei" charset="-122"/>
                <a:ea typeface="Microsoft YaHei" charset="-122"/>
                <a:cs typeface="Microsoft YaHei" charset="-122"/>
              </a:rPr>
              <a:t>共识机制下，约</a:t>
            </a:r>
            <a:r>
              <a:rPr lang="en-US" altLang="zh-CN" dirty="0">
                <a:solidFill>
                  <a:srgbClr val="FF0000"/>
                </a:solidFill>
                <a:latin typeface="Microsoft YaHei" charset="-122"/>
                <a:ea typeface="Microsoft YaHei" charset="-122"/>
                <a:cs typeface="Microsoft YaHei" charset="-122"/>
              </a:rPr>
              <a:t>10</a:t>
            </a:r>
            <a:r>
              <a:rPr lang="zh-CN" altLang="zh-CN" dirty="0">
                <a:solidFill>
                  <a:srgbClr val="FF0000"/>
                </a:solidFill>
                <a:latin typeface="Microsoft YaHei" charset="-122"/>
                <a:ea typeface="Microsoft YaHei" charset="-122"/>
                <a:cs typeface="Microsoft YaHei" charset="-122"/>
              </a:rPr>
              <a:t>分钟的区块间隔是导致系统延迟的主要原因</a:t>
            </a:r>
            <a:r>
              <a:rPr lang="zh-CN" altLang="en-US"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在这</a:t>
            </a:r>
            <a:r>
              <a:rPr lang="en-US" altLang="zh-CN" dirty="0">
                <a:latin typeface="Microsoft YaHei" charset="-122"/>
                <a:ea typeface="Microsoft YaHei" charset="-122"/>
                <a:cs typeface="Microsoft YaHei" charset="-122"/>
              </a:rPr>
              <a:t>10</a:t>
            </a:r>
            <a:r>
              <a:rPr lang="zh-CN" altLang="zh-CN" dirty="0">
                <a:latin typeface="Microsoft YaHei" charset="-122"/>
                <a:ea typeface="Microsoft YaHei" charset="-122"/>
                <a:cs typeface="Microsoft YaHei" charset="-122"/>
              </a:rPr>
              <a:t>分钟之内，系统处于冻结</a:t>
            </a:r>
            <a:r>
              <a:rPr lang="zh-CN" altLang="zh-CN" dirty="0" smtClean="0">
                <a:latin typeface="Microsoft YaHei" charset="-122"/>
                <a:ea typeface="Microsoft YaHei" charset="-122"/>
                <a:cs typeface="Microsoft YaHei" charset="-122"/>
              </a:rPr>
              <a:t>状态</a:t>
            </a:r>
            <a:endParaRPr lang="en-US" altLang="zh-CN" dirty="0" smtClean="0">
              <a:latin typeface="Microsoft YaHei" charset="-122"/>
              <a:ea typeface="Microsoft YaHei" charset="-122"/>
              <a:cs typeface="Microsoft YaHei" charset="-122"/>
            </a:endParaRPr>
          </a:p>
          <a:p>
            <a:pPr algn="just"/>
            <a:endParaRPr lang="en-US" altLang="zh-CN" dirty="0" smtClean="0">
              <a:latin typeface="Microsoft YaHei" charset="-122"/>
              <a:ea typeface="Microsoft YaHei" charset="-122"/>
              <a:cs typeface="Microsoft YaHei" charset="-122"/>
            </a:endParaRPr>
          </a:p>
          <a:p>
            <a:pPr marL="285750" indent="-285750" algn="just">
              <a:buFont typeface="Arial" charset="0"/>
              <a:buChar char="•"/>
            </a:pPr>
            <a:r>
              <a:rPr lang="zh-CN" altLang="zh-CN" dirty="0" smtClean="0">
                <a:latin typeface="Microsoft YaHei" charset="-122"/>
                <a:ea typeface="Microsoft YaHei" charset="-122"/>
                <a:cs typeface="Microsoft YaHei" charset="-122"/>
              </a:rPr>
              <a:t>针对</a:t>
            </a:r>
            <a:r>
              <a:rPr lang="zh-CN" altLang="zh-CN" dirty="0">
                <a:latin typeface="Microsoft YaHei" charset="-122"/>
                <a:ea typeface="Microsoft YaHei" charset="-122"/>
                <a:cs typeface="Microsoft YaHei" charset="-122"/>
              </a:rPr>
              <a:t>这个现象，</a:t>
            </a:r>
            <a:r>
              <a:rPr lang="en-US" altLang="zh-CN" dirty="0" err="1">
                <a:latin typeface="Microsoft YaHei" charset="-122"/>
                <a:ea typeface="Microsoft YaHei" charset="-122"/>
                <a:cs typeface="Microsoft YaHei" charset="-122"/>
              </a:rPr>
              <a:t>Eyal</a:t>
            </a:r>
            <a:r>
              <a:rPr lang="en-US" altLang="zh-CN"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等人设计了</a:t>
            </a:r>
            <a:r>
              <a:rPr lang="en-US" altLang="zh-CN" dirty="0">
                <a:latin typeface="Microsoft YaHei" charset="-122"/>
                <a:ea typeface="Microsoft YaHei" charset="-122"/>
                <a:cs typeface="Microsoft YaHei" charset="-122"/>
              </a:rPr>
              <a:t>Bitcoin-NG</a:t>
            </a:r>
            <a:r>
              <a:rPr lang="zh-CN" altLang="zh-CN" dirty="0">
                <a:latin typeface="Microsoft YaHei" charset="-122"/>
                <a:ea typeface="Microsoft YaHei" charset="-122"/>
                <a:cs typeface="Microsoft YaHei" charset="-122"/>
              </a:rPr>
              <a:t>共识机制来对这段时间进行充分</a:t>
            </a:r>
            <a:r>
              <a:rPr lang="zh-CN" altLang="zh-CN" dirty="0" smtClean="0">
                <a:latin typeface="Microsoft YaHei" charset="-122"/>
                <a:ea typeface="Microsoft YaHei" charset="-122"/>
                <a:cs typeface="Microsoft YaHei" charset="-122"/>
              </a:rPr>
              <a:t>利用</a:t>
            </a:r>
            <a:r>
              <a:rPr lang="en-US" altLang="zh-CN" dirty="0" smtClean="0">
                <a:latin typeface="Microsoft YaHei" charset="-122"/>
                <a:ea typeface="Microsoft YaHei" charset="-122"/>
                <a:cs typeface="Microsoft YaHei" charset="-122"/>
              </a:rPr>
              <a:t> </a:t>
            </a:r>
          </a:p>
          <a:p>
            <a:pPr algn="just"/>
            <a:endParaRPr lang="en-US" altLang="zh-CN" dirty="0">
              <a:latin typeface="Microsoft YaHei" charset="-122"/>
              <a:ea typeface="Microsoft YaHei" charset="-122"/>
              <a:cs typeface="Microsoft YaHei" charset="-122"/>
            </a:endParaRPr>
          </a:p>
          <a:p>
            <a:pPr marL="285750" indent="-285750" algn="just">
              <a:buFont typeface="Arial" charset="0"/>
              <a:buChar char="•"/>
            </a:pPr>
            <a:r>
              <a:rPr lang="en-US" altLang="zh-CN" dirty="0" smtClean="0">
                <a:latin typeface="Microsoft YaHei" charset="-122"/>
                <a:ea typeface="Microsoft YaHei" charset="-122"/>
                <a:cs typeface="Microsoft YaHei" charset="-122"/>
              </a:rPr>
              <a:t>Bitcoin-NG</a:t>
            </a:r>
            <a:r>
              <a:rPr lang="zh-CN" altLang="zh-CN" dirty="0">
                <a:latin typeface="Microsoft YaHei" charset="-122"/>
                <a:ea typeface="Microsoft YaHei" charset="-122"/>
                <a:cs typeface="Microsoft YaHei" charset="-122"/>
              </a:rPr>
              <a:t>的每个时间单元</a:t>
            </a:r>
            <a:r>
              <a:rPr lang="en-US" altLang="zh-CN" dirty="0">
                <a:latin typeface="Microsoft YaHei" charset="-122"/>
                <a:ea typeface="Microsoft YaHei" charset="-122"/>
                <a:cs typeface="Microsoft YaHei" charset="-122"/>
              </a:rPr>
              <a:t>(epoch)</a:t>
            </a:r>
            <a:r>
              <a:rPr lang="zh-CN" altLang="zh-CN" dirty="0">
                <a:latin typeface="Microsoft YaHei" charset="-122"/>
                <a:ea typeface="Microsoft YaHei" charset="-122"/>
                <a:cs typeface="Microsoft YaHei" charset="-122"/>
              </a:rPr>
              <a:t>依旧为</a:t>
            </a:r>
            <a:r>
              <a:rPr lang="en-US" altLang="zh-CN" dirty="0">
                <a:latin typeface="Microsoft YaHei" charset="-122"/>
                <a:ea typeface="Microsoft YaHei" charset="-122"/>
                <a:cs typeface="Microsoft YaHei" charset="-122"/>
              </a:rPr>
              <a:t>10</a:t>
            </a:r>
            <a:r>
              <a:rPr lang="zh-CN" altLang="zh-CN" dirty="0">
                <a:latin typeface="Microsoft YaHei" charset="-122"/>
                <a:ea typeface="Microsoft YaHei" charset="-122"/>
                <a:cs typeface="Microsoft YaHei" charset="-122"/>
              </a:rPr>
              <a:t>分钟。每个时间单元</a:t>
            </a:r>
            <a:r>
              <a:rPr lang="en-US" altLang="zh-CN" dirty="0">
                <a:latin typeface="Microsoft YaHei" charset="-122"/>
                <a:ea typeface="Microsoft YaHei" charset="-122"/>
                <a:cs typeface="Microsoft YaHei" charset="-122"/>
              </a:rPr>
              <a:t>(epoch)</a:t>
            </a:r>
            <a:r>
              <a:rPr lang="zh-CN" altLang="zh-CN" dirty="0">
                <a:latin typeface="Microsoft YaHei" charset="-122"/>
                <a:ea typeface="Microsoft YaHei" charset="-122"/>
                <a:cs typeface="Microsoft YaHei" charset="-122"/>
              </a:rPr>
              <a:t>包含</a:t>
            </a:r>
            <a:r>
              <a:rPr lang="zh-CN" altLang="zh-CN" dirty="0">
                <a:solidFill>
                  <a:srgbClr val="FF0000"/>
                </a:solidFill>
                <a:latin typeface="Microsoft YaHei" charset="-122"/>
                <a:ea typeface="Microsoft YaHei" charset="-122"/>
                <a:cs typeface="Microsoft YaHei" charset="-122"/>
              </a:rPr>
              <a:t>两个</a:t>
            </a:r>
            <a:r>
              <a:rPr lang="zh-CN" altLang="en-US" dirty="0">
                <a:solidFill>
                  <a:srgbClr val="FF0000"/>
                </a:solidFill>
                <a:latin typeface="Microsoft YaHei" charset="-122"/>
                <a:ea typeface="Microsoft YaHei" charset="-122"/>
                <a:cs typeface="Microsoft YaHei" charset="-122"/>
              </a:rPr>
              <a:t>阶段</a:t>
            </a:r>
            <a:r>
              <a:rPr lang="zh-CN" altLang="zh-CN" dirty="0">
                <a:solidFill>
                  <a:srgbClr val="FF0000"/>
                </a:solidFill>
                <a:latin typeface="Microsoft YaHei" charset="-122"/>
                <a:ea typeface="Microsoft YaHei" charset="-122"/>
                <a:cs typeface="Microsoft YaHei" charset="-122"/>
              </a:rPr>
              <a:t>：</a:t>
            </a:r>
            <a:r>
              <a:rPr lang="en-US" altLang="zh-CN" dirty="0">
                <a:solidFill>
                  <a:srgbClr val="FF0000"/>
                </a:solidFill>
                <a:latin typeface="Microsoft YaHei" charset="-122"/>
                <a:ea typeface="Microsoft YaHei" charset="-122"/>
                <a:cs typeface="Microsoft YaHei" charset="-122"/>
              </a:rPr>
              <a:t>leader-election </a:t>
            </a:r>
            <a:r>
              <a:rPr lang="zh-CN" altLang="zh-CN" dirty="0">
                <a:solidFill>
                  <a:srgbClr val="FF0000"/>
                </a:solidFill>
                <a:latin typeface="Microsoft YaHei" charset="-122"/>
                <a:ea typeface="Microsoft YaHei" charset="-122"/>
                <a:cs typeface="Microsoft YaHei" charset="-122"/>
              </a:rPr>
              <a:t>与 </a:t>
            </a:r>
            <a:r>
              <a:rPr lang="en-US" altLang="zh-CN" dirty="0">
                <a:solidFill>
                  <a:srgbClr val="FF0000"/>
                </a:solidFill>
                <a:latin typeface="Microsoft YaHei" charset="-122"/>
                <a:ea typeface="Microsoft YaHei" charset="-122"/>
                <a:cs typeface="Microsoft YaHei" charset="-122"/>
              </a:rPr>
              <a:t>transaction </a:t>
            </a:r>
            <a:r>
              <a:rPr lang="en-US" altLang="zh-CN" dirty="0" smtClean="0">
                <a:solidFill>
                  <a:srgbClr val="FF0000"/>
                </a:solidFill>
                <a:latin typeface="Microsoft YaHei" charset="-122"/>
                <a:ea typeface="Microsoft YaHei" charset="-122"/>
                <a:cs typeface="Microsoft YaHei" charset="-122"/>
              </a:rPr>
              <a:t>serialization</a:t>
            </a:r>
            <a:endParaRPr lang="zh-CN" altLang="en-US" dirty="0">
              <a:latin typeface="Microsoft YaHei" charset="-122"/>
              <a:ea typeface="Microsoft YaHei" charset="-122"/>
              <a:cs typeface="Microsoft YaHei" charset="-122"/>
            </a:endParaRPr>
          </a:p>
        </p:txBody>
      </p:sp>
      <p:sp>
        <p:nvSpPr>
          <p:cNvPr id="10" name="矩形 9">
            <a:extLst>
              <a:ext uri="{FF2B5EF4-FFF2-40B4-BE49-F238E27FC236}">
                <a16:creationId xmlns:a16="http://schemas.microsoft.com/office/drawing/2014/main" id="{7763829F-6BA7-4B15-A951-9567B620E45A}"/>
              </a:ext>
            </a:extLst>
          </p:cNvPr>
          <p:cNvSpPr/>
          <p:nvPr/>
        </p:nvSpPr>
        <p:spPr>
          <a:xfrm>
            <a:off x="7303958" y="5277464"/>
            <a:ext cx="5019488" cy="1477328"/>
          </a:xfrm>
          <a:prstGeom prst="rect">
            <a:avLst/>
          </a:prstGeom>
        </p:spPr>
        <p:txBody>
          <a:bodyPr wrap="square">
            <a:spAutoFit/>
          </a:bodyPr>
          <a:lstStyle/>
          <a:p>
            <a:r>
              <a:rPr lang="zh-CN" altLang="zh-CN" dirty="0">
                <a:latin typeface="Microsoft YaHei" charset="-122"/>
                <a:ea typeface="Microsoft YaHei" charset="-122"/>
                <a:cs typeface="Microsoft YaHei" charset="-122"/>
              </a:rPr>
              <a:t>通过将挖矿以及广播交易的报酬在当前区块的</a:t>
            </a:r>
            <a:r>
              <a:rPr lang="en-US" altLang="zh-CN" dirty="0">
                <a:latin typeface="Microsoft YaHei" charset="-122"/>
                <a:ea typeface="Microsoft YaHei" charset="-122"/>
                <a:cs typeface="Microsoft YaHei" charset="-122"/>
              </a:rPr>
              <a:t>leader</a:t>
            </a:r>
            <a:r>
              <a:rPr lang="zh-CN" altLang="zh-CN" dirty="0">
                <a:latin typeface="Microsoft YaHei" charset="-122"/>
                <a:ea typeface="Microsoft YaHei" charset="-122"/>
                <a:cs typeface="Microsoft YaHei" charset="-122"/>
              </a:rPr>
              <a:t>与挖出下一个</a:t>
            </a:r>
            <a:r>
              <a:rPr lang="en-US" altLang="zh-CN" dirty="0">
                <a:latin typeface="Microsoft YaHei" charset="-122"/>
                <a:ea typeface="Microsoft YaHei" charset="-122"/>
                <a:cs typeface="Microsoft YaHei" charset="-122"/>
              </a:rPr>
              <a:t>key block</a:t>
            </a:r>
            <a:r>
              <a:rPr lang="zh-CN" altLang="zh-CN" dirty="0">
                <a:latin typeface="Microsoft YaHei" charset="-122"/>
                <a:ea typeface="Microsoft YaHei" charset="-122"/>
                <a:cs typeface="Microsoft YaHei" charset="-122"/>
              </a:rPr>
              <a:t>的</a:t>
            </a:r>
            <a:r>
              <a:rPr lang="en-US" altLang="zh-CN" dirty="0">
                <a:latin typeface="Microsoft YaHei" charset="-122"/>
                <a:ea typeface="Microsoft YaHei" charset="-122"/>
                <a:cs typeface="Microsoft YaHei" charset="-122"/>
              </a:rPr>
              <a:t>leader</a:t>
            </a:r>
            <a:r>
              <a:rPr lang="zh-CN" altLang="zh-CN" dirty="0">
                <a:latin typeface="Microsoft YaHei" charset="-122"/>
                <a:ea typeface="Microsoft YaHei" charset="-122"/>
                <a:cs typeface="Microsoft YaHei" charset="-122"/>
              </a:rPr>
              <a:t>之间进行分配，并且调节分配比例至某个适当区间</a:t>
            </a:r>
            <a:r>
              <a:rPr lang="zh-CN" altLang="en-US" dirty="0" smtClean="0">
                <a:latin typeface="Microsoft YaHei" charset="-122"/>
                <a:ea typeface="Microsoft YaHei" charset="-122"/>
                <a:cs typeface="Microsoft YaHei" charset="-122"/>
              </a:rPr>
              <a:t>，鼓励</a:t>
            </a:r>
            <a:r>
              <a:rPr lang="zh-CN" altLang="en-US" dirty="0">
                <a:latin typeface="Microsoft YaHei" charset="-122"/>
                <a:ea typeface="Microsoft YaHei" charset="-122"/>
                <a:cs typeface="Microsoft YaHei" charset="-122"/>
              </a:rPr>
              <a:t>矿工从</a:t>
            </a:r>
            <a:r>
              <a:rPr lang="zh-CN" altLang="zh-CN" dirty="0">
                <a:latin typeface="Microsoft YaHei" charset="-122"/>
                <a:ea typeface="Microsoft YaHei" charset="-122"/>
                <a:cs typeface="Microsoft YaHei" charset="-122"/>
              </a:rPr>
              <a:t>靠后位置的</a:t>
            </a:r>
            <a:r>
              <a:rPr lang="en-US" altLang="zh-CN" dirty="0">
                <a:latin typeface="Microsoft YaHei" charset="-122"/>
                <a:ea typeface="Microsoft YaHei" charset="-122"/>
                <a:cs typeface="Microsoft YaHei" charset="-122"/>
              </a:rPr>
              <a:t>micro-block</a:t>
            </a:r>
            <a:r>
              <a:rPr lang="zh-CN" altLang="zh-CN" dirty="0">
                <a:latin typeface="Microsoft YaHei" charset="-122"/>
                <a:ea typeface="Microsoft YaHei" charset="-122"/>
                <a:cs typeface="Microsoft YaHei" charset="-122"/>
              </a:rPr>
              <a:t>往下挖矿</a:t>
            </a:r>
            <a:r>
              <a:rPr lang="zh-CN" altLang="en-US" dirty="0" smtClean="0">
                <a:latin typeface="Microsoft YaHei" charset="-122"/>
                <a:ea typeface="Microsoft YaHei" charset="-122"/>
                <a:cs typeface="Microsoft YaHei" charset="-122"/>
              </a:rPr>
              <a:t>，</a:t>
            </a:r>
            <a:r>
              <a:rPr lang="zh-CN" altLang="zh-CN" dirty="0" smtClean="0">
                <a:latin typeface="Microsoft YaHei" charset="-122"/>
                <a:ea typeface="Microsoft YaHei" charset="-122"/>
                <a:cs typeface="Microsoft YaHei" charset="-122"/>
              </a:rPr>
              <a:t>使</a:t>
            </a:r>
            <a:r>
              <a:rPr lang="zh-CN" altLang="zh-CN" dirty="0">
                <a:latin typeface="Microsoft YaHei" charset="-122"/>
                <a:ea typeface="Microsoft YaHei" charset="-122"/>
                <a:cs typeface="Microsoft YaHei" charset="-122"/>
              </a:rPr>
              <a:t>尽量多</a:t>
            </a:r>
            <a:r>
              <a:rPr lang="en-US" altLang="zh-CN" dirty="0">
                <a:latin typeface="Microsoft YaHei" charset="-122"/>
                <a:ea typeface="Microsoft YaHei" charset="-122"/>
                <a:cs typeface="Microsoft YaHei" charset="-122"/>
              </a:rPr>
              <a:t>micro-block</a:t>
            </a:r>
            <a:r>
              <a:rPr lang="zh-CN" altLang="zh-CN" dirty="0">
                <a:latin typeface="Microsoft YaHei" charset="-122"/>
                <a:ea typeface="Microsoft YaHei" charset="-122"/>
                <a:cs typeface="Microsoft YaHei" charset="-122"/>
              </a:rPr>
              <a:t>上的交易信息进入主链</a:t>
            </a:r>
            <a:r>
              <a:rPr lang="zh-CN" altLang="en-US" dirty="0"/>
              <a:t>。</a:t>
            </a:r>
          </a:p>
        </p:txBody>
      </p:sp>
    </p:spTree>
    <p:extLst>
      <p:ext uri="{BB962C8B-B14F-4D97-AF65-F5344CB8AC3E}">
        <p14:creationId xmlns:p14="http://schemas.microsoft.com/office/powerpoint/2010/main" val="1592413790"/>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39"/>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35" presetClass="path" presetSubtype="0" accel="50000" decel="50000" fill="hold" grpId="1" nodeType="withEffect">
                                  <p:stCondLst>
                                    <p:cond delay="0"/>
                                  </p:stCondLst>
                                  <p:childTnLst>
                                    <p:animMotion origin="layout" path="M -4.16667E-7 -3.7037E-6 L 0.12148 -3.7037E-6 " pathEditMode="relative" rAng="0" ptsTypes="AA">
                                      <p:cBhvr>
                                        <p:cTn id="18" dur="1000" spd="-100000" fill="hold"/>
                                        <p:tgtEl>
                                          <p:spTgt spid="8"/>
                                        </p:tgtEl>
                                        <p:attrNameLst>
                                          <p:attrName>ppt_x</p:attrName>
                                          <p:attrName>ppt_y</p:attrName>
                                        </p:attrNameLst>
                                      </p:cBhvr>
                                      <p:rCtr x="6068" y="0"/>
                                    </p:animMotion>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1500"/>
                            </p:stCondLst>
                            <p:childTnLst>
                              <p:par>
                                <p:cTn id="27" presetID="23" presetClass="entr" presetSubtype="36" fill="hold" grpId="0" nodeType="afterEffect">
                                  <p:stCondLst>
                                    <p:cond delay="0"/>
                                  </p:stCondLst>
                                  <p:childTnLst>
                                    <p:set>
                                      <p:cBhvr>
                                        <p:cTn id="28" dur="1" fill="hold">
                                          <p:stCondLst>
                                            <p:cond delay="0"/>
                                          </p:stCondLst>
                                        </p:cTn>
                                        <p:tgtEl>
                                          <p:spTgt spid="68"/>
                                        </p:tgtEl>
                                        <p:attrNameLst>
                                          <p:attrName>style.visibility</p:attrName>
                                        </p:attrNameLst>
                                      </p:cBhvr>
                                      <p:to>
                                        <p:strVal val="visible"/>
                                      </p:to>
                                    </p:set>
                                    <p:anim calcmode="lin" valueType="num">
                                      <p:cBhvr>
                                        <p:cTn id="29" dur="500" fill="hold"/>
                                        <p:tgtEl>
                                          <p:spTgt spid="68"/>
                                        </p:tgtEl>
                                        <p:attrNameLst>
                                          <p:attrName>ppt_w</p:attrName>
                                        </p:attrNameLst>
                                      </p:cBhvr>
                                      <p:tavLst>
                                        <p:tav tm="0">
                                          <p:val>
                                            <p:strVal val="(6*min(max(#ppt_w*#ppt_h,.3),1)-7.4)/-.7*#ppt_w"/>
                                          </p:val>
                                        </p:tav>
                                        <p:tav tm="100000">
                                          <p:val>
                                            <p:strVal val="#ppt_w"/>
                                          </p:val>
                                        </p:tav>
                                      </p:tavLst>
                                    </p:anim>
                                    <p:anim calcmode="lin" valueType="num">
                                      <p:cBhvr>
                                        <p:cTn id="30" dur="500" fill="hold"/>
                                        <p:tgtEl>
                                          <p:spTgt spid="68"/>
                                        </p:tgtEl>
                                        <p:attrNameLst>
                                          <p:attrName>ppt_h</p:attrName>
                                        </p:attrNameLst>
                                      </p:cBhvr>
                                      <p:tavLst>
                                        <p:tav tm="0">
                                          <p:val>
                                            <p:strVal val="(6*min(max(#ppt_w*#ppt_h,.3),1)-7.4)/-.7*#ppt_h"/>
                                          </p:val>
                                        </p:tav>
                                        <p:tav tm="100000">
                                          <p:val>
                                            <p:strVal val="#ppt_h"/>
                                          </p:val>
                                        </p:tav>
                                      </p:tavLst>
                                    </p:anim>
                                    <p:anim calcmode="lin" valueType="num">
                                      <p:cBhvr>
                                        <p:cTn id="31" dur="500" fill="hold"/>
                                        <p:tgtEl>
                                          <p:spTgt spid="68"/>
                                        </p:tgtEl>
                                        <p:attrNameLst>
                                          <p:attrName>ppt_x</p:attrName>
                                        </p:attrNameLst>
                                      </p:cBhvr>
                                      <p:tavLst>
                                        <p:tav tm="0">
                                          <p:val>
                                            <p:fltVal val="0.5"/>
                                          </p:val>
                                        </p:tav>
                                        <p:tav tm="100000">
                                          <p:val>
                                            <p:strVal val="#ppt_x"/>
                                          </p:val>
                                        </p:tav>
                                      </p:tavLst>
                                    </p:anim>
                                    <p:anim calcmode="lin" valueType="num">
                                      <p:cBhvr>
                                        <p:cTn id="32" dur="500" fill="hold"/>
                                        <p:tgtEl>
                                          <p:spTgt spid="68"/>
                                        </p:tgtEl>
                                        <p:attrNameLst>
                                          <p:attrName>ppt_y</p:attrName>
                                        </p:attrNameLst>
                                      </p:cBhvr>
                                      <p:tavLst>
                                        <p:tav tm="0">
                                          <p:val>
                                            <p:strVal val="1+(6*min(max(#ppt_w*#ppt_h,.3),1)-7.4)/-.7*#ppt_h/2"/>
                                          </p:val>
                                        </p:tav>
                                        <p:tav tm="100000">
                                          <p:val>
                                            <p:strVal val="#ppt_y"/>
                                          </p:val>
                                        </p:tav>
                                      </p:tavLst>
                                    </p:anim>
                                  </p:childTnLst>
                                </p:cTn>
                              </p:par>
                            </p:childTnLst>
                          </p:cTn>
                        </p:par>
                        <p:par>
                          <p:cTn id="33" fill="hold">
                            <p:stCondLst>
                              <p:cond delay="2000"/>
                            </p:stCondLst>
                            <p:childTnLst>
                              <p:par>
                                <p:cTn id="34" presetID="53" presetClass="entr" presetSubtype="16" fill="hold" grpId="0" nodeType="afterEffect">
                                  <p:stCondLst>
                                    <p:cond delay="0"/>
                                  </p:stCondLst>
                                  <p:iterate type="lt">
                                    <p:tmPct val="10000"/>
                                  </p:iterate>
                                  <p:childTnLst>
                                    <p:set>
                                      <p:cBhvr>
                                        <p:cTn id="35" dur="1" fill="hold">
                                          <p:stCondLst>
                                            <p:cond delay="0"/>
                                          </p:stCondLst>
                                        </p:cTn>
                                        <p:tgtEl>
                                          <p:spTgt spid="69"/>
                                        </p:tgtEl>
                                        <p:attrNameLst>
                                          <p:attrName>style.visibility</p:attrName>
                                        </p:attrNameLst>
                                      </p:cBhvr>
                                      <p:to>
                                        <p:strVal val="visible"/>
                                      </p:to>
                                    </p:set>
                                    <p:anim calcmode="lin" valueType="num">
                                      <p:cBhvr>
                                        <p:cTn id="36" dur="100" fill="hold"/>
                                        <p:tgtEl>
                                          <p:spTgt spid="69"/>
                                        </p:tgtEl>
                                        <p:attrNameLst>
                                          <p:attrName>ppt_w</p:attrName>
                                        </p:attrNameLst>
                                      </p:cBhvr>
                                      <p:tavLst>
                                        <p:tav tm="0">
                                          <p:val>
                                            <p:fltVal val="0"/>
                                          </p:val>
                                        </p:tav>
                                        <p:tav tm="100000">
                                          <p:val>
                                            <p:strVal val="#ppt_w"/>
                                          </p:val>
                                        </p:tav>
                                      </p:tavLst>
                                    </p:anim>
                                    <p:anim calcmode="lin" valueType="num">
                                      <p:cBhvr>
                                        <p:cTn id="37" dur="100" fill="hold"/>
                                        <p:tgtEl>
                                          <p:spTgt spid="69"/>
                                        </p:tgtEl>
                                        <p:attrNameLst>
                                          <p:attrName>ppt_h</p:attrName>
                                        </p:attrNameLst>
                                      </p:cBhvr>
                                      <p:tavLst>
                                        <p:tav tm="0">
                                          <p:val>
                                            <p:fltVal val="0"/>
                                          </p:val>
                                        </p:tav>
                                        <p:tav tm="100000">
                                          <p:val>
                                            <p:strVal val="#ppt_h"/>
                                          </p:val>
                                        </p:tav>
                                      </p:tavLst>
                                    </p:anim>
                                    <p:animEffect transition="in" filter="fade">
                                      <p:cBhvr>
                                        <p:cTn id="38" dur="100"/>
                                        <p:tgtEl>
                                          <p:spTgt spid="69"/>
                                        </p:tgtEl>
                                      </p:cBhvr>
                                    </p:animEffect>
                                  </p:childTnLst>
                                </p:cTn>
                              </p:par>
                            </p:childTnLst>
                          </p:cTn>
                        </p:par>
                        <p:par>
                          <p:cTn id="39" fill="hold">
                            <p:stCondLst>
                              <p:cond delay="2670"/>
                            </p:stCondLst>
                            <p:childTnLst>
                              <p:par>
                                <p:cTn id="40" presetID="10" presetClass="entr" presetSubtype="0" fill="hold" nodeType="after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childTnLst>
                          </p:cTn>
                        </p:par>
                        <p:par>
                          <p:cTn id="43" fill="hold">
                            <p:stCondLst>
                              <p:cond delay="3170"/>
                            </p:stCondLst>
                            <p:childTnLst>
                              <p:par>
                                <p:cTn id="44" presetID="10" presetClass="entr" presetSubtype="0" fill="hold" grpId="0"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childTnLst>
                          </p:cTn>
                        </p:par>
                        <p:par>
                          <p:cTn id="50" fill="hold">
                            <p:stCondLst>
                              <p:cond delay="3670"/>
                            </p:stCondLst>
                            <p:childTnLst>
                              <p:par>
                                <p:cTn id="51" presetID="23" presetClass="entr" presetSubtype="36" fill="hold" grpId="0" nodeType="afterEffect">
                                  <p:stCondLst>
                                    <p:cond delay="0"/>
                                  </p:stCondLst>
                                  <p:childTnLst>
                                    <p:set>
                                      <p:cBhvr>
                                        <p:cTn id="52" dur="1" fill="hold">
                                          <p:stCondLst>
                                            <p:cond delay="0"/>
                                          </p:stCondLst>
                                        </p:cTn>
                                        <p:tgtEl>
                                          <p:spTgt spid="70"/>
                                        </p:tgtEl>
                                        <p:attrNameLst>
                                          <p:attrName>style.visibility</p:attrName>
                                        </p:attrNameLst>
                                      </p:cBhvr>
                                      <p:to>
                                        <p:strVal val="visible"/>
                                      </p:to>
                                    </p:set>
                                    <p:anim calcmode="lin" valueType="num">
                                      <p:cBhvr>
                                        <p:cTn id="53" dur="500" fill="hold"/>
                                        <p:tgtEl>
                                          <p:spTgt spid="70"/>
                                        </p:tgtEl>
                                        <p:attrNameLst>
                                          <p:attrName>ppt_w</p:attrName>
                                        </p:attrNameLst>
                                      </p:cBhvr>
                                      <p:tavLst>
                                        <p:tav tm="0">
                                          <p:val>
                                            <p:strVal val="(6*min(max(#ppt_w*#ppt_h,.3),1)-7.4)/-.7*#ppt_w"/>
                                          </p:val>
                                        </p:tav>
                                        <p:tav tm="100000">
                                          <p:val>
                                            <p:strVal val="#ppt_w"/>
                                          </p:val>
                                        </p:tav>
                                      </p:tavLst>
                                    </p:anim>
                                    <p:anim calcmode="lin" valueType="num">
                                      <p:cBhvr>
                                        <p:cTn id="54" dur="500" fill="hold"/>
                                        <p:tgtEl>
                                          <p:spTgt spid="70"/>
                                        </p:tgtEl>
                                        <p:attrNameLst>
                                          <p:attrName>ppt_h</p:attrName>
                                        </p:attrNameLst>
                                      </p:cBhvr>
                                      <p:tavLst>
                                        <p:tav tm="0">
                                          <p:val>
                                            <p:strVal val="(6*min(max(#ppt_w*#ppt_h,.3),1)-7.4)/-.7*#ppt_h"/>
                                          </p:val>
                                        </p:tav>
                                        <p:tav tm="100000">
                                          <p:val>
                                            <p:strVal val="#ppt_h"/>
                                          </p:val>
                                        </p:tav>
                                      </p:tavLst>
                                    </p:anim>
                                    <p:anim calcmode="lin" valueType="num">
                                      <p:cBhvr>
                                        <p:cTn id="55" dur="500" fill="hold"/>
                                        <p:tgtEl>
                                          <p:spTgt spid="70"/>
                                        </p:tgtEl>
                                        <p:attrNameLst>
                                          <p:attrName>ppt_x</p:attrName>
                                        </p:attrNameLst>
                                      </p:cBhvr>
                                      <p:tavLst>
                                        <p:tav tm="0">
                                          <p:val>
                                            <p:fltVal val="0.5"/>
                                          </p:val>
                                        </p:tav>
                                        <p:tav tm="100000">
                                          <p:val>
                                            <p:strVal val="#ppt_x"/>
                                          </p:val>
                                        </p:tav>
                                      </p:tavLst>
                                    </p:anim>
                                    <p:anim calcmode="lin" valueType="num">
                                      <p:cBhvr>
                                        <p:cTn id="56" dur="500" fill="hold"/>
                                        <p:tgtEl>
                                          <p:spTgt spid="70"/>
                                        </p:tgtEl>
                                        <p:attrNameLst>
                                          <p:attrName>ppt_y</p:attrName>
                                        </p:attrNameLst>
                                      </p:cBhvr>
                                      <p:tavLst>
                                        <p:tav tm="0">
                                          <p:val>
                                            <p:strVal val="1+(6*min(max(#ppt_w*#ppt_h,.3),1)-7.4)/-.7*#ppt_h/2"/>
                                          </p:val>
                                        </p:tav>
                                        <p:tav tm="100000">
                                          <p:val>
                                            <p:strVal val="#ppt_y"/>
                                          </p:val>
                                        </p:tav>
                                      </p:tavLst>
                                    </p:anim>
                                  </p:childTnLst>
                                </p:cTn>
                              </p:par>
                            </p:childTnLst>
                          </p:cTn>
                        </p:par>
                        <p:par>
                          <p:cTn id="57" fill="hold">
                            <p:stCondLst>
                              <p:cond delay="4170"/>
                            </p:stCondLst>
                            <p:childTnLst>
                              <p:par>
                                <p:cTn id="58" presetID="53" presetClass="entr" presetSubtype="16" fill="hold" grpId="0" nodeType="afterEffect">
                                  <p:stCondLst>
                                    <p:cond delay="0"/>
                                  </p:stCondLst>
                                  <p:iterate type="lt">
                                    <p:tmPct val="10000"/>
                                  </p:iterate>
                                  <p:childTnLst>
                                    <p:set>
                                      <p:cBhvr>
                                        <p:cTn id="59" dur="1" fill="hold">
                                          <p:stCondLst>
                                            <p:cond delay="0"/>
                                          </p:stCondLst>
                                        </p:cTn>
                                        <p:tgtEl>
                                          <p:spTgt spid="71"/>
                                        </p:tgtEl>
                                        <p:attrNameLst>
                                          <p:attrName>style.visibility</p:attrName>
                                        </p:attrNameLst>
                                      </p:cBhvr>
                                      <p:to>
                                        <p:strVal val="visible"/>
                                      </p:to>
                                    </p:set>
                                    <p:anim calcmode="lin" valueType="num">
                                      <p:cBhvr>
                                        <p:cTn id="60" dur="100" fill="hold"/>
                                        <p:tgtEl>
                                          <p:spTgt spid="71"/>
                                        </p:tgtEl>
                                        <p:attrNameLst>
                                          <p:attrName>ppt_w</p:attrName>
                                        </p:attrNameLst>
                                      </p:cBhvr>
                                      <p:tavLst>
                                        <p:tav tm="0">
                                          <p:val>
                                            <p:fltVal val="0"/>
                                          </p:val>
                                        </p:tav>
                                        <p:tav tm="100000">
                                          <p:val>
                                            <p:strVal val="#ppt_w"/>
                                          </p:val>
                                        </p:tav>
                                      </p:tavLst>
                                    </p:anim>
                                    <p:anim calcmode="lin" valueType="num">
                                      <p:cBhvr>
                                        <p:cTn id="61" dur="100" fill="hold"/>
                                        <p:tgtEl>
                                          <p:spTgt spid="71"/>
                                        </p:tgtEl>
                                        <p:attrNameLst>
                                          <p:attrName>ppt_h</p:attrName>
                                        </p:attrNameLst>
                                      </p:cBhvr>
                                      <p:tavLst>
                                        <p:tav tm="0">
                                          <p:val>
                                            <p:fltVal val="0"/>
                                          </p:val>
                                        </p:tav>
                                        <p:tav tm="100000">
                                          <p:val>
                                            <p:strVal val="#ppt_h"/>
                                          </p:val>
                                        </p:tav>
                                      </p:tavLst>
                                    </p:anim>
                                    <p:animEffect transition="in" filter="fade">
                                      <p:cBhvr>
                                        <p:cTn id="62" dur="100"/>
                                        <p:tgtEl>
                                          <p:spTgt spid="71"/>
                                        </p:tgtEl>
                                      </p:cBhvr>
                                    </p:animEffect>
                                  </p:childTnLst>
                                </p:cTn>
                              </p:par>
                            </p:childTnLst>
                          </p:cTn>
                        </p:par>
                        <p:par>
                          <p:cTn id="63" fill="hold">
                            <p:stCondLst>
                              <p:cond delay="5480"/>
                            </p:stCondLst>
                            <p:childTnLst>
                              <p:par>
                                <p:cTn id="64" presetID="10" presetClass="entr" presetSubtype="0" fill="hold" nodeType="after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500"/>
                                        <p:tgtEl>
                                          <p:spTgt spid="60"/>
                                        </p:tgtEl>
                                      </p:cBhvr>
                                    </p:animEffect>
                                  </p:childTnLst>
                                </p:cTn>
                              </p:par>
                            </p:childTnLst>
                          </p:cTn>
                        </p:par>
                        <p:par>
                          <p:cTn id="67" fill="hold">
                            <p:stCondLst>
                              <p:cond delay="5980"/>
                            </p:stCondLst>
                            <p:childTnLst>
                              <p:par>
                                <p:cTn id="68" presetID="10" presetClass="entr" presetSubtype="0" fill="hold" grpId="0"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par>
                                <p:cTn id="71" presetID="10" presetClass="entr" presetSubtype="0" fill="hold"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childTnLst>
                          </p:cTn>
                        </p:par>
                        <p:par>
                          <p:cTn id="74" fill="hold">
                            <p:stCondLst>
                              <p:cond delay="6480"/>
                            </p:stCondLst>
                            <p:childTnLst>
                              <p:par>
                                <p:cTn id="75" presetID="23" presetClass="entr" presetSubtype="36" fill="hold" grpId="0" nodeType="afterEffect">
                                  <p:stCondLst>
                                    <p:cond delay="0"/>
                                  </p:stCondLst>
                                  <p:childTnLst>
                                    <p:set>
                                      <p:cBhvr>
                                        <p:cTn id="76" dur="1" fill="hold">
                                          <p:stCondLst>
                                            <p:cond delay="0"/>
                                          </p:stCondLst>
                                        </p:cTn>
                                        <p:tgtEl>
                                          <p:spTgt spid="72"/>
                                        </p:tgtEl>
                                        <p:attrNameLst>
                                          <p:attrName>style.visibility</p:attrName>
                                        </p:attrNameLst>
                                      </p:cBhvr>
                                      <p:to>
                                        <p:strVal val="visible"/>
                                      </p:to>
                                    </p:set>
                                    <p:anim calcmode="lin" valueType="num">
                                      <p:cBhvr>
                                        <p:cTn id="77" dur="500" fill="hold"/>
                                        <p:tgtEl>
                                          <p:spTgt spid="72"/>
                                        </p:tgtEl>
                                        <p:attrNameLst>
                                          <p:attrName>ppt_w</p:attrName>
                                        </p:attrNameLst>
                                      </p:cBhvr>
                                      <p:tavLst>
                                        <p:tav tm="0">
                                          <p:val>
                                            <p:strVal val="(6*min(max(#ppt_w*#ppt_h,.3),1)-7.4)/-.7*#ppt_w"/>
                                          </p:val>
                                        </p:tav>
                                        <p:tav tm="100000">
                                          <p:val>
                                            <p:strVal val="#ppt_w"/>
                                          </p:val>
                                        </p:tav>
                                      </p:tavLst>
                                    </p:anim>
                                    <p:anim calcmode="lin" valueType="num">
                                      <p:cBhvr>
                                        <p:cTn id="78" dur="500" fill="hold"/>
                                        <p:tgtEl>
                                          <p:spTgt spid="72"/>
                                        </p:tgtEl>
                                        <p:attrNameLst>
                                          <p:attrName>ppt_h</p:attrName>
                                        </p:attrNameLst>
                                      </p:cBhvr>
                                      <p:tavLst>
                                        <p:tav tm="0">
                                          <p:val>
                                            <p:strVal val="(6*min(max(#ppt_w*#ppt_h,.3),1)-7.4)/-.7*#ppt_h"/>
                                          </p:val>
                                        </p:tav>
                                        <p:tav tm="100000">
                                          <p:val>
                                            <p:strVal val="#ppt_h"/>
                                          </p:val>
                                        </p:tav>
                                      </p:tavLst>
                                    </p:anim>
                                    <p:anim calcmode="lin" valueType="num">
                                      <p:cBhvr>
                                        <p:cTn id="79" dur="500" fill="hold"/>
                                        <p:tgtEl>
                                          <p:spTgt spid="72"/>
                                        </p:tgtEl>
                                        <p:attrNameLst>
                                          <p:attrName>ppt_x</p:attrName>
                                        </p:attrNameLst>
                                      </p:cBhvr>
                                      <p:tavLst>
                                        <p:tav tm="0">
                                          <p:val>
                                            <p:fltVal val="0.5"/>
                                          </p:val>
                                        </p:tav>
                                        <p:tav tm="100000">
                                          <p:val>
                                            <p:strVal val="#ppt_x"/>
                                          </p:val>
                                        </p:tav>
                                      </p:tavLst>
                                    </p:anim>
                                    <p:anim calcmode="lin" valueType="num">
                                      <p:cBhvr>
                                        <p:cTn id="80" dur="500" fill="hold"/>
                                        <p:tgtEl>
                                          <p:spTgt spid="72"/>
                                        </p:tgtEl>
                                        <p:attrNameLst>
                                          <p:attrName>ppt_y</p:attrName>
                                        </p:attrNameLst>
                                      </p:cBhvr>
                                      <p:tavLst>
                                        <p:tav tm="0">
                                          <p:val>
                                            <p:strVal val="1+(6*min(max(#ppt_w*#ppt_h,.3),1)-7.4)/-.7*#ppt_h/2"/>
                                          </p:val>
                                        </p:tav>
                                        <p:tav tm="100000">
                                          <p:val>
                                            <p:strVal val="#ppt_y"/>
                                          </p:val>
                                        </p:tav>
                                      </p:tavLst>
                                    </p:anim>
                                  </p:childTnLst>
                                </p:cTn>
                              </p:par>
                            </p:childTnLst>
                          </p:cTn>
                        </p:par>
                        <p:par>
                          <p:cTn id="81" fill="hold">
                            <p:stCondLst>
                              <p:cond delay="6980"/>
                            </p:stCondLst>
                            <p:childTnLst>
                              <p:par>
                                <p:cTn id="82" presetID="23" presetClass="entr" presetSubtype="36" fill="hold" grpId="0" nodeType="afterEffect">
                                  <p:stCondLst>
                                    <p:cond delay="0"/>
                                  </p:stCondLst>
                                  <p:childTnLst>
                                    <p:set>
                                      <p:cBhvr>
                                        <p:cTn id="83" dur="1" fill="hold">
                                          <p:stCondLst>
                                            <p:cond delay="0"/>
                                          </p:stCondLst>
                                        </p:cTn>
                                        <p:tgtEl>
                                          <p:spTgt spid="62"/>
                                        </p:tgtEl>
                                        <p:attrNameLst>
                                          <p:attrName>style.visibility</p:attrName>
                                        </p:attrNameLst>
                                      </p:cBhvr>
                                      <p:to>
                                        <p:strVal val="visible"/>
                                      </p:to>
                                    </p:set>
                                    <p:anim calcmode="lin" valueType="num">
                                      <p:cBhvr>
                                        <p:cTn id="84" dur="500" fill="hold"/>
                                        <p:tgtEl>
                                          <p:spTgt spid="62"/>
                                        </p:tgtEl>
                                        <p:attrNameLst>
                                          <p:attrName>ppt_w</p:attrName>
                                        </p:attrNameLst>
                                      </p:cBhvr>
                                      <p:tavLst>
                                        <p:tav tm="0">
                                          <p:val>
                                            <p:strVal val="(6*min(max(#ppt_w*#ppt_h,.3),1)-7.4)/-.7*#ppt_w"/>
                                          </p:val>
                                        </p:tav>
                                        <p:tav tm="100000">
                                          <p:val>
                                            <p:strVal val="#ppt_w"/>
                                          </p:val>
                                        </p:tav>
                                      </p:tavLst>
                                    </p:anim>
                                    <p:anim calcmode="lin" valueType="num">
                                      <p:cBhvr>
                                        <p:cTn id="85" dur="500" fill="hold"/>
                                        <p:tgtEl>
                                          <p:spTgt spid="62"/>
                                        </p:tgtEl>
                                        <p:attrNameLst>
                                          <p:attrName>ppt_h</p:attrName>
                                        </p:attrNameLst>
                                      </p:cBhvr>
                                      <p:tavLst>
                                        <p:tav tm="0">
                                          <p:val>
                                            <p:strVal val="(6*min(max(#ppt_w*#ppt_h,.3),1)-7.4)/-.7*#ppt_h"/>
                                          </p:val>
                                        </p:tav>
                                        <p:tav tm="100000">
                                          <p:val>
                                            <p:strVal val="#ppt_h"/>
                                          </p:val>
                                        </p:tav>
                                      </p:tavLst>
                                    </p:anim>
                                    <p:anim calcmode="lin" valueType="num">
                                      <p:cBhvr>
                                        <p:cTn id="86" dur="500" fill="hold"/>
                                        <p:tgtEl>
                                          <p:spTgt spid="62"/>
                                        </p:tgtEl>
                                        <p:attrNameLst>
                                          <p:attrName>ppt_x</p:attrName>
                                        </p:attrNameLst>
                                      </p:cBhvr>
                                      <p:tavLst>
                                        <p:tav tm="0">
                                          <p:val>
                                            <p:fltVal val="0.5"/>
                                          </p:val>
                                        </p:tav>
                                        <p:tav tm="100000">
                                          <p:val>
                                            <p:strVal val="#ppt_x"/>
                                          </p:val>
                                        </p:tav>
                                      </p:tavLst>
                                    </p:anim>
                                    <p:anim calcmode="lin" valueType="num">
                                      <p:cBhvr>
                                        <p:cTn id="87" dur="500" fill="hold"/>
                                        <p:tgtEl>
                                          <p:spTgt spid="62"/>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1" grpId="0" animBg="1"/>
      <p:bldP spid="42" grpId="0" animBg="1"/>
      <p:bldP spid="43" grpId="0" animBg="1"/>
      <p:bldP spid="44" grpId="0" animBg="1"/>
      <p:bldP spid="68" grpId="0"/>
      <p:bldP spid="69" grpId="0"/>
      <p:bldP spid="70" grpId="0"/>
      <p:bldP spid="71" grpId="0"/>
      <p:bldP spid="72" grpId="0"/>
      <p:bldP spid="39" grpId="0" animBg="1"/>
      <p:bldP spid="39" grpId="1" animBg="1"/>
      <p:bldP spid="6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右箭头 1"/>
          <p:cNvSpPr/>
          <p:nvPr/>
        </p:nvSpPr>
        <p:spPr>
          <a:xfrm rot="905815">
            <a:off x="4628463" y="976275"/>
            <a:ext cx="4457153" cy="1842734"/>
          </a:xfrm>
          <a:custGeom>
            <a:avLst/>
            <a:gdLst>
              <a:gd name="connsiteX0" fmla="*/ 0 w 3981450"/>
              <a:gd name="connsiteY0" fmla="*/ 373856 h 1495425"/>
              <a:gd name="connsiteX1" fmla="*/ 3233738 w 3981450"/>
              <a:gd name="connsiteY1" fmla="*/ 373856 h 1495425"/>
              <a:gd name="connsiteX2" fmla="*/ 3233738 w 3981450"/>
              <a:gd name="connsiteY2" fmla="*/ 0 h 1495425"/>
              <a:gd name="connsiteX3" fmla="*/ 3981450 w 3981450"/>
              <a:gd name="connsiteY3" fmla="*/ 747713 h 1495425"/>
              <a:gd name="connsiteX4" fmla="*/ 3233738 w 3981450"/>
              <a:gd name="connsiteY4" fmla="*/ 1495425 h 1495425"/>
              <a:gd name="connsiteX5" fmla="*/ 3233738 w 3981450"/>
              <a:gd name="connsiteY5" fmla="*/ 1121569 h 1495425"/>
              <a:gd name="connsiteX6" fmla="*/ 0 w 3981450"/>
              <a:gd name="connsiteY6" fmla="*/ 1121569 h 1495425"/>
              <a:gd name="connsiteX7" fmla="*/ 0 w 3981450"/>
              <a:gd name="connsiteY7" fmla="*/ 373856 h 1495425"/>
              <a:gd name="connsiteX0" fmla="*/ 0 w 3981450"/>
              <a:gd name="connsiteY0" fmla="*/ 1121569 h 1495425"/>
              <a:gd name="connsiteX1" fmla="*/ 3233738 w 3981450"/>
              <a:gd name="connsiteY1" fmla="*/ 373856 h 1495425"/>
              <a:gd name="connsiteX2" fmla="*/ 3233738 w 3981450"/>
              <a:gd name="connsiteY2" fmla="*/ 0 h 1495425"/>
              <a:gd name="connsiteX3" fmla="*/ 3981450 w 3981450"/>
              <a:gd name="connsiteY3" fmla="*/ 747713 h 1495425"/>
              <a:gd name="connsiteX4" fmla="*/ 3233738 w 3981450"/>
              <a:gd name="connsiteY4" fmla="*/ 1495425 h 1495425"/>
              <a:gd name="connsiteX5" fmla="*/ 3233738 w 3981450"/>
              <a:gd name="connsiteY5" fmla="*/ 1121569 h 1495425"/>
              <a:gd name="connsiteX6" fmla="*/ 0 w 3981450"/>
              <a:gd name="connsiteY6" fmla="*/ 1121569 h 1495425"/>
              <a:gd name="connsiteX0" fmla="*/ 0 w 3952875"/>
              <a:gd name="connsiteY0" fmla="*/ 731044 h 1495425"/>
              <a:gd name="connsiteX1" fmla="*/ 3205163 w 3952875"/>
              <a:gd name="connsiteY1" fmla="*/ 373856 h 1495425"/>
              <a:gd name="connsiteX2" fmla="*/ 3205163 w 3952875"/>
              <a:gd name="connsiteY2" fmla="*/ 0 h 1495425"/>
              <a:gd name="connsiteX3" fmla="*/ 3952875 w 3952875"/>
              <a:gd name="connsiteY3" fmla="*/ 747713 h 1495425"/>
              <a:gd name="connsiteX4" fmla="*/ 3205163 w 3952875"/>
              <a:gd name="connsiteY4" fmla="*/ 1495425 h 1495425"/>
              <a:gd name="connsiteX5" fmla="*/ 3205163 w 3952875"/>
              <a:gd name="connsiteY5" fmla="*/ 1121569 h 1495425"/>
              <a:gd name="connsiteX6" fmla="*/ 0 w 3952875"/>
              <a:gd name="connsiteY6" fmla="*/ 731044 h 1495425"/>
              <a:gd name="connsiteX0" fmla="*/ 0 w 3952875"/>
              <a:gd name="connsiteY0" fmla="*/ 731044 h 1495425"/>
              <a:gd name="connsiteX1" fmla="*/ 3205163 w 3952875"/>
              <a:gd name="connsiteY1" fmla="*/ 373856 h 1495425"/>
              <a:gd name="connsiteX2" fmla="*/ 3205163 w 3952875"/>
              <a:gd name="connsiteY2" fmla="*/ 0 h 1495425"/>
              <a:gd name="connsiteX3" fmla="*/ 3952875 w 3952875"/>
              <a:gd name="connsiteY3" fmla="*/ 747713 h 1495425"/>
              <a:gd name="connsiteX4" fmla="*/ 3205163 w 3952875"/>
              <a:gd name="connsiteY4" fmla="*/ 1495425 h 1495425"/>
              <a:gd name="connsiteX5" fmla="*/ 3205163 w 3952875"/>
              <a:gd name="connsiteY5" fmla="*/ 1121569 h 1495425"/>
              <a:gd name="connsiteX6" fmla="*/ 0 w 3952875"/>
              <a:gd name="connsiteY6" fmla="*/ 731044 h 1495425"/>
              <a:gd name="connsiteX0" fmla="*/ 0 w 3952875"/>
              <a:gd name="connsiteY0" fmla="*/ 731044 h 1495425"/>
              <a:gd name="connsiteX1" fmla="*/ 3205163 w 3952875"/>
              <a:gd name="connsiteY1" fmla="*/ 373856 h 1495425"/>
              <a:gd name="connsiteX2" fmla="*/ 3205163 w 3952875"/>
              <a:gd name="connsiteY2" fmla="*/ 0 h 1495425"/>
              <a:gd name="connsiteX3" fmla="*/ 3952875 w 3952875"/>
              <a:gd name="connsiteY3" fmla="*/ 747713 h 1495425"/>
              <a:gd name="connsiteX4" fmla="*/ 3205163 w 3952875"/>
              <a:gd name="connsiteY4" fmla="*/ 1495425 h 1495425"/>
              <a:gd name="connsiteX5" fmla="*/ 3205163 w 3952875"/>
              <a:gd name="connsiteY5" fmla="*/ 1121569 h 1495425"/>
              <a:gd name="connsiteX6" fmla="*/ 0 w 3952875"/>
              <a:gd name="connsiteY6" fmla="*/ 731044 h 1495425"/>
              <a:gd name="connsiteX0" fmla="*/ 0 w 3952875"/>
              <a:gd name="connsiteY0" fmla="*/ 731044 h 1495425"/>
              <a:gd name="connsiteX1" fmla="*/ 3205163 w 3952875"/>
              <a:gd name="connsiteY1" fmla="*/ 373856 h 1495425"/>
              <a:gd name="connsiteX2" fmla="*/ 3205163 w 3952875"/>
              <a:gd name="connsiteY2" fmla="*/ 0 h 1495425"/>
              <a:gd name="connsiteX3" fmla="*/ 3952875 w 3952875"/>
              <a:gd name="connsiteY3" fmla="*/ 747713 h 1495425"/>
              <a:gd name="connsiteX4" fmla="*/ 3205163 w 3952875"/>
              <a:gd name="connsiteY4" fmla="*/ 1495425 h 1495425"/>
              <a:gd name="connsiteX5" fmla="*/ 3205163 w 3952875"/>
              <a:gd name="connsiteY5" fmla="*/ 1121569 h 1495425"/>
              <a:gd name="connsiteX6" fmla="*/ 0 w 3952875"/>
              <a:gd name="connsiteY6" fmla="*/ 731044 h 1495425"/>
              <a:gd name="connsiteX0" fmla="*/ 0 w 3952875"/>
              <a:gd name="connsiteY0" fmla="*/ 731044 h 1495425"/>
              <a:gd name="connsiteX1" fmla="*/ 3205163 w 3952875"/>
              <a:gd name="connsiteY1" fmla="*/ 373856 h 1495425"/>
              <a:gd name="connsiteX2" fmla="*/ 3205163 w 3952875"/>
              <a:gd name="connsiteY2" fmla="*/ 0 h 1495425"/>
              <a:gd name="connsiteX3" fmla="*/ 3952875 w 3952875"/>
              <a:gd name="connsiteY3" fmla="*/ 747713 h 1495425"/>
              <a:gd name="connsiteX4" fmla="*/ 3205163 w 3952875"/>
              <a:gd name="connsiteY4" fmla="*/ 1495425 h 1495425"/>
              <a:gd name="connsiteX5" fmla="*/ 3205163 w 3952875"/>
              <a:gd name="connsiteY5" fmla="*/ 1121569 h 1495425"/>
              <a:gd name="connsiteX6" fmla="*/ 0 w 3952875"/>
              <a:gd name="connsiteY6" fmla="*/ 731044 h 1495425"/>
              <a:gd name="connsiteX0" fmla="*/ 0 w 3933825"/>
              <a:gd name="connsiteY0" fmla="*/ 883444 h 1495425"/>
              <a:gd name="connsiteX1" fmla="*/ 3186113 w 3933825"/>
              <a:gd name="connsiteY1" fmla="*/ 373856 h 1495425"/>
              <a:gd name="connsiteX2" fmla="*/ 3186113 w 3933825"/>
              <a:gd name="connsiteY2" fmla="*/ 0 h 1495425"/>
              <a:gd name="connsiteX3" fmla="*/ 3933825 w 3933825"/>
              <a:gd name="connsiteY3" fmla="*/ 747713 h 1495425"/>
              <a:gd name="connsiteX4" fmla="*/ 3186113 w 3933825"/>
              <a:gd name="connsiteY4" fmla="*/ 1495425 h 1495425"/>
              <a:gd name="connsiteX5" fmla="*/ 3186113 w 3933825"/>
              <a:gd name="connsiteY5" fmla="*/ 1121569 h 1495425"/>
              <a:gd name="connsiteX6" fmla="*/ 0 w 3933825"/>
              <a:gd name="connsiteY6" fmla="*/ 883444 h 1495425"/>
              <a:gd name="connsiteX0" fmla="*/ 0 w 3933825"/>
              <a:gd name="connsiteY0" fmla="*/ 883444 h 1495425"/>
              <a:gd name="connsiteX1" fmla="*/ 3186113 w 3933825"/>
              <a:gd name="connsiteY1" fmla="*/ 373856 h 1495425"/>
              <a:gd name="connsiteX2" fmla="*/ 3186113 w 3933825"/>
              <a:gd name="connsiteY2" fmla="*/ 0 h 1495425"/>
              <a:gd name="connsiteX3" fmla="*/ 3933825 w 3933825"/>
              <a:gd name="connsiteY3" fmla="*/ 747713 h 1495425"/>
              <a:gd name="connsiteX4" fmla="*/ 3186113 w 3933825"/>
              <a:gd name="connsiteY4" fmla="*/ 1495425 h 1495425"/>
              <a:gd name="connsiteX5" fmla="*/ 3186113 w 3933825"/>
              <a:gd name="connsiteY5" fmla="*/ 1121569 h 1495425"/>
              <a:gd name="connsiteX6" fmla="*/ 0 w 3933825"/>
              <a:gd name="connsiteY6" fmla="*/ 883444 h 1495425"/>
              <a:gd name="connsiteX0" fmla="*/ 0 w 3933825"/>
              <a:gd name="connsiteY0" fmla="*/ 883444 h 1495425"/>
              <a:gd name="connsiteX1" fmla="*/ 3186113 w 3933825"/>
              <a:gd name="connsiteY1" fmla="*/ 373856 h 1495425"/>
              <a:gd name="connsiteX2" fmla="*/ 3186113 w 3933825"/>
              <a:gd name="connsiteY2" fmla="*/ 0 h 1495425"/>
              <a:gd name="connsiteX3" fmla="*/ 3933825 w 3933825"/>
              <a:gd name="connsiteY3" fmla="*/ 747713 h 1495425"/>
              <a:gd name="connsiteX4" fmla="*/ 3186113 w 3933825"/>
              <a:gd name="connsiteY4" fmla="*/ 1495425 h 1495425"/>
              <a:gd name="connsiteX5" fmla="*/ 3186113 w 3933825"/>
              <a:gd name="connsiteY5" fmla="*/ 1121569 h 1495425"/>
              <a:gd name="connsiteX6" fmla="*/ 0 w 3933825"/>
              <a:gd name="connsiteY6" fmla="*/ 883444 h 1495425"/>
              <a:gd name="connsiteX0" fmla="*/ 0 w 3933825"/>
              <a:gd name="connsiteY0" fmla="*/ 883444 h 1495425"/>
              <a:gd name="connsiteX1" fmla="*/ 3186113 w 3933825"/>
              <a:gd name="connsiteY1" fmla="*/ 373856 h 1495425"/>
              <a:gd name="connsiteX2" fmla="*/ 3186113 w 3933825"/>
              <a:gd name="connsiteY2" fmla="*/ 0 h 1495425"/>
              <a:gd name="connsiteX3" fmla="*/ 3933825 w 3933825"/>
              <a:gd name="connsiteY3" fmla="*/ 747713 h 1495425"/>
              <a:gd name="connsiteX4" fmla="*/ 3186113 w 3933825"/>
              <a:gd name="connsiteY4" fmla="*/ 1495425 h 1495425"/>
              <a:gd name="connsiteX5" fmla="*/ 3071813 w 3933825"/>
              <a:gd name="connsiteY5" fmla="*/ 1121569 h 1495425"/>
              <a:gd name="connsiteX6" fmla="*/ 0 w 3933825"/>
              <a:gd name="connsiteY6" fmla="*/ 883444 h 1495425"/>
              <a:gd name="connsiteX0" fmla="*/ 0 w 3933825"/>
              <a:gd name="connsiteY0" fmla="*/ 883444 h 1495425"/>
              <a:gd name="connsiteX1" fmla="*/ 3186113 w 3933825"/>
              <a:gd name="connsiteY1" fmla="*/ 373856 h 1495425"/>
              <a:gd name="connsiteX2" fmla="*/ 3186113 w 3933825"/>
              <a:gd name="connsiteY2" fmla="*/ 0 h 1495425"/>
              <a:gd name="connsiteX3" fmla="*/ 3933825 w 3933825"/>
              <a:gd name="connsiteY3" fmla="*/ 747713 h 1495425"/>
              <a:gd name="connsiteX4" fmla="*/ 2995613 w 3933825"/>
              <a:gd name="connsiteY4" fmla="*/ 1495425 h 1495425"/>
              <a:gd name="connsiteX5" fmla="*/ 3071813 w 3933825"/>
              <a:gd name="connsiteY5" fmla="*/ 1121569 h 1495425"/>
              <a:gd name="connsiteX6" fmla="*/ 0 w 3933825"/>
              <a:gd name="connsiteY6" fmla="*/ 883444 h 1495425"/>
              <a:gd name="connsiteX0" fmla="*/ 0 w 3933825"/>
              <a:gd name="connsiteY0" fmla="*/ 873919 h 1485900"/>
              <a:gd name="connsiteX1" fmla="*/ 3186113 w 3933825"/>
              <a:gd name="connsiteY1" fmla="*/ 364331 h 1485900"/>
              <a:gd name="connsiteX2" fmla="*/ 3290888 w 3933825"/>
              <a:gd name="connsiteY2" fmla="*/ 0 h 1485900"/>
              <a:gd name="connsiteX3" fmla="*/ 3933825 w 3933825"/>
              <a:gd name="connsiteY3" fmla="*/ 738188 h 1485900"/>
              <a:gd name="connsiteX4" fmla="*/ 2995613 w 3933825"/>
              <a:gd name="connsiteY4" fmla="*/ 1485900 h 1485900"/>
              <a:gd name="connsiteX5" fmla="*/ 3071813 w 3933825"/>
              <a:gd name="connsiteY5" fmla="*/ 1112044 h 1485900"/>
              <a:gd name="connsiteX6" fmla="*/ 0 w 3933825"/>
              <a:gd name="connsiteY6" fmla="*/ 873919 h 1485900"/>
              <a:gd name="connsiteX0" fmla="*/ 0 w 3771900"/>
              <a:gd name="connsiteY0" fmla="*/ 873919 h 1485900"/>
              <a:gd name="connsiteX1" fmla="*/ 3186113 w 3771900"/>
              <a:gd name="connsiteY1" fmla="*/ 364331 h 1485900"/>
              <a:gd name="connsiteX2" fmla="*/ 3290888 w 3771900"/>
              <a:gd name="connsiteY2" fmla="*/ 0 h 1485900"/>
              <a:gd name="connsiteX3" fmla="*/ 3771900 w 3771900"/>
              <a:gd name="connsiteY3" fmla="*/ 938213 h 1485900"/>
              <a:gd name="connsiteX4" fmla="*/ 2995613 w 3771900"/>
              <a:gd name="connsiteY4" fmla="*/ 1485900 h 1485900"/>
              <a:gd name="connsiteX5" fmla="*/ 3071813 w 3771900"/>
              <a:gd name="connsiteY5" fmla="*/ 1112044 h 1485900"/>
              <a:gd name="connsiteX6" fmla="*/ 0 w 3771900"/>
              <a:gd name="connsiteY6" fmla="*/ 873919 h 1485900"/>
              <a:gd name="connsiteX0" fmla="*/ 0 w 3771900"/>
              <a:gd name="connsiteY0" fmla="*/ 873919 h 1485900"/>
              <a:gd name="connsiteX1" fmla="*/ 3186113 w 3771900"/>
              <a:gd name="connsiteY1" fmla="*/ 364331 h 1485900"/>
              <a:gd name="connsiteX2" fmla="*/ 3271838 w 3771900"/>
              <a:gd name="connsiteY2" fmla="*/ 0 h 1485900"/>
              <a:gd name="connsiteX3" fmla="*/ 3771900 w 3771900"/>
              <a:gd name="connsiteY3" fmla="*/ 938213 h 1485900"/>
              <a:gd name="connsiteX4" fmla="*/ 2995613 w 3771900"/>
              <a:gd name="connsiteY4" fmla="*/ 1485900 h 1485900"/>
              <a:gd name="connsiteX5" fmla="*/ 3071813 w 3771900"/>
              <a:gd name="connsiteY5" fmla="*/ 1112044 h 1485900"/>
              <a:gd name="connsiteX6" fmla="*/ 0 w 3771900"/>
              <a:gd name="connsiteY6" fmla="*/ 873919 h 1485900"/>
              <a:gd name="connsiteX0" fmla="*/ 0 w 3771900"/>
              <a:gd name="connsiteY0" fmla="*/ 826294 h 1438275"/>
              <a:gd name="connsiteX1" fmla="*/ 3186113 w 3771900"/>
              <a:gd name="connsiteY1" fmla="*/ 316706 h 1438275"/>
              <a:gd name="connsiteX2" fmla="*/ 3243263 w 3771900"/>
              <a:gd name="connsiteY2" fmla="*/ 0 h 1438275"/>
              <a:gd name="connsiteX3" fmla="*/ 3771900 w 3771900"/>
              <a:gd name="connsiteY3" fmla="*/ 890588 h 1438275"/>
              <a:gd name="connsiteX4" fmla="*/ 2995613 w 3771900"/>
              <a:gd name="connsiteY4" fmla="*/ 1438275 h 1438275"/>
              <a:gd name="connsiteX5" fmla="*/ 3071813 w 3771900"/>
              <a:gd name="connsiteY5" fmla="*/ 1064419 h 1438275"/>
              <a:gd name="connsiteX6" fmla="*/ 0 w 3771900"/>
              <a:gd name="connsiteY6" fmla="*/ 826294 h 1438275"/>
              <a:gd name="connsiteX0" fmla="*/ 0 w 3771900"/>
              <a:gd name="connsiteY0" fmla="*/ 826294 h 1362075"/>
              <a:gd name="connsiteX1" fmla="*/ 3186113 w 3771900"/>
              <a:gd name="connsiteY1" fmla="*/ 316706 h 1362075"/>
              <a:gd name="connsiteX2" fmla="*/ 3243263 w 3771900"/>
              <a:gd name="connsiteY2" fmla="*/ 0 h 1362075"/>
              <a:gd name="connsiteX3" fmla="*/ 3771900 w 3771900"/>
              <a:gd name="connsiteY3" fmla="*/ 890588 h 1362075"/>
              <a:gd name="connsiteX4" fmla="*/ 2995613 w 3771900"/>
              <a:gd name="connsiteY4" fmla="*/ 1362075 h 1362075"/>
              <a:gd name="connsiteX5" fmla="*/ 3071813 w 3771900"/>
              <a:gd name="connsiteY5" fmla="*/ 1064419 h 1362075"/>
              <a:gd name="connsiteX6" fmla="*/ 0 w 3771900"/>
              <a:gd name="connsiteY6" fmla="*/ 826294 h 1362075"/>
              <a:gd name="connsiteX0" fmla="*/ 0 w 3771900"/>
              <a:gd name="connsiteY0" fmla="*/ 826294 h 1362075"/>
              <a:gd name="connsiteX1" fmla="*/ 3186113 w 3771900"/>
              <a:gd name="connsiteY1" fmla="*/ 316706 h 1362075"/>
              <a:gd name="connsiteX2" fmla="*/ 3243263 w 3771900"/>
              <a:gd name="connsiteY2" fmla="*/ 0 h 1362075"/>
              <a:gd name="connsiteX3" fmla="*/ 3771900 w 3771900"/>
              <a:gd name="connsiteY3" fmla="*/ 890588 h 1362075"/>
              <a:gd name="connsiteX4" fmla="*/ 2995613 w 3771900"/>
              <a:gd name="connsiteY4" fmla="*/ 1362075 h 1362075"/>
              <a:gd name="connsiteX5" fmla="*/ 3052763 w 3771900"/>
              <a:gd name="connsiteY5" fmla="*/ 1045369 h 1362075"/>
              <a:gd name="connsiteX6" fmla="*/ 0 w 3771900"/>
              <a:gd name="connsiteY6" fmla="*/ 826294 h 1362075"/>
              <a:gd name="connsiteX0" fmla="*/ 0 w 3771900"/>
              <a:gd name="connsiteY0" fmla="*/ 826294 h 1362075"/>
              <a:gd name="connsiteX1" fmla="*/ 3186113 w 3771900"/>
              <a:gd name="connsiteY1" fmla="*/ 316706 h 1362075"/>
              <a:gd name="connsiteX2" fmla="*/ 3243263 w 3771900"/>
              <a:gd name="connsiteY2" fmla="*/ 0 h 1362075"/>
              <a:gd name="connsiteX3" fmla="*/ 3771900 w 3771900"/>
              <a:gd name="connsiteY3" fmla="*/ 833438 h 1362075"/>
              <a:gd name="connsiteX4" fmla="*/ 2995613 w 3771900"/>
              <a:gd name="connsiteY4" fmla="*/ 1362075 h 1362075"/>
              <a:gd name="connsiteX5" fmla="*/ 3052763 w 3771900"/>
              <a:gd name="connsiteY5" fmla="*/ 1045369 h 1362075"/>
              <a:gd name="connsiteX6" fmla="*/ 0 w 3771900"/>
              <a:gd name="connsiteY6" fmla="*/ 826294 h 1362075"/>
              <a:gd name="connsiteX0" fmla="*/ 0 w 3771900"/>
              <a:gd name="connsiteY0" fmla="*/ 826294 h 1362075"/>
              <a:gd name="connsiteX1" fmla="*/ 3186113 w 3771900"/>
              <a:gd name="connsiteY1" fmla="*/ 316706 h 1362075"/>
              <a:gd name="connsiteX2" fmla="*/ 3243263 w 3771900"/>
              <a:gd name="connsiteY2" fmla="*/ 0 h 1362075"/>
              <a:gd name="connsiteX3" fmla="*/ 3771900 w 3771900"/>
              <a:gd name="connsiteY3" fmla="*/ 833438 h 1362075"/>
              <a:gd name="connsiteX4" fmla="*/ 2995613 w 3771900"/>
              <a:gd name="connsiteY4" fmla="*/ 1362075 h 1362075"/>
              <a:gd name="connsiteX5" fmla="*/ 3052763 w 3771900"/>
              <a:gd name="connsiteY5" fmla="*/ 1045369 h 1362075"/>
              <a:gd name="connsiteX6" fmla="*/ 0 w 3771900"/>
              <a:gd name="connsiteY6" fmla="*/ 82629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71900" h="1362075">
                <a:moveTo>
                  <a:pt x="0" y="826294"/>
                </a:moveTo>
                <a:cubicBezTo>
                  <a:pt x="1163638" y="335756"/>
                  <a:pt x="2174875" y="273844"/>
                  <a:pt x="3186113" y="316706"/>
                </a:cubicBezTo>
                <a:lnTo>
                  <a:pt x="3243263" y="0"/>
                </a:lnTo>
                <a:lnTo>
                  <a:pt x="3771900" y="833438"/>
                </a:lnTo>
                <a:lnTo>
                  <a:pt x="2995613" y="1362075"/>
                </a:lnTo>
                <a:lnTo>
                  <a:pt x="3052763" y="1045369"/>
                </a:lnTo>
                <a:cubicBezTo>
                  <a:pt x="2212975" y="838994"/>
                  <a:pt x="1363663" y="718344"/>
                  <a:pt x="0" y="826294"/>
                </a:cubicBez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 name="文本框 5"/>
          <p:cNvSpPr txBox="1"/>
          <p:nvPr/>
        </p:nvSpPr>
        <p:spPr>
          <a:xfrm rot="1212081">
            <a:off x="6257550" y="1757110"/>
            <a:ext cx="1643848" cy="338554"/>
          </a:xfrm>
          <a:prstGeom prst="rect">
            <a:avLst/>
          </a:prstGeom>
          <a:noFill/>
        </p:spPr>
        <p:txBody>
          <a:bodyPr wrap="none" lIns="0" rIns="0" rtlCol="0">
            <a:spAutoFit/>
          </a:bodyPr>
          <a:lstStyle/>
          <a:p>
            <a:pPr algn="r"/>
            <a:r>
              <a:rPr lang="en-US" altLang="zh-CN" sz="1600" b="1" dirty="0">
                <a:solidFill>
                  <a:schemeClr val="bg1"/>
                </a:solidFill>
                <a:latin typeface="微软雅黑" panose="020B0503020204020204" pitchFamily="34" charset="-122"/>
                <a:ea typeface="微软雅黑" panose="020B0503020204020204" pitchFamily="34" charset="-122"/>
              </a:rPr>
              <a:t>Key-block</a:t>
            </a:r>
            <a:r>
              <a:rPr lang="zh-CN" altLang="en-US" sz="1600" b="1" dirty="0">
                <a:solidFill>
                  <a:schemeClr val="bg1"/>
                </a:solidFill>
                <a:latin typeface="微软雅黑" panose="020B0503020204020204" pitchFamily="34" charset="-122"/>
                <a:ea typeface="微软雅黑" panose="020B0503020204020204" pitchFamily="34" charset="-122"/>
              </a:rPr>
              <a:t>型分叉</a:t>
            </a:r>
          </a:p>
        </p:txBody>
      </p:sp>
      <p:sp>
        <p:nvSpPr>
          <p:cNvPr id="10" name="右箭头 1"/>
          <p:cNvSpPr/>
          <p:nvPr/>
        </p:nvSpPr>
        <p:spPr>
          <a:xfrm rot="905815" flipH="1" flipV="1">
            <a:off x="3578716" y="2952501"/>
            <a:ext cx="4457153" cy="1819572"/>
          </a:xfrm>
          <a:custGeom>
            <a:avLst/>
            <a:gdLst>
              <a:gd name="connsiteX0" fmla="*/ 0 w 3981450"/>
              <a:gd name="connsiteY0" fmla="*/ 373856 h 1495425"/>
              <a:gd name="connsiteX1" fmla="*/ 3233738 w 3981450"/>
              <a:gd name="connsiteY1" fmla="*/ 373856 h 1495425"/>
              <a:gd name="connsiteX2" fmla="*/ 3233738 w 3981450"/>
              <a:gd name="connsiteY2" fmla="*/ 0 h 1495425"/>
              <a:gd name="connsiteX3" fmla="*/ 3981450 w 3981450"/>
              <a:gd name="connsiteY3" fmla="*/ 747713 h 1495425"/>
              <a:gd name="connsiteX4" fmla="*/ 3233738 w 3981450"/>
              <a:gd name="connsiteY4" fmla="*/ 1495425 h 1495425"/>
              <a:gd name="connsiteX5" fmla="*/ 3233738 w 3981450"/>
              <a:gd name="connsiteY5" fmla="*/ 1121569 h 1495425"/>
              <a:gd name="connsiteX6" fmla="*/ 0 w 3981450"/>
              <a:gd name="connsiteY6" fmla="*/ 1121569 h 1495425"/>
              <a:gd name="connsiteX7" fmla="*/ 0 w 3981450"/>
              <a:gd name="connsiteY7" fmla="*/ 373856 h 1495425"/>
              <a:gd name="connsiteX0" fmla="*/ 0 w 3981450"/>
              <a:gd name="connsiteY0" fmla="*/ 1121569 h 1495425"/>
              <a:gd name="connsiteX1" fmla="*/ 3233738 w 3981450"/>
              <a:gd name="connsiteY1" fmla="*/ 373856 h 1495425"/>
              <a:gd name="connsiteX2" fmla="*/ 3233738 w 3981450"/>
              <a:gd name="connsiteY2" fmla="*/ 0 h 1495425"/>
              <a:gd name="connsiteX3" fmla="*/ 3981450 w 3981450"/>
              <a:gd name="connsiteY3" fmla="*/ 747713 h 1495425"/>
              <a:gd name="connsiteX4" fmla="*/ 3233738 w 3981450"/>
              <a:gd name="connsiteY4" fmla="*/ 1495425 h 1495425"/>
              <a:gd name="connsiteX5" fmla="*/ 3233738 w 3981450"/>
              <a:gd name="connsiteY5" fmla="*/ 1121569 h 1495425"/>
              <a:gd name="connsiteX6" fmla="*/ 0 w 3981450"/>
              <a:gd name="connsiteY6" fmla="*/ 1121569 h 1495425"/>
              <a:gd name="connsiteX0" fmla="*/ 0 w 3952875"/>
              <a:gd name="connsiteY0" fmla="*/ 731044 h 1495425"/>
              <a:gd name="connsiteX1" fmla="*/ 3205163 w 3952875"/>
              <a:gd name="connsiteY1" fmla="*/ 373856 h 1495425"/>
              <a:gd name="connsiteX2" fmla="*/ 3205163 w 3952875"/>
              <a:gd name="connsiteY2" fmla="*/ 0 h 1495425"/>
              <a:gd name="connsiteX3" fmla="*/ 3952875 w 3952875"/>
              <a:gd name="connsiteY3" fmla="*/ 747713 h 1495425"/>
              <a:gd name="connsiteX4" fmla="*/ 3205163 w 3952875"/>
              <a:gd name="connsiteY4" fmla="*/ 1495425 h 1495425"/>
              <a:gd name="connsiteX5" fmla="*/ 3205163 w 3952875"/>
              <a:gd name="connsiteY5" fmla="*/ 1121569 h 1495425"/>
              <a:gd name="connsiteX6" fmla="*/ 0 w 3952875"/>
              <a:gd name="connsiteY6" fmla="*/ 731044 h 1495425"/>
              <a:gd name="connsiteX0" fmla="*/ 0 w 3952875"/>
              <a:gd name="connsiteY0" fmla="*/ 731044 h 1495425"/>
              <a:gd name="connsiteX1" fmla="*/ 3205163 w 3952875"/>
              <a:gd name="connsiteY1" fmla="*/ 373856 h 1495425"/>
              <a:gd name="connsiteX2" fmla="*/ 3205163 w 3952875"/>
              <a:gd name="connsiteY2" fmla="*/ 0 h 1495425"/>
              <a:gd name="connsiteX3" fmla="*/ 3952875 w 3952875"/>
              <a:gd name="connsiteY3" fmla="*/ 747713 h 1495425"/>
              <a:gd name="connsiteX4" fmla="*/ 3205163 w 3952875"/>
              <a:gd name="connsiteY4" fmla="*/ 1495425 h 1495425"/>
              <a:gd name="connsiteX5" fmla="*/ 3205163 w 3952875"/>
              <a:gd name="connsiteY5" fmla="*/ 1121569 h 1495425"/>
              <a:gd name="connsiteX6" fmla="*/ 0 w 3952875"/>
              <a:gd name="connsiteY6" fmla="*/ 731044 h 1495425"/>
              <a:gd name="connsiteX0" fmla="*/ 0 w 3952875"/>
              <a:gd name="connsiteY0" fmla="*/ 731044 h 1495425"/>
              <a:gd name="connsiteX1" fmla="*/ 3205163 w 3952875"/>
              <a:gd name="connsiteY1" fmla="*/ 373856 h 1495425"/>
              <a:gd name="connsiteX2" fmla="*/ 3205163 w 3952875"/>
              <a:gd name="connsiteY2" fmla="*/ 0 h 1495425"/>
              <a:gd name="connsiteX3" fmla="*/ 3952875 w 3952875"/>
              <a:gd name="connsiteY3" fmla="*/ 747713 h 1495425"/>
              <a:gd name="connsiteX4" fmla="*/ 3205163 w 3952875"/>
              <a:gd name="connsiteY4" fmla="*/ 1495425 h 1495425"/>
              <a:gd name="connsiteX5" fmla="*/ 3205163 w 3952875"/>
              <a:gd name="connsiteY5" fmla="*/ 1121569 h 1495425"/>
              <a:gd name="connsiteX6" fmla="*/ 0 w 3952875"/>
              <a:gd name="connsiteY6" fmla="*/ 731044 h 1495425"/>
              <a:gd name="connsiteX0" fmla="*/ 0 w 3952875"/>
              <a:gd name="connsiteY0" fmla="*/ 731044 h 1495425"/>
              <a:gd name="connsiteX1" fmla="*/ 3205163 w 3952875"/>
              <a:gd name="connsiteY1" fmla="*/ 373856 h 1495425"/>
              <a:gd name="connsiteX2" fmla="*/ 3205163 w 3952875"/>
              <a:gd name="connsiteY2" fmla="*/ 0 h 1495425"/>
              <a:gd name="connsiteX3" fmla="*/ 3952875 w 3952875"/>
              <a:gd name="connsiteY3" fmla="*/ 747713 h 1495425"/>
              <a:gd name="connsiteX4" fmla="*/ 3205163 w 3952875"/>
              <a:gd name="connsiteY4" fmla="*/ 1495425 h 1495425"/>
              <a:gd name="connsiteX5" fmla="*/ 3205163 w 3952875"/>
              <a:gd name="connsiteY5" fmla="*/ 1121569 h 1495425"/>
              <a:gd name="connsiteX6" fmla="*/ 0 w 3952875"/>
              <a:gd name="connsiteY6" fmla="*/ 731044 h 1495425"/>
              <a:gd name="connsiteX0" fmla="*/ 0 w 3952875"/>
              <a:gd name="connsiteY0" fmla="*/ 731044 h 1495425"/>
              <a:gd name="connsiteX1" fmla="*/ 3205163 w 3952875"/>
              <a:gd name="connsiteY1" fmla="*/ 373856 h 1495425"/>
              <a:gd name="connsiteX2" fmla="*/ 3205163 w 3952875"/>
              <a:gd name="connsiteY2" fmla="*/ 0 h 1495425"/>
              <a:gd name="connsiteX3" fmla="*/ 3952875 w 3952875"/>
              <a:gd name="connsiteY3" fmla="*/ 747713 h 1495425"/>
              <a:gd name="connsiteX4" fmla="*/ 3205163 w 3952875"/>
              <a:gd name="connsiteY4" fmla="*/ 1495425 h 1495425"/>
              <a:gd name="connsiteX5" fmla="*/ 3205163 w 3952875"/>
              <a:gd name="connsiteY5" fmla="*/ 1121569 h 1495425"/>
              <a:gd name="connsiteX6" fmla="*/ 0 w 3952875"/>
              <a:gd name="connsiteY6" fmla="*/ 731044 h 1495425"/>
              <a:gd name="connsiteX0" fmla="*/ 0 w 3933825"/>
              <a:gd name="connsiteY0" fmla="*/ 883444 h 1495425"/>
              <a:gd name="connsiteX1" fmla="*/ 3186113 w 3933825"/>
              <a:gd name="connsiteY1" fmla="*/ 373856 h 1495425"/>
              <a:gd name="connsiteX2" fmla="*/ 3186113 w 3933825"/>
              <a:gd name="connsiteY2" fmla="*/ 0 h 1495425"/>
              <a:gd name="connsiteX3" fmla="*/ 3933825 w 3933825"/>
              <a:gd name="connsiteY3" fmla="*/ 747713 h 1495425"/>
              <a:gd name="connsiteX4" fmla="*/ 3186113 w 3933825"/>
              <a:gd name="connsiteY4" fmla="*/ 1495425 h 1495425"/>
              <a:gd name="connsiteX5" fmla="*/ 3186113 w 3933825"/>
              <a:gd name="connsiteY5" fmla="*/ 1121569 h 1495425"/>
              <a:gd name="connsiteX6" fmla="*/ 0 w 3933825"/>
              <a:gd name="connsiteY6" fmla="*/ 883444 h 1495425"/>
              <a:gd name="connsiteX0" fmla="*/ 0 w 3933825"/>
              <a:gd name="connsiteY0" fmla="*/ 883444 h 1495425"/>
              <a:gd name="connsiteX1" fmla="*/ 3186113 w 3933825"/>
              <a:gd name="connsiteY1" fmla="*/ 373856 h 1495425"/>
              <a:gd name="connsiteX2" fmla="*/ 3186113 w 3933825"/>
              <a:gd name="connsiteY2" fmla="*/ 0 h 1495425"/>
              <a:gd name="connsiteX3" fmla="*/ 3933825 w 3933825"/>
              <a:gd name="connsiteY3" fmla="*/ 747713 h 1495425"/>
              <a:gd name="connsiteX4" fmla="*/ 3186113 w 3933825"/>
              <a:gd name="connsiteY4" fmla="*/ 1495425 h 1495425"/>
              <a:gd name="connsiteX5" fmla="*/ 3186113 w 3933825"/>
              <a:gd name="connsiteY5" fmla="*/ 1121569 h 1495425"/>
              <a:gd name="connsiteX6" fmla="*/ 0 w 3933825"/>
              <a:gd name="connsiteY6" fmla="*/ 883444 h 1495425"/>
              <a:gd name="connsiteX0" fmla="*/ 0 w 3933825"/>
              <a:gd name="connsiteY0" fmla="*/ 883444 h 1495425"/>
              <a:gd name="connsiteX1" fmla="*/ 3186113 w 3933825"/>
              <a:gd name="connsiteY1" fmla="*/ 373856 h 1495425"/>
              <a:gd name="connsiteX2" fmla="*/ 3186113 w 3933825"/>
              <a:gd name="connsiteY2" fmla="*/ 0 h 1495425"/>
              <a:gd name="connsiteX3" fmla="*/ 3933825 w 3933825"/>
              <a:gd name="connsiteY3" fmla="*/ 747713 h 1495425"/>
              <a:gd name="connsiteX4" fmla="*/ 3186113 w 3933825"/>
              <a:gd name="connsiteY4" fmla="*/ 1495425 h 1495425"/>
              <a:gd name="connsiteX5" fmla="*/ 3186113 w 3933825"/>
              <a:gd name="connsiteY5" fmla="*/ 1121569 h 1495425"/>
              <a:gd name="connsiteX6" fmla="*/ 0 w 3933825"/>
              <a:gd name="connsiteY6" fmla="*/ 883444 h 1495425"/>
              <a:gd name="connsiteX0" fmla="*/ 0 w 3933825"/>
              <a:gd name="connsiteY0" fmla="*/ 883444 h 1495425"/>
              <a:gd name="connsiteX1" fmla="*/ 3186113 w 3933825"/>
              <a:gd name="connsiteY1" fmla="*/ 373856 h 1495425"/>
              <a:gd name="connsiteX2" fmla="*/ 3186113 w 3933825"/>
              <a:gd name="connsiteY2" fmla="*/ 0 h 1495425"/>
              <a:gd name="connsiteX3" fmla="*/ 3933825 w 3933825"/>
              <a:gd name="connsiteY3" fmla="*/ 747713 h 1495425"/>
              <a:gd name="connsiteX4" fmla="*/ 3186113 w 3933825"/>
              <a:gd name="connsiteY4" fmla="*/ 1495425 h 1495425"/>
              <a:gd name="connsiteX5" fmla="*/ 3071813 w 3933825"/>
              <a:gd name="connsiteY5" fmla="*/ 1121569 h 1495425"/>
              <a:gd name="connsiteX6" fmla="*/ 0 w 3933825"/>
              <a:gd name="connsiteY6" fmla="*/ 883444 h 1495425"/>
              <a:gd name="connsiteX0" fmla="*/ 0 w 3933825"/>
              <a:gd name="connsiteY0" fmla="*/ 883444 h 1495425"/>
              <a:gd name="connsiteX1" fmla="*/ 3186113 w 3933825"/>
              <a:gd name="connsiteY1" fmla="*/ 373856 h 1495425"/>
              <a:gd name="connsiteX2" fmla="*/ 3186113 w 3933825"/>
              <a:gd name="connsiteY2" fmla="*/ 0 h 1495425"/>
              <a:gd name="connsiteX3" fmla="*/ 3933825 w 3933825"/>
              <a:gd name="connsiteY3" fmla="*/ 747713 h 1495425"/>
              <a:gd name="connsiteX4" fmla="*/ 2995613 w 3933825"/>
              <a:gd name="connsiteY4" fmla="*/ 1495425 h 1495425"/>
              <a:gd name="connsiteX5" fmla="*/ 3071813 w 3933825"/>
              <a:gd name="connsiteY5" fmla="*/ 1121569 h 1495425"/>
              <a:gd name="connsiteX6" fmla="*/ 0 w 3933825"/>
              <a:gd name="connsiteY6" fmla="*/ 883444 h 1495425"/>
              <a:gd name="connsiteX0" fmla="*/ 0 w 3933825"/>
              <a:gd name="connsiteY0" fmla="*/ 873919 h 1485900"/>
              <a:gd name="connsiteX1" fmla="*/ 3186113 w 3933825"/>
              <a:gd name="connsiteY1" fmla="*/ 364331 h 1485900"/>
              <a:gd name="connsiteX2" fmla="*/ 3290888 w 3933825"/>
              <a:gd name="connsiteY2" fmla="*/ 0 h 1485900"/>
              <a:gd name="connsiteX3" fmla="*/ 3933825 w 3933825"/>
              <a:gd name="connsiteY3" fmla="*/ 738188 h 1485900"/>
              <a:gd name="connsiteX4" fmla="*/ 2995613 w 3933825"/>
              <a:gd name="connsiteY4" fmla="*/ 1485900 h 1485900"/>
              <a:gd name="connsiteX5" fmla="*/ 3071813 w 3933825"/>
              <a:gd name="connsiteY5" fmla="*/ 1112044 h 1485900"/>
              <a:gd name="connsiteX6" fmla="*/ 0 w 3933825"/>
              <a:gd name="connsiteY6" fmla="*/ 873919 h 1485900"/>
              <a:gd name="connsiteX0" fmla="*/ 0 w 3771900"/>
              <a:gd name="connsiteY0" fmla="*/ 873919 h 1485900"/>
              <a:gd name="connsiteX1" fmla="*/ 3186113 w 3771900"/>
              <a:gd name="connsiteY1" fmla="*/ 364331 h 1485900"/>
              <a:gd name="connsiteX2" fmla="*/ 3290888 w 3771900"/>
              <a:gd name="connsiteY2" fmla="*/ 0 h 1485900"/>
              <a:gd name="connsiteX3" fmla="*/ 3771900 w 3771900"/>
              <a:gd name="connsiteY3" fmla="*/ 938213 h 1485900"/>
              <a:gd name="connsiteX4" fmla="*/ 2995613 w 3771900"/>
              <a:gd name="connsiteY4" fmla="*/ 1485900 h 1485900"/>
              <a:gd name="connsiteX5" fmla="*/ 3071813 w 3771900"/>
              <a:gd name="connsiteY5" fmla="*/ 1112044 h 1485900"/>
              <a:gd name="connsiteX6" fmla="*/ 0 w 3771900"/>
              <a:gd name="connsiteY6" fmla="*/ 873919 h 1485900"/>
              <a:gd name="connsiteX0" fmla="*/ 0 w 3771900"/>
              <a:gd name="connsiteY0" fmla="*/ 873919 h 1485900"/>
              <a:gd name="connsiteX1" fmla="*/ 3186113 w 3771900"/>
              <a:gd name="connsiteY1" fmla="*/ 364331 h 1485900"/>
              <a:gd name="connsiteX2" fmla="*/ 3271838 w 3771900"/>
              <a:gd name="connsiteY2" fmla="*/ 0 h 1485900"/>
              <a:gd name="connsiteX3" fmla="*/ 3771900 w 3771900"/>
              <a:gd name="connsiteY3" fmla="*/ 938213 h 1485900"/>
              <a:gd name="connsiteX4" fmla="*/ 2995613 w 3771900"/>
              <a:gd name="connsiteY4" fmla="*/ 1485900 h 1485900"/>
              <a:gd name="connsiteX5" fmla="*/ 3071813 w 3771900"/>
              <a:gd name="connsiteY5" fmla="*/ 1112044 h 1485900"/>
              <a:gd name="connsiteX6" fmla="*/ 0 w 3771900"/>
              <a:gd name="connsiteY6" fmla="*/ 873919 h 1485900"/>
              <a:gd name="connsiteX0" fmla="*/ 0 w 3771900"/>
              <a:gd name="connsiteY0" fmla="*/ 826294 h 1438275"/>
              <a:gd name="connsiteX1" fmla="*/ 3186113 w 3771900"/>
              <a:gd name="connsiteY1" fmla="*/ 316706 h 1438275"/>
              <a:gd name="connsiteX2" fmla="*/ 3243263 w 3771900"/>
              <a:gd name="connsiteY2" fmla="*/ 0 h 1438275"/>
              <a:gd name="connsiteX3" fmla="*/ 3771900 w 3771900"/>
              <a:gd name="connsiteY3" fmla="*/ 890588 h 1438275"/>
              <a:gd name="connsiteX4" fmla="*/ 2995613 w 3771900"/>
              <a:gd name="connsiteY4" fmla="*/ 1438275 h 1438275"/>
              <a:gd name="connsiteX5" fmla="*/ 3071813 w 3771900"/>
              <a:gd name="connsiteY5" fmla="*/ 1064419 h 1438275"/>
              <a:gd name="connsiteX6" fmla="*/ 0 w 3771900"/>
              <a:gd name="connsiteY6" fmla="*/ 826294 h 1438275"/>
              <a:gd name="connsiteX0" fmla="*/ 0 w 3771900"/>
              <a:gd name="connsiteY0" fmla="*/ 826294 h 1362075"/>
              <a:gd name="connsiteX1" fmla="*/ 3186113 w 3771900"/>
              <a:gd name="connsiteY1" fmla="*/ 316706 h 1362075"/>
              <a:gd name="connsiteX2" fmla="*/ 3243263 w 3771900"/>
              <a:gd name="connsiteY2" fmla="*/ 0 h 1362075"/>
              <a:gd name="connsiteX3" fmla="*/ 3771900 w 3771900"/>
              <a:gd name="connsiteY3" fmla="*/ 890588 h 1362075"/>
              <a:gd name="connsiteX4" fmla="*/ 2995613 w 3771900"/>
              <a:gd name="connsiteY4" fmla="*/ 1362075 h 1362075"/>
              <a:gd name="connsiteX5" fmla="*/ 3071813 w 3771900"/>
              <a:gd name="connsiteY5" fmla="*/ 1064419 h 1362075"/>
              <a:gd name="connsiteX6" fmla="*/ 0 w 3771900"/>
              <a:gd name="connsiteY6" fmla="*/ 826294 h 1362075"/>
              <a:gd name="connsiteX0" fmla="*/ 0 w 3771900"/>
              <a:gd name="connsiteY0" fmla="*/ 826294 h 1362075"/>
              <a:gd name="connsiteX1" fmla="*/ 3186113 w 3771900"/>
              <a:gd name="connsiteY1" fmla="*/ 316706 h 1362075"/>
              <a:gd name="connsiteX2" fmla="*/ 3243263 w 3771900"/>
              <a:gd name="connsiteY2" fmla="*/ 0 h 1362075"/>
              <a:gd name="connsiteX3" fmla="*/ 3771900 w 3771900"/>
              <a:gd name="connsiteY3" fmla="*/ 890588 h 1362075"/>
              <a:gd name="connsiteX4" fmla="*/ 2995613 w 3771900"/>
              <a:gd name="connsiteY4" fmla="*/ 1362075 h 1362075"/>
              <a:gd name="connsiteX5" fmla="*/ 3052763 w 3771900"/>
              <a:gd name="connsiteY5" fmla="*/ 1045369 h 1362075"/>
              <a:gd name="connsiteX6" fmla="*/ 0 w 3771900"/>
              <a:gd name="connsiteY6" fmla="*/ 826294 h 1362075"/>
              <a:gd name="connsiteX0" fmla="*/ 0 w 3771900"/>
              <a:gd name="connsiteY0" fmla="*/ 826294 h 1362075"/>
              <a:gd name="connsiteX1" fmla="*/ 3186113 w 3771900"/>
              <a:gd name="connsiteY1" fmla="*/ 316706 h 1362075"/>
              <a:gd name="connsiteX2" fmla="*/ 3243263 w 3771900"/>
              <a:gd name="connsiteY2" fmla="*/ 0 h 1362075"/>
              <a:gd name="connsiteX3" fmla="*/ 3771900 w 3771900"/>
              <a:gd name="connsiteY3" fmla="*/ 833438 h 1362075"/>
              <a:gd name="connsiteX4" fmla="*/ 2995613 w 3771900"/>
              <a:gd name="connsiteY4" fmla="*/ 1362075 h 1362075"/>
              <a:gd name="connsiteX5" fmla="*/ 3052763 w 3771900"/>
              <a:gd name="connsiteY5" fmla="*/ 1045369 h 1362075"/>
              <a:gd name="connsiteX6" fmla="*/ 0 w 3771900"/>
              <a:gd name="connsiteY6" fmla="*/ 826294 h 1362075"/>
              <a:gd name="connsiteX0" fmla="*/ 0 w 3771900"/>
              <a:gd name="connsiteY0" fmla="*/ 826294 h 1362075"/>
              <a:gd name="connsiteX1" fmla="*/ 3186113 w 3771900"/>
              <a:gd name="connsiteY1" fmla="*/ 316706 h 1362075"/>
              <a:gd name="connsiteX2" fmla="*/ 3243263 w 3771900"/>
              <a:gd name="connsiteY2" fmla="*/ 0 h 1362075"/>
              <a:gd name="connsiteX3" fmla="*/ 3771900 w 3771900"/>
              <a:gd name="connsiteY3" fmla="*/ 833438 h 1362075"/>
              <a:gd name="connsiteX4" fmla="*/ 2995613 w 3771900"/>
              <a:gd name="connsiteY4" fmla="*/ 1362075 h 1362075"/>
              <a:gd name="connsiteX5" fmla="*/ 3052763 w 3771900"/>
              <a:gd name="connsiteY5" fmla="*/ 1045369 h 1362075"/>
              <a:gd name="connsiteX6" fmla="*/ 0 w 3771900"/>
              <a:gd name="connsiteY6" fmla="*/ 82629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71900" h="1362075">
                <a:moveTo>
                  <a:pt x="0" y="826294"/>
                </a:moveTo>
                <a:cubicBezTo>
                  <a:pt x="1163638" y="335756"/>
                  <a:pt x="2174875" y="273844"/>
                  <a:pt x="3186113" y="316706"/>
                </a:cubicBezTo>
                <a:lnTo>
                  <a:pt x="3243263" y="0"/>
                </a:lnTo>
                <a:lnTo>
                  <a:pt x="3771900" y="833438"/>
                </a:lnTo>
                <a:lnTo>
                  <a:pt x="2995613" y="1362075"/>
                </a:lnTo>
                <a:lnTo>
                  <a:pt x="3052763" y="1045369"/>
                </a:lnTo>
                <a:cubicBezTo>
                  <a:pt x="2212975" y="838994"/>
                  <a:pt x="1363663" y="718344"/>
                  <a:pt x="0" y="826294"/>
                </a:cubicBez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 name="文本框 10"/>
          <p:cNvSpPr txBox="1"/>
          <p:nvPr/>
        </p:nvSpPr>
        <p:spPr>
          <a:xfrm rot="1309175">
            <a:off x="3908646" y="3518918"/>
            <a:ext cx="1863267" cy="338554"/>
          </a:xfrm>
          <a:prstGeom prst="rect">
            <a:avLst/>
          </a:prstGeom>
          <a:noFill/>
        </p:spPr>
        <p:txBody>
          <a:bodyPr wrap="none" lIns="0" rIns="0"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Micro-block</a:t>
            </a:r>
            <a:r>
              <a:rPr lang="zh-CN" altLang="en-US" sz="1600" b="1" dirty="0">
                <a:solidFill>
                  <a:schemeClr val="bg1"/>
                </a:solidFill>
                <a:latin typeface="微软雅黑" panose="020B0503020204020204" pitchFamily="34" charset="-122"/>
                <a:ea typeface="微软雅黑" panose="020B0503020204020204" pitchFamily="34" charset="-122"/>
              </a:rPr>
              <a:t>型分叉</a:t>
            </a:r>
          </a:p>
        </p:txBody>
      </p:sp>
      <p:sp>
        <p:nvSpPr>
          <p:cNvPr id="24" name="矩形 23"/>
          <p:cNvSpPr/>
          <p:nvPr/>
        </p:nvSpPr>
        <p:spPr>
          <a:xfrm>
            <a:off x="38126" y="2824558"/>
            <a:ext cx="3526484" cy="3693319"/>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由于</a:t>
            </a:r>
            <a:r>
              <a:rPr lang="en-US" altLang="zh-CN" dirty="0">
                <a:latin typeface="Microsoft YaHei" charset="-122"/>
                <a:ea typeface="Microsoft YaHei" charset="-122"/>
                <a:cs typeface="Microsoft YaHei" charset="-122"/>
              </a:rPr>
              <a:t>micro-block</a:t>
            </a:r>
            <a:r>
              <a:rPr lang="zh-CN" altLang="zh-CN" dirty="0">
                <a:latin typeface="Microsoft YaHei" charset="-122"/>
                <a:ea typeface="Microsoft YaHei" charset="-122"/>
                <a:cs typeface="Microsoft YaHei" charset="-122"/>
              </a:rPr>
              <a:t>的生成速度较快，节点很有可能无法接收到当前</a:t>
            </a:r>
            <a:r>
              <a:rPr lang="en-US" altLang="zh-CN" dirty="0">
                <a:latin typeface="Microsoft YaHei" charset="-122"/>
                <a:ea typeface="Microsoft YaHei" charset="-122"/>
                <a:cs typeface="Microsoft YaHei" charset="-122"/>
              </a:rPr>
              <a:t>leader</a:t>
            </a:r>
            <a:r>
              <a:rPr lang="zh-CN" altLang="zh-CN" dirty="0">
                <a:latin typeface="Microsoft YaHei" charset="-122"/>
                <a:ea typeface="Microsoft YaHei" charset="-122"/>
                <a:cs typeface="Microsoft YaHei" charset="-122"/>
              </a:rPr>
              <a:t>生成的所有</a:t>
            </a:r>
            <a:r>
              <a:rPr lang="en-US" altLang="zh-CN" dirty="0">
                <a:latin typeface="Microsoft YaHei" charset="-122"/>
                <a:ea typeface="Microsoft YaHei" charset="-122"/>
                <a:cs typeface="Microsoft YaHei" charset="-122"/>
              </a:rPr>
              <a:t>micro-block</a:t>
            </a:r>
            <a:r>
              <a:rPr lang="zh-CN" altLang="zh-CN" dirty="0">
                <a:latin typeface="Microsoft YaHei" charset="-122"/>
                <a:ea typeface="Microsoft YaHei" charset="-122"/>
                <a:cs typeface="Microsoft YaHei" charset="-122"/>
              </a:rPr>
              <a:t>，因此</a:t>
            </a:r>
            <a:r>
              <a:rPr lang="zh-CN" altLang="zh-CN" dirty="0">
                <a:solidFill>
                  <a:srgbClr val="FF0000"/>
                </a:solidFill>
                <a:latin typeface="Microsoft YaHei" charset="-122"/>
                <a:ea typeface="Microsoft YaHei" charset="-122"/>
                <a:cs typeface="Microsoft YaHei" charset="-122"/>
              </a:rPr>
              <a:t>不少矿工会接着不同的</a:t>
            </a:r>
            <a:r>
              <a:rPr lang="en-US" altLang="zh-CN" dirty="0">
                <a:solidFill>
                  <a:srgbClr val="FF0000"/>
                </a:solidFill>
                <a:latin typeface="Microsoft YaHei" charset="-122"/>
                <a:ea typeface="Microsoft YaHei" charset="-122"/>
                <a:cs typeface="Microsoft YaHei" charset="-122"/>
              </a:rPr>
              <a:t>micro-block</a:t>
            </a:r>
            <a:r>
              <a:rPr lang="zh-CN" altLang="zh-CN" dirty="0">
                <a:solidFill>
                  <a:srgbClr val="FF0000"/>
                </a:solidFill>
                <a:latin typeface="Microsoft YaHei" charset="-122"/>
                <a:ea typeface="Microsoft YaHei" charset="-122"/>
                <a:cs typeface="Microsoft YaHei" charset="-122"/>
              </a:rPr>
              <a:t>往下挖矿</a:t>
            </a:r>
            <a:r>
              <a:rPr lang="zh-CN" altLang="zh-CN" dirty="0">
                <a:latin typeface="Microsoft YaHei" charset="-122"/>
                <a:ea typeface="Microsoft YaHei" charset="-122"/>
                <a:cs typeface="Microsoft YaHei" charset="-122"/>
              </a:rPr>
              <a:t>，从而产生分叉</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algn="just"/>
            <a:endParaRPr lang="en-US" altLang="zh-CN" dirty="0">
              <a:latin typeface="Microsoft YaHei" charset="-122"/>
              <a:ea typeface="Microsoft YaHei" charset="-122"/>
              <a:cs typeface="Microsoft YaHei" charset="-122"/>
            </a:endParaRPr>
          </a:p>
          <a:p>
            <a:pPr algn="just"/>
            <a:r>
              <a:rPr lang="zh-CN" altLang="zh-CN" dirty="0" smtClean="0">
                <a:latin typeface="Microsoft YaHei" charset="-122"/>
                <a:ea typeface="Microsoft YaHei" charset="-122"/>
                <a:cs typeface="Microsoft YaHei" charset="-122"/>
              </a:rPr>
              <a:t>这种</a:t>
            </a:r>
            <a:r>
              <a:rPr lang="zh-CN" altLang="zh-CN" dirty="0">
                <a:latin typeface="Microsoft YaHei" charset="-122"/>
                <a:ea typeface="Microsoft YaHei" charset="-122"/>
                <a:cs typeface="Microsoft YaHei" charset="-122"/>
              </a:rPr>
              <a:t>分叉持续时间并不久</a:t>
            </a:r>
            <a:r>
              <a:rPr lang="zh-CN" altLang="zh-CN" dirty="0" smtClean="0">
                <a:latin typeface="Microsoft YaHei" charset="-122"/>
                <a:ea typeface="Microsoft YaHei" charset="-122"/>
                <a:cs typeface="Microsoft YaHei" charset="-122"/>
              </a:rPr>
              <a:t>。由于</a:t>
            </a:r>
            <a:r>
              <a:rPr lang="en-US" altLang="zh-CN" dirty="0">
                <a:latin typeface="Microsoft YaHei" charset="-122"/>
                <a:ea typeface="Microsoft YaHei" charset="-122"/>
                <a:cs typeface="Microsoft YaHei" charset="-122"/>
              </a:rPr>
              <a:t>micro-block</a:t>
            </a:r>
            <a:r>
              <a:rPr lang="zh-CN" altLang="zh-CN" dirty="0">
                <a:latin typeface="Microsoft YaHei" charset="-122"/>
                <a:ea typeface="Microsoft YaHei" charset="-122"/>
                <a:cs typeface="Microsoft YaHei" charset="-122"/>
              </a:rPr>
              <a:t>并不包含工作量证明，它们对其所在区块链的权重不起任何作用。所以一旦下一个</a:t>
            </a:r>
            <a:r>
              <a:rPr lang="en-US" altLang="zh-CN" dirty="0">
                <a:latin typeface="Microsoft YaHei" charset="-122"/>
                <a:ea typeface="Microsoft YaHei" charset="-122"/>
                <a:cs typeface="Microsoft YaHei" charset="-122"/>
              </a:rPr>
              <a:t>key block</a:t>
            </a:r>
            <a:r>
              <a:rPr lang="zh-CN" altLang="zh-CN" dirty="0">
                <a:latin typeface="Microsoft YaHei" charset="-122"/>
                <a:ea typeface="Microsoft YaHei" charset="-122"/>
                <a:cs typeface="Microsoft YaHei" charset="-122"/>
              </a:rPr>
              <a:t>被挖出，包含</a:t>
            </a:r>
            <a:r>
              <a:rPr lang="zh-CN" altLang="en-US" dirty="0">
                <a:latin typeface="Microsoft YaHei" charset="-122"/>
                <a:ea typeface="Microsoft YaHei" charset="-122"/>
                <a:cs typeface="Microsoft YaHei" charset="-122"/>
              </a:rPr>
              <a:t>该</a:t>
            </a:r>
            <a:r>
              <a:rPr lang="en-US" altLang="zh-CN" dirty="0">
                <a:latin typeface="Microsoft YaHei" charset="-122"/>
                <a:ea typeface="Microsoft YaHei" charset="-122"/>
                <a:cs typeface="Microsoft YaHei" charset="-122"/>
              </a:rPr>
              <a:t>key block</a:t>
            </a:r>
            <a:r>
              <a:rPr lang="zh-CN" altLang="zh-CN" dirty="0">
                <a:latin typeface="Microsoft YaHei" charset="-122"/>
                <a:ea typeface="Microsoft YaHei" charset="-122"/>
                <a:cs typeface="Microsoft YaHei" charset="-122"/>
              </a:rPr>
              <a:t>的分链便成为主链</a:t>
            </a:r>
            <a:r>
              <a:rPr lang="zh-CN" altLang="en-US" dirty="0">
                <a:latin typeface="Microsoft YaHei" charset="-122"/>
                <a:ea typeface="Microsoft YaHei" charset="-122"/>
                <a:cs typeface="Microsoft YaHei" charset="-122"/>
              </a:rPr>
              <a:t>。</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32" name="矩形 31"/>
          <p:cNvSpPr/>
          <p:nvPr/>
        </p:nvSpPr>
        <p:spPr>
          <a:xfrm>
            <a:off x="8814721" y="4720947"/>
            <a:ext cx="2901998" cy="1200329"/>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当</a:t>
            </a:r>
            <a:r>
              <a:rPr lang="zh-CN" altLang="zh-CN" dirty="0">
                <a:solidFill>
                  <a:srgbClr val="FF0000"/>
                </a:solidFill>
                <a:latin typeface="Microsoft YaHei" charset="-122"/>
                <a:ea typeface="Microsoft YaHei" charset="-122"/>
                <a:cs typeface="Microsoft YaHei" charset="-122"/>
              </a:rPr>
              <a:t>两个</a:t>
            </a:r>
            <a:r>
              <a:rPr lang="en-US" altLang="zh-CN" dirty="0">
                <a:solidFill>
                  <a:srgbClr val="FF0000"/>
                </a:solidFill>
                <a:latin typeface="Microsoft YaHei" charset="-122"/>
                <a:ea typeface="Microsoft YaHei" charset="-122"/>
                <a:cs typeface="Microsoft YaHei" charset="-122"/>
              </a:rPr>
              <a:t>key block</a:t>
            </a:r>
            <a:r>
              <a:rPr lang="zh-CN" altLang="zh-CN" dirty="0">
                <a:solidFill>
                  <a:srgbClr val="FF0000"/>
                </a:solidFill>
                <a:latin typeface="Microsoft YaHei" charset="-122"/>
                <a:ea typeface="Microsoft YaHei" charset="-122"/>
                <a:cs typeface="Microsoft YaHei" charset="-122"/>
              </a:rPr>
              <a:t>同时被挖出</a:t>
            </a:r>
            <a:r>
              <a:rPr lang="zh-CN" altLang="zh-CN" dirty="0">
                <a:latin typeface="Microsoft YaHei" charset="-122"/>
                <a:ea typeface="Microsoft YaHei" charset="-122"/>
                <a:cs typeface="Microsoft YaHei" charset="-122"/>
              </a:rPr>
              <a:t>，也会产生分叉，这一类分叉持续时间久，但发生概率非常低</a:t>
            </a:r>
            <a:r>
              <a:rPr lang="zh-CN" altLang="en-US" dirty="0">
                <a:latin typeface="Microsoft YaHei" charset="-122"/>
                <a:ea typeface="Microsoft YaHei" charset="-122"/>
                <a:cs typeface="Microsoft YaHei" charset="-122"/>
              </a:rPr>
              <a:t>。</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13" name="矩形 3"/>
          <p:cNvSpPr>
            <a:spLocks noChangeArrowheads="1"/>
          </p:cNvSpPr>
          <p:nvPr/>
        </p:nvSpPr>
        <p:spPr bwMode="auto">
          <a:xfrm>
            <a:off x="798575" y="234824"/>
            <a:ext cx="5939850" cy="523220"/>
          </a:xfrm>
          <a:prstGeom prst="rect">
            <a:avLst/>
          </a:prstGeom>
          <a:extLst/>
        </p:spPr>
        <p:txBody>
          <a:bodyPr wrap="square">
            <a:spAutoFit/>
          </a:bodyPr>
          <a:lstStyle/>
          <a:p>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Bitcoin-NG</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共识机制分叉情况讨论</a:t>
            </a:r>
          </a:p>
        </p:txBody>
      </p:sp>
      <p:sp>
        <p:nvSpPr>
          <p:cNvPr id="14" name="等腰三角形 13"/>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ADF36D3C-FA1E-4146-A258-23664E5C4F62}"/>
              </a:ext>
            </a:extLst>
          </p:cNvPr>
          <p:cNvPicPr>
            <a:picLocks noChangeAspect="1"/>
          </p:cNvPicPr>
          <p:nvPr/>
        </p:nvPicPr>
        <p:blipFill>
          <a:blip r:embed="rId3"/>
          <a:stretch>
            <a:fillRect/>
          </a:stretch>
        </p:blipFill>
        <p:spPr>
          <a:xfrm>
            <a:off x="96793" y="1115802"/>
            <a:ext cx="4193802" cy="1287659"/>
          </a:xfrm>
          <a:prstGeom prst="rect">
            <a:avLst/>
          </a:prstGeom>
        </p:spPr>
      </p:pic>
      <p:pic>
        <p:nvPicPr>
          <p:cNvPr id="3" name="图片 2">
            <a:extLst>
              <a:ext uri="{FF2B5EF4-FFF2-40B4-BE49-F238E27FC236}">
                <a16:creationId xmlns:a16="http://schemas.microsoft.com/office/drawing/2014/main" id="{D59DA24D-FF76-4881-9D5C-9B8A39C83CFE}"/>
              </a:ext>
            </a:extLst>
          </p:cNvPr>
          <p:cNvPicPr>
            <a:picLocks noChangeAspect="1"/>
          </p:cNvPicPr>
          <p:nvPr/>
        </p:nvPicPr>
        <p:blipFill>
          <a:blip r:embed="rId4"/>
          <a:stretch>
            <a:fillRect/>
          </a:stretch>
        </p:blipFill>
        <p:spPr>
          <a:xfrm>
            <a:off x="8319945" y="3339718"/>
            <a:ext cx="3872055" cy="1193000"/>
          </a:xfrm>
          <a:prstGeom prst="rect">
            <a:avLst/>
          </a:prstGeom>
        </p:spPr>
      </p:pic>
    </p:spTree>
    <p:extLst>
      <p:ext uri="{BB962C8B-B14F-4D97-AF65-F5344CB8AC3E}">
        <p14:creationId xmlns:p14="http://schemas.microsoft.com/office/powerpoint/2010/main" val="16004689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14"/>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13"/>
                                        </p:tgtEl>
                                        <p:attrNameLst>
                                          <p:attrName>ppt_x</p:attrName>
                                          <p:attrName>ppt_y</p:attrName>
                                        </p:attrNameLst>
                                      </p:cBhvr>
                                      <p:rCtr x="6068" y="0"/>
                                    </p:animMotion>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35" presetClass="path" presetSubtype="0" accel="50000" decel="50000" fill="hold" grpId="1" nodeType="withEffect">
                                  <p:stCondLst>
                                    <p:cond delay="0"/>
                                  </p:stCondLst>
                                  <p:childTnLst>
                                    <p:animMotion origin="layout" path="M -3.95833E-6 1.11111E-6 L 0.18607 0.05717 " pathEditMode="relative" rAng="0" ptsTypes="AA">
                                      <p:cBhvr>
                                        <p:cTn id="26" dur="1000" spd="-100000" fill="hold"/>
                                        <p:tgtEl>
                                          <p:spTgt spid="10"/>
                                        </p:tgtEl>
                                        <p:attrNameLst>
                                          <p:attrName>ppt_x</p:attrName>
                                          <p:attrName>ppt_y</p:attrName>
                                        </p:attrNameLst>
                                      </p:cBhvr>
                                      <p:rCtr x="9297" y="2847"/>
                                    </p:animMotion>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par>
                                <p:cTn id="33" presetID="35" presetClass="path" presetSubtype="0" accel="50000" decel="50000" fill="hold" grpId="1" nodeType="withEffect">
                                  <p:stCondLst>
                                    <p:cond delay="0"/>
                                  </p:stCondLst>
                                  <p:childTnLst>
                                    <p:animMotion origin="layout" path="M 3.95833E-6 2.96296E-6 L -0.17552 -0.05926 " pathEditMode="relative" rAng="0" ptsTypes="AA">
                                      <p:cBhvr>
                                        <p:cTn id="34" dur="1000" spd="-100000" fill="hold"/>
                                        <p:tgtEl>
                                          <p:spTgt spid="5"/>
                                        </p:tgtEl>
                                        <p:attrNameLst>
                                          <p:attrName>ppt_x</p:attrName>
                                          <p:attrName>ppt_y</p:attrName>
                                        </p:attrNameLst>
                                      </p:cBhvr>
                                      <p:rCtr x="-8776" y="-2963"/>
                                    </p:animMotion>
                                  </p:childTnLst>
                                </p:cTn>
                              </p:par>
                            </p:childTnLst>
                          </p:cTn>
                        </p:par>
                        <p:par>
                          <p:cTn id="35" fill="hold">
                            <p:stCondLst>
                              <p:cond delay="3000"/>
                            </p:stCondLst>
                            <p:childTnLst>
                              <p:par>
                                <p:cTn id="36" presetID="22" presetClass="entr" presetSubtype="2"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par>
                          <p:cTn id="43" fill="hold">
                            <p:stCondLst>
                              <p:cond delay="4000"/>
                            </p:stCondLst>
                            <p:childTnLst>
                              <p:par>
                                <p:cTn id="44" presetID="53" presetClass="entr" presetSubtype="16" fill="hold" grpId="0" nodeType="afterEffect">
                                  <p:stCondLst>
                                    <p:cond delay="0"/>
                                  </p:stCondLst>
                                  <p:iterate type="lt">
                                    <p:tmPct val="10000"/>
                                  </p:iterate>
                                  <p:childTnLst>
                                    <p:set>
                                      <p:cBhvr>
                                        <p:cTn id="45" dur="1" fill="hold">
                                          <p:stCondLst>
                                            <p:cond delay="0"/>
                                          </p:stCondLst>
                                        </p:cTn>
                                        <p:tgtEl>
                                          <p:spTgt spid="24"/>
                                        </p:tgtEl>
                                        <p:attrNameLst>
                                          <p:attrName>style.visibility</p:attrName>
                                        </p:attrNameLst>
                                      </p:cBhvr>
                                      <p:to>
                                        <p:strVal val="visible"/>
                                      </p:to>
                                    </p:set>
                                    <p:anim calcmode="lin" valueType="num">
                                      <p:cBhvr>
                                        <p:cTn id="46" dur="100" fill="hold"/>
                                        <p:tgtEl>
                                          <p:spTgt spid="24"/>
                                        </p:tgtEl>
                                        <p:attrNameLst>
                                          <p:attrName>ppt_w</p:attrName>
                                        </p:attrNameLst>
                                      </p:cBhvr>
                                      <p:tavLst>
                                        <p:tav tm="0">
                                          <p:val>
                                            <p:fltVal val="0"/>
                                          </p:val>
                                        </p:tav>
                                        <p:tav tm="100000">
                                          <p:val>
                                            <p:strVal val="#ppt_w"/>
                                          </p:val>
                                        </p:tav>
                                      </p:tavLst>
                                    </p:anim>
                                    <p:anim calcmode="lin" valueType="num">
                                      <p:cBhvr>
                                        <p:cTn id="47" dur="100" fill="hold"/>
                                        <p:tgtEl>
                                          <p:spTgt spid="24"/>
                                        </p:tgtEl>
                                        <p:attrNameLst>
                                          <p:attrName>ppt_h</p:attrName>
                                        </p:attrNameLst>
                                      </p:cBhvr>
                                      <p:tavLst>
                                        <p:tav tm="0">
                                          <p:val>
                                            <p:fltVal val="0"/>
                                          </p:val>
                                        </p:tav>
                                        <p:tav tm="100000">
                                          <p:val>
                                            <p:strVal val="#ppt_h"/>
                                          </p:val>
                                        </p:tav>
                                      </p:tavLst>
                                    </p:anim>
                                    <p:animEffect transition="in" filter="fade">
                                      <p:cBhvr>
                                        <p:cTn id="48" dur="100"/>
                                        <p:tgtEl>
                                          <p:spTgt spid="24"/>
                                        </p:tgtEl>
                                      </p:cBhvr>
                                    </p:animEffect>
                                  </p:childTnLst>
                                </p:cTn>
                              </p:par>
                            </p:childTnLst>
                          </p:cTn>
                        </p:par>
                        <p:par>
                          <p:cTn id="49" fill="hold">
                            <p:stCondLst>
                              <p:cond delay="5940"/>
                            </p:stCondLst>
                            <p:childTnLst>
                              <p:par>
                                <p:cTn id="50" presetID="53" presetClass="entr" presetSubtype="16" fill="hold" grpId="0" nodeType="afterEffect">
                                  <p:stCondLst>
                                    <p:cond delay="0"/>
                                  </p:stCondLst>
                                  <p:iterate type="lt">
                                    <p:tmPct val="10000"/>
                                  </p:iterate>
                                  <p:childTnLst>
                                    <p:set>
                                      <p:cBhvr>
                                        <p:cTn id="51" dur="1" fill="hold">
                                          <p:stCondLst>
                                            <p:cond delay="0"/>
                                          </p:stCondLst>
                                        </p:cTn>
                                        <p:tgtEl>
                                          <p:spTgt spid="32"/>
                                        </p:tgtEl>
                                        <p:attrNameLst>
                                          <p:attrName>style.visibility</p:attrName>
                                        </p:attrNameLst>
                                      </p:cBhvr>
                                      <p:to>
                                        <p:strVal val="visible"/>
                                      </p:to>
                                    </p:set>
                                    <p:anim calcmode="lin" valueType="num">
                                      <p:cBhvr>
                                        <p:cTn id="52" dur="100" fill="hold"/>
                                        <p:tgtEl>
                                          <p:spTgt spid="32"/>
                                        </p:tgtEl>
                                        <p:attrNameLst>
                                          <p:attrName>ppt_w</p:attrName>
                                        </p:attrNameLst>
                                      </p:cBhvr>
                                      <p:tavLst>
                                        <p:tav tm="0">
                                          <p:val>
                                            <p:fltVal val="0"/>
                                          </p:val>
                                        </p:tav>
                                        <p:tav tm="100000">
                                          <p:val>
                                            <p:strVal val="#ppt_w"/>
                                          </p:val>
                                        </p:tav>
                                      </p:tavLst>
                                    </p:anim>
                                    <p:anim calcmode="lin" valueType="num">
                                      <p:cBhvr>
                                        <p:cTn id="53" dur="100" fill="hold"/>
                                        <p:tgtEl>
                                          <p:spTgt spid="32"/>
                                        </p:tgtEl>
                                        <p:attrNameLst>
                                          <p:attrName>ppt_h</p:attrName>
                                        </p:attrNameLst>
                                      </p:cBhvr>
                                      <p:tavLst>
                                        <p:tav tm="0">
                                          <p:val>
                                            <p:fltVal val="0"/>
                                          </p:val>
                                        </p:tav>
                                        <p:tav tm="100000">
                                          <p:val>
                                            <p:strVal val="#ppt_h"/>
                                          </p:val>
                                        </p:tav>
                                      </p:tavLst>
                                    </p:anim>
                                    <p:animEffect transition="in" filter="fade">
                                      <p:cBhvr>
                                        <p:cTn id="54" dur="1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10" grpId="0" animBg="1"/>
      <p:bldP spid="10" grpId="1" animBg="1"/>
      <p:bldP spid="11" grpId="0"/>
      <p:bldP spid="24" grpId="0"/>
      <p:bldP spid="32" grpId="0"/>
      <p:bldP spid="13" grpId="0"/>
      <p:bldP spid="13" grpId="1"/>
      <p:bldP spid="14" grpId="0" animBg="1"/>
      <p:bldP spid="1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矩形 23"/>
          <p:cNvSpPr/>
          <p:nvPr/>
        </p:nvSpPr>
        <p:spPr>
          <a:xfrm>
            <a:off x="648493" y="3864359"/>
            <a:ext cx="3143250" cy="416844"/>
          </a:xfrm>
          <a:prstGeom prst="rect">
            <a:avLst/>
          </a:prstGeom>
          <a:solidFill>
            <a:srgbClr val="093B5C"/>
          </a:solidFill>
          <a:ln w="25400">
            <a:solidFill>
              <a:srgbClr val="083451"/>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5" name="矩形 24"/>
          <p:cNvSpPr/>
          <p:nvPr/>
        </p:nvSpPr>
        <p:spPr>
          <a:xfrm>
            <a:off x="4467172" y="2631892"/>
            <a:ext cx="3143250" cy="416844"/>
          </a:xfrm>
          <a:prstGeom prst="rect">
            <a:avLst/>
          </a:prstGeom>
          <a:solidFill>
            <a:srgbClr val="093B5C"/>
          </a:solidFill>
          <a:ln w="25400">
            <a:solidFill>
              <a:srgbClr val="083451"/>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6" name="矩形 25"/>
          <p:cNvSpPr/>
          <p:nvPr/>
        </p:nvSpPr>
        <p:spPr>
          <a:xfrm>
            <a:off x="8629115" y="1659819"/>
            <a:ext cx="3143250" cy="416844"/>
          </a:xfrm>
          <a:prstGeom prst="rect">
            <a:avLst/>
          </a:prstGeom>
          <a:solidFill>
            <a:srgbClr val="093B5C"/>
          </a:solidFill>
          <a:ln w="25400">
            <a:solidFill>
              <a:srgbClr val="083451"/>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57" name="矩形 56"/>
          <p:cNvSpPr/>
          <p:nvPr/>
        </p:nvSpPr>
        <p:spPr>
          <a:xfrm>
            <a:off x="4558559" y="3325073"/>
            <a:ext cx="2844564" cy="1477328"/>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若采用</a:t>
            </a:r>
            <a:r>
              <a:rPr lang="en-US" altLang="zh-CN" dirty="0">
                <a:latin typeface="Microsoft YaHei" charset="-122"/>
                <a:ea typeface="Microsoft YaHei" charset="-122"/>
                <a:cs typeface="Microsoft YaHei" charset="-122"/>
              </a:rPr>
              <a:t>Bitcoin-NG</a:t>
            </a:r>
            <a:r>
              <a:rPr lang="zh-CN" altLang="zh-CN" dirty="0">
                <a:latin typeface="Microsoft YaHei" charset="-122"/>
                <a:ea typeface="Microsoft YaHei" charset="-122"/>
                <a:cs typeface="Microsoft YaHei" charset="-122"/>
              </a:rPr>
              <a:t>共识机制，传输带宽（吞吐量）仅由网络节点的计算能力决定，</a:t>
            </a:r>
            <a:r>
              <a:rPr lang="zh-CN" altLang="zh-CN" dirty="0">
                <a:solidFill>
                  <a:srgbClr val="FF0000"/>
                </a:solidFill>
                <a:latin typeface="Microsoft YaHei" charset="-122"/>
                <a:ea typeface="Microsoft YaHei" charset="-122"/>
                <a:cs typeface="Microsoft YaHei" charset="-122"/>
              </a:rPr>
              <a:t>系统延迟</a:t>
            </a:r>
            <a:r>
              <a:rPr lang="en-US" altLang="zh-CN" dirty="0">
                <a:solidFill>
                  <a:srgbClr val="FF0000"/>
                </a:solidFill>
                <a:latin typeface="Microsoft YaHei" charset="-122"/>
                <a:ea typeface="Microsoft YaHei" charset="-122"/>
                <a:cs typeface="Microsoft YaHei" charset="-122"/>
              </a:rPr>
              <a:t>(latency)</a:t>
            </a:r>
            <a:r>
              <a:rPr lang="zh-CN" altLang="zh-CN" dirty="0">
                <a:solidFill>
                  <a:srgbClr val="FF0000"/>
                </a:solidFill>
                <a:latin typeface="Microsoft YaHei" charset="-122"/>
                <a:ea typeface="Microsoft YaHei" charset="-122"/>
                <a:cs typeface="Microsoft YaHei" charset="-122"/>
              </a:rPr>
              <a:t>仅被网络传输速度所限制</a:t>
            </a:r>
            <a:endParaRPr lang="zh-CN" altLang="en-US" dirty="0">
              <a:solidFill>
                <a:srgbClr val="FF0000"/>
              </a:solidFill>
              <a:latin typeface="Microsoft YaHei" charset="-122"/>
              <a:ea typeface="Microsoft YaHei" charset="-122"/>
              <a:cs typeface="Microsoft YaHei" charset="-122"/>
            </a:endParaRPr>
          </a:p>
        </p:txBody>
      </p:sp>
      <p:sp>
        <p:nvSpPr>
          <p:cNvPr id="58" name="矩形 57"/>
          <p:cNvSpPr/>
          <p:nvPr/>
        </p:nvSpPr>
        <p:spPr>
          <a:xfrm>
            <a:off x="679961" y="4422614"/>
            <a:ext cx="3062092" cy="2031325"/>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在</a:t>
            </a:r>
            <a:r>
              <a:rPr lang="en-US" altLang="zh-CN" dirty="0">
                <a:latin typeface="Microsoft YaHei" charset="-122"/>
                <a:ea typeface="Microsoft YaHei" charset="-122"/>
                <a:cs typeface="Microsoft YaHei" charset="-122"/>
              </a:rPr>
              <a:t>15%</a:t>
            </a:r>
            <a:r>
              <a:rPr lang="zh-CN" altLang="zh-CN" dirty="0">
                <a:latin typeface="Microsoft YaHei" charset="-122"/>
                <a:ea typeface="Microsoft YaHei" charset="-122"/>
                <a:cs typeface="Microsoft YaHei" charset="-122"/>
              </a:rPr>
              <a:t>比特币操作系统的基础上</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约</a:t>
            </a:r>
            <a:r>
              <a:rPr lang="en-US" altLang="zh-CN" dirty="0">
                <a:latin typeface="Microsoft YaHei" charset="-122"/>
                <a:ea typeface="Microsoft YaHei" charset="-122"/>
                <a:cs typeface="Microsoft YaHei" charset="-122"/>
              </a:rPr>
              <a:t>1000</a:t>
            </a:r>
            <a:r>
              <a:rPr lang="zh-CN" altLang="zh-CN" dirty="0">
                <a:latin typeface="Microsoft YaHei" charset="-122"/>
                <a:ea typeface="Microsoft YaHei" charset="-122"/>
                <a:cs typeface="Microsoft YaHei" charset="-122"/>
              </a:rPr>
              <a:t>个节点</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进行大规模实验</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发现应用</a:t>
            </a:r>
            <a:r>
              <a:rPr lang="en-US" altLang="zh-CN" dirty="0">
                <a:latin typeface="Microsoft YaHei" charset="-122"/>
                <a:ea typeface="Microsoft YaHei" charset="-122"/>
                <a:cs typeface="Microsoft YaHei" charset="-122"/>
              </a:rPr>
              <a:t>Bitcoin-NG</a:t>
            </a:r>
            <a:r>
              <a:rPr lang="zh-CN" altLang="zh-CN" dirty="0">
                <a:latin typeface="Microsoft YaHei" charset="-122"/>
                <a:ea typeface="Microsoft YaHei" charset="-122"/>
                <a:cs typeface="Microsoft YaHei" charset="-122"/>
              </a:rPr>
              <a:t>共识机制的区块链系统具有良好的可扩展性，能够</a:t>
            </a:r>
            <a:r>
              <a:rPr lang="zh-CN" altLang="zh-CN" dirty="0">
                <a:solidFill>
                  <a:srgbClr val="FF0000"/>
                </a:solidFill>
                <a:latin typeface="Microsoft YaHei" charset="-122"/>
                <a:ea typeface="Microsoft YaHei" charset="-122"/>
                <a:cs typeface="Microsoft YaHei" charset="-122"/>
              </a:rPr>
              <a:t>显著降低系统延迟</a:t>
            </a:r>
            <a:r>
              <a:rPr lang="en-US" altLang="zh-CN" dirty="0">
                <a:latin typeface="Microsoft YaHei" charset="-122"/>
                <a:ea typeface="Microsoft YaHei" charset="-122"/>
                <a:cs typeface="Microsoft YaHei" charset="-122"/>
              </a:rPr>
              <a:t>(latency)</a:t>
            </a:r>
            <a:r>
              <a:rPr lang="zh-CN" altLang="zh-CN" dirty="0">
                <a:latin typeface="Microsoft YaHei" charset="-122"/>
                <a:ea typeface="Microsoft YaHei" charset="-122"/>
                <a:cs typeface="Microsoft YaHei" charset="-122"/>
              </a:rPr>
              <a:t>，并同时</a:t>
            </a:r>
            <a:r>
              <a:rPr lang="zh-CN" altLang="zh-CN" dirty="0">
                <a:solidFill>
                  <a:srgbClr val="FF0000"/>
                </a:solidFill>
                <a:latin typeface="Microsoft YaHei" charset="-122"/>
                <a:ea typeface="Microsoft YaHei" charset="-122"/>
                <a:cs typeface="Microsoft YaHei" charset="-122"/>
              </a:rPr>
              <a:t>提高网络吞吐量</a:t>
            </a:r>
            <a:r>
              <a:rPr lang="zh-CN" altLang="zh-CN" dirty="0">
                <a:latin typeface="Microsoft YaHei" charset="-122"/>
                <a:ea typeface="Microsoft YaHei" charset="-122"/>
                <a:cs typeface="Microsoft YaHei" charset="-122"/>
              </a:rPr>
              <a:t>。</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5" name="Freeform 5"/>
          <p:cNvSpPr>
            <a:spLocks noEditPoints="1"/>
          </p:cNvSpPr>
          <p:nvPr/>
        </p:nvSpPr>
        <p:spPr bwMode="auto">
          <a:xfrm>
            <a:off x="2478804" y="1078283"/>
            <a:ext cx="582764" cy="581536"/>
          </a:xfrm>
          <a:custGeom>
            <a:avLst/>
            <a:gdLst>
              <a:gd name="T0" fmla="*/ 2070 w 4140"/>
              <a:gd name="T1" fmla="*/ 0 h 4140"/>
              <a:gd name="T2" fmla="*/ 3534 w 4140"/>
              <a:gd name="T3" fmla="*/ 606 h 4140"/>
              <a:gd name="T4" fmla="*/ 4140 w 4140"/>
              <a:gd name="T5" fmla="*/ 2070 h 4140"/>
              <a:gd name="T6" fmla="*/ 3534 w 4140"/>
              <a:gd name="T7" fmla="*/ 3534 h 4140"/>
              <a:gd name="T8" fmla="*/ 2070 w 4140"/>
              <a:gd name="T9" fmla="*/ 4140 h 4140"/>
              <a:gd name="T10" fmla="*/ 607 w 4140"/>
              <a:gd name="T11" fmla="*/ 3534 h 4140"/>
              <a:gd name="T12" fmla="*/ 0 w 4140"/>
              <a:gd name="T13" fmla="*/ 2070 h 4140"/>
              <a:gd name="T14" fmla="*/ 607 w 4140"/>
              <a:gd name="T15" fmla="*/ 606 h 4140"/>
              <a:gd name="T16" fmla="*/ 2070 w 4140"/>
              <a:gd name="T17" fmla="*/ 0 h 4140"/>
              <a:gd name="T18" fmla="*/ 2685 w 4140"/>
              <a:gd name="T19" fmla="*/ 1455 h 4140"/>
              <a:gd name="T20" fmla="*/ 2070 w 4140"/>
              <a:gd name="T21" fmla="*/ 1200 h 4140"/>
              <a:gd name="T22" fmla="*/ 1455 w 4140"/>
              <a:gd name="T23" fmla="*/ 1455 h 4140"/>
              <a:gd name="T24" fmla="*/ 1200 w 4140"/>
              <a:gd name="T25" fmla="*/ 2070 h 4140"/>
              <a:gd name="T26" fmla="*/ 1455 w 4140"/>
              <a:gd name="T27" fmla="*/ 2685 h 4140"/>
              <a:gd name="T28" fmla="*/ 2070 w 4140"/>
              <a:gd name="T29" fmla="*/ 2940 h 4140"/>
              <a:gd name="T30" fmla="*/ 2685 w 4140"/>
              <a:gd name="T31" fmla="*/ 2685 h 4140"/>
              <a:gd name="T32" fmla="*/ 2940 w 4140"/>
              <a:gd name="T33" fmla="*/ 2070 h 4140"/>
              <a:gd name="T34" fmla="*/ 2685 w 4140"/>
              <a:gd name="T35" fmla="*/ 1455 h 4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40" h="4140">
                <a:moveTo>
                  <a:pt x="2070" y="0"/>
                </a:moveTo>
                <a:cubicBezTo>
                  <a:pt x="2642" y="0"/>
                  <a:pt x="3159" y="232"/>
                  <a:pt x="3534" y="606"/>
                </a:cubicBezTo>
                <a:cubicBezTo>
                  <a:pt x="3909" y="981"/>
                  <a:pt x="4140" y="1499"/>
                  <a:pt x="4140" y="2070"/>
                </a:cubicBezTo>
                <a:cubicBezTo>
                  <a:pt x="4140" y="2642"/>
                  <a:pt x="3909" y="3159"/>
                  <a:pt x="3534" y="3534"/>
                </a:cubicBezTo>
                <a:cubicBezTo>
                  <a:pt x="3159" y="3908"/>
                  <a:pt x="2642" y="4140"/>
                  <a:pt x="2070" y="4140"/>
                </a:cubicBezTo>
                <a:cubicBezTo>
                  <a:pt x="1499" y="4140"/>
                  <a:pt x="981" y="3908"/>
                  <a:pt x="607" y="3534"/>
                </a:cubicBezTo>
                <a:cubicBezTo>
                  <a:pt x="232" y="3159"/>
                  <a:pt x="0" y="2642"/>
                  <a:pt x="0" y="2070"/>
                </a:cubicBezTo>
                <a:cubicBezTo>
                  <a:pt x="0" y="1499"/>
                  <a:pt x="232" y="981"/>
                  <a:pt x="607" y="606"/>
                </a:cubicBezTo>
                <a:cubicBezTo>
                  <a:pt x="981" y="232"/>
                  <a:pt x="1499" y="0"/>
                  <a:pt x="2070" y="0"/>
                </a:cubicBezTo>
                <a:close/>
                <a:moveTo>
                  <a:pt x="2685" y="1455"/>
                </a:moveTo>
                <a:cubicBezTo>
                  <a:pt x="2528" y="1297"/>
                  <a:pt x="2310" y="1200"/>
                  <a:pt x="2070" y="1200"/>
                </a:cubicBezTo>
                <a:cubicBezTo>
                  <a:pt x="1830" y="1200"/>
                  <a:pt x="1612" y="1297"/>
                  <a:pt x="1455" y="1455"/>
                </a:cubicBezTo>
                <a:cubicBezTo>
                  <a:pt x="1298" y="1612"/>
                  <a:pt x="1200" y="1830"/>
                  <a:pt x="1200" y="2070"/>
                </a:cubicBezTo>
                <a:cubicBezTo>
                  <a:pt x="1200" y="2310"/>
                  <a:pt x="1298" y="2528"/>
                  <a:pt x="1455" y="2685"/>
                </a:cubicBezTo>
                <a:cubicBezTo>
                  <a:pt x="1612" y="2843"/>
                  <a:pt x="1830" y="2940"/>
                  <a:pt x="2070" y="2940"/>
                </a:cubicBezTo>
                <a:cubicBezTo>
                  <a:pt x="2310" y="2940"/>
                  <a:pt x="2528" y="2843"/>
                  <a:pt x="2685" y="2685"/>
                </a:cubicBezTo>
                <a:cubicBezTo>
                  <a:pt x="2843" y="2528"/>
                  <a:pt x="2940" y="2310"/>
                  <a:pt x="2940" y="2070"/>
                </a:cubicBezTo>
                <a:cubicBezTo>
                  <a:pt x="2940" y="1830"/>
                  <a:pt x="2843" y="1612"/>
                  <a:pt x="2685" y="1455"/>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p:cNvSpPr>
            <a:spLocks/>
          </p:cNvSpPr>
          <p:nvPr/>
        </p:nvSpPr>
        <p:spPr bwMode="auto">
          <a:xfrm>
            <a:off x="1450459" y="1013083"/>
            <a:ext cx="1255799" cy="1530908"/>
          </a:xfrm>
          <a:custGeom>
            <a:avLst/>
            <a:gdLst>
              <a:gd name="T0" fmla="*/ 1123 w 8917"/>
              <a:gd name="T1" fmla="*/ 5709 h 10898"/>
              <a:gd name="T2" fmla="*/ 281 w 8917"/>
              <a:gd name="T3" fmla="*/ 5777 h 10898"/>
              <a:gd name="T4" fmla="*/ 213 w 8917"/>
              <a:gd name="T5" fmla="*/ 4935 h 10898"/>
              <a:gd name="T6" fmla="*/ 8609 w 8917"/>
              <a:gd name="T7" fmla="*/ 5602 h 10898"/>
              <a:gd name="T8" fmla="*/ 8917 w 8917"/>
              <a:gd name="T9" fmla="*/ 6005 h 10898"/>
              <a:gd name="T10" fmla="*/ 8567 w 8917"/>
              <a:gd name="T11" fmla="*/ 6375 h 10898"/>
              <a:gd name="T12" fmla="*/ 4524 w 8917"/>
              <a:gd name="T13" fmla="*/ 10648 h 10898"/>
              <a:gd name="T14" fmla="*/ 3680 w 8917"/>
              <a:gd name="T15" fmla="*/ 10671 h 10898"/>
              <a:gd name="T16" fmla="*/ 3657 w 8917"/>
              <a:gd name="T17" fmla="*/ 9827 h 10898"/>
              <a:gd name="T18" fmla="*/ 7339 w 8917"/>
              <a:gd name="T19" fmla="*/ 5936 h 10898"/>
              <a:gd name="T20" fmla="*/ 1123 w 8917"/>
              <a:gd name="T21" fmla="*/ 5709 h 10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17" h="10898">
                <a:moveTo>
                  <a:pt x="1123" y="5709"/>
                </a:moveTo>
                <a:cubicBezTo>
                  <a:pt x="909" y="5960"/>
                  <a:pt x="532" y="5990"/>
                  <a:pt x="281" y="5777"/>
                </a:cubicBezTo>
                <a:cubicBezTo>
                  <a:pt x="30" y="5563"/>
                  <a:pt x="0" y="5186"/>
                  <a:pt x="213" y="4935"/>
                </a:cubicBezTo>
                <a:cubicBezTo>
                  <a:pt x="225" y="4921"/>
                  <a:pt x="4318" y="0"/>
                  <a:pt x="8609" y="5602"/>
                </a:cubicBezTo>
                <a:lnTo>
                  <a:pt x="8917" y="6005"/>
                </a:lnTo>
                <a:lnTo>
                  <a:pt x="8567" y="6375"/>
                </a:lnTo>
                <a:lnTo>
                  <a:pt x="4524" y="10648"/>
                </a:lnTo>
                <a:cubicBezTo>
                  <a:pt x="4297" y="10887"/>
                  <a:pt x="3920" y="10898"/>
                  <a:pt x="3680" y="10671"/>
                </a:cubicBezTo>
                <a:cubicBezTo>
                  <a:pt x="3441" y="10445"/>
                  <a:pt x="3430" y="10067"/>
                  <a:pt x="3657" y="9827"/>
                </a:cubicBezTo>
                <a:lnTo>
                  <a:pt x="7339" y="5936"/>
                </a:lnTo>
                <a:cubicBezTo>
                  <a:pt x="4082" y="2149"/>
                  <a:pt x="1131" y="5698"/>
                  <a:pt x="1123" y="5709"/>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1648328" y="1794165"/>
            <a:ext cx="665051" cy="1877250"/>
          </a:xfrm>
          <a:custGeom>
            <a:avLst/>
            <a:gdLst>
              <a:gd name="T0" fmla="*/ 3659 w 4726"/>
              <a:gd name="T1" fmla="*/ 223 h 13369"/>
              <a:gd name="T2" fmla="*/ 4503 w 4726"/>
              <a:gd name="T3" fmla="*/ 261 h 13369"/>
              <a:gd name="T4" fmla="*/ 4466 w 4726"/>
              <a:gd name="T5" fmla="*/ 1104 h 13369"/>
              <a:gd name="T6" fmla="*/ 2074 w 4726"/>
              <a:gd name="T7" fmla="*/ 3295 h 13369"/>
              <a:gd name="T8" fmla="*/ 1225 w 4726"/>
              <a:gd name="T9" fmla="*/ 4658 h 13369"/>
              <a:gd name="T10" fmla="*/ 2112 w 4726"/>
              <a:gd name="T11" fmla="*/ 6320 h 13369"/>
              <a:gd name="T12" fmla="*/ 4206 w 4726"/>
              <a:gd name="T13" fmla="*/ 11721 h 13369"/>
              <a:gd name="T14" fmla="*/ 4203 w 4726"/>
              <a:gd name="T15" fmla="*/ 12769 h 13369"/>
              <a:gd name="T16" fmla="*/ 3603 w 4726"/>
              <a:gd name="T17" fmla="*/ 13369 h 13369"/>
              <a:gd name="T18" fmla="*/ 3003 w 4726"/>
              <a:gd name="T19" fmla="*/ 12769 h 13369"/>
              <a:gd name="T20" fmla="*/ 3011 w 4726"/>
              <a:gd name="T21" fmla="*/ 11716 h 13369"/>
              <a:gd name="T22" fmla="*/ 1235 w 4726"/>
              <a:gd name="T23" fmla="*/ 7136 h 13369"/>
              <a:gd name="T24" fmla="*/ 30 w 4726"/>
              <a:gd name="T25" fmla="*/ 4616 h 13369"/>
              <a:gd name="T26" fmla="*/ 1268 w 4726"/>
              <a:gd name="T27" fmla="*/ 2414 h 13369"/>
              <a:gd name="T28" fmla="*/ 3659 w 4726"/>
              <a:gd name="T29" fmla="*/ 223 h 13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26" h="13369">
                <a:moveTo>
                  <a:pt x="3659" y="223"/>
                </a:moveTo>
                <a:cubicBezTo>
                  <a:pt x="3903" y="0"/>
                  <a:pt x="4281" y="17"/>
                  <a:pt x="4503" y="261"/>
                </a:cubicBezTo>
                <a:cubicBezTo>
                  <a:pt x="4726" y="504"/>
                  <a:pt x="4709" y="882"/>
                  <a:pt x="4466" y="1104"/>
                </a:cubicBezTo>
                <a:lnTo>
                  <a:pt x="2074" y="3295"/>
                </a:lnTo>
                <a:cubicBezTo>
                  <a:pt x="1544" y="3780"/>
                  <a:pt x="1242" y="4219"/>
                  <a:pt x="1225" y="4658"/>
                </a:cubicBezTo>
                <a:cubicBezTo>
                  <a:pt x="1208" y="5113"/>
                  <a:pt x="1484" y="5645"/>
                  <a:pt x="2112" y="6320"/>
                </a:cubicBezTo>
                <a:cubicBezTo>
                  <a:pt x="4230" y="8594"/>
                  <a:pt x="4229" y="8769"/>
                  <a:pt x="4206" y="11721"/>
                </a:cubicBezTo>
                <a:cubicBezTo>
                  <a:pt x="4205" y="11891"/>
                  <a:pt x="4203" y="12080"/>
                  <a:pt x="4203" y="12769"/>
                </a:cubicBezTo>
                <a:cubicBezTo>
                  <a:pt x="4203" y="13100"/>
                  <a:pt x="3935" y="13369"/>
                  <a:pt x="3603" y="13369"/>
                </a:cubicBezTo>
                <a:cubicBezTo>
                  <a:pt x="3272" y="13369"/>
                  <a:pt x="3003" y="13100"/>
                  <a:pt x="3003" y="12769"/>
                </a:cubicBezTo>
                <a:cubicBezTo>
                  <a:pt x="3003" y="12680"/>
                  <a:pt x="3007" y="12173"/>
                  <a:pt x="3011" y="11716"/>
                </a:cubicBezTo>
                <a:cubicBezTo>
                  <a:pt x="3030" y="9212"/>
                  <a:pt x="3031" y="9064"/>
                  <a:pt x="1235" y="7136"/>
                </a:cubicBezTo>
                <a:cubicBezTo>
                  <a:pt x="375" y="6211"/>
                  <a:pt x="0" y="5401"/>
                  <a:pt x="30" y="4616"/>
                </a:cubicBezTo>
                <a:cubicBezTo>
                  <a:pt x="60" y="3815"/>
                  <a:pt x="501" y="3116"/>
                  <a:pt x="1268" y="2414"/>
                </a:cubicBezTo>
                <a:lnTo>
                  <a:pt x="3659" y="223"/>
                </a:ln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881513" y="2772399"/>
            <a:ext cx="933405" cy="552674"/>
          </a:xfrm>
          <a:custGeom>
            <a:avLst/>
            <a:gdLst>
              <a:gd name="T0" fmla="*/ 354 w 6628"/>
              <a:gd name="T1" fmla="*/ 1922 h 3936"/>
              <a:gd name="T2" fmla="*/ 181 w 6628"/>
              <a:gd name="T3" fmla="*/ 1093 h 3936"/>
              <a:gd name="T4" fmla="*/ 1010 w 6628"/>
              <a:gd name="T5" fmla="*/ 919 h 3936"/>
              <a:gd name="T6" fmla="*/ 5555 w 6628"/>
              <a:gd name="T7" fmla="*/ 227 h 3936"/>
              <a:gd name="T8" fmla="*/ 6401 w 6628"/>
              <a:gd name="T9" fmla="*/ 252 h 3936"/>
              <a:gd name="T10" fmla="*/ 6376 w 6628"/>
              <a:gd name="T11" fmla="*/ 1099 h 3936"/>
              <a:gd name="T12" fmla="*/ 354 w 6628"/>
              <a:gd name="T13" fmla="*/ 1922 h 3936"/>
            </a:gdLst>
            <a:ahLst/>
            <a:cxnLst>
              <a:cxn ang="0">
                <a:pos x="T0" y="T1"/>
              </a:cxn>
              <a:cxn ang="0">
                <a:pos x="T2" y="T3"/>
              </a:cxn>
              <a:cxn ang="0">
                <a:pos x="T4" y="T5"/>
              </a:cxn>
              <a:cxn ang="0">
                <a:pos x="T6" y="T7"/>
              </a:cxn>
              <a:cxn ang="0">
                <a:pos x="T8" y="T9"/>
              </a:cxn>
              <a:cxn ang="0">
                <a:pos x="T10" y="T11"/>
              </a:cxn>
              <a:cxn ang="0">
                <a:pos x="T12" y="T13"/>
              </a:cxn>
            </a:cxnLst>
            <a:rect l="0" t="0" r="r" b="b"/>
            <a:pathLst>
              <a:path w="6628" h="3936">
                <a:moveTo>
                  <a:pt x="354" y="1922"/>
                </a:moveTo>
                <a:cubicBezTo>
                  <a:pt x="77" y="1741"/>
                  <a:pt x="0" y="1370"/>
                  <a:pt x="181" y="1093"/>
                </a:cubicBezTo>
                <a:cubicBezTo>
                  <a:pt x="362" y="816"/>
                  <a:pt x="733" y="738"/>
                  <a:pt x="1010" y="919"/>
                </a:cubicBezTo>
                <a:cubicBezTo>
                  <a:pt x="1017" y="923"/>
                  <a:pt x="3227" y="2410"/>
                  <a:pt x="5555" y="227"/>
                </a:cubicBezTo>
                <a:cubicBezTo>
                  <a:pt x="5796" y="0"/>
                  <a:pt x="6175" y="12"/>
                  <a:pt x="6401" y="252"/>
                </a:cubicBezTo>
                <a:cubicBezTo>
                  <a:pt x="6628" y="493"/>
                  <a:pt x="6616" y="872"/>
                  <a:pt x="6376" y="1099"/>
                </a:cubicBezTo>
                <a:cubicBezTo>
                  <a:pt x="3351" y="3936"/>
                  <a:pt x="363" y="1928"/>
                  <a:pt x="354" y="1922"/>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2354759" y="2140092"/>
            <a:ext cx="830854" cy="518286"/>
          </a:xfrm>
          <a:custGeom>
            <a:avLst/>
            <a:gdLst>
              <a:gd name="T0" fmla="*/ 185 w 5902"/>
              <a:gd name="T1" fmla="*/ 1017 h 3689"/>
              <a:gd name="T2" fmla="*/ 347 w 5902"/>
              <a:gd name="T3" fmla="*/ 185 h 3689"/>
              <a:gd name="T4" fmla="*/ 1179 w 5902"/>
              <a:gd name="T5" fmla="*/ 346 h 3689"/>
              <a:gd name="T6" fmla="*/ 5045 w 5902"/>
              <a:gd name="T7" fmla="*/ 1421 h 3689"/>
              <a:gd name="T8" fmla="*/ 5799 w 5902"/>
              <a:gd name="T9" fmla="*/ 1806 h 3689"/>
              <a:gd name="T10" fmla="*/ 5415 w 5902"/>
              <a:gd name="T11" fmla="*/ 2560 h 3689"/>
              <a:gd name="T12" fmla="*/ 185 w 5902"/>
              <a:gd name="T13" fmla="*/ 1017 h 3689"/>
            </a:gdLst>
            <a:ahLst/>
            <a:cxnLst>
              <a:cxn ang="0">
                <a:pos x="T0" y="T1"/>
              </a:cxn>
              <a:cxn ang="0">
                <a:pos x="T2" y="T3"/>
              </a:cxn>
              <a:cxn ang="0">
                <a:pos x="T4" y="T5"/>
              </a:cxn>
              <a:cxn ang="0">
                <a:pos x="T6" y="T7"/>
              </a:cxn>
              <a:cxn ang="0">
                <a:pos x="T8" y="T9"/>
              </a:cxn>
              <a:cxn ang="0">
                <a:pos x="T10" y="T11"/>
              </a:cxn>
              <a:cxn ang="0">
                <a:pos x="T12" y="T13"/>
              </a:cxn>
            </a:cxnLst>
            <a:rect l="0" t="0" r="r" b="b"/>
            <a:pathLst>
              <a:path w="5902" h="3689">
                <a:moveTo>
                  <a:pt x="185" y="1017"/>
                </a:moveTo>
                <a:cubicBezTo>
                  <a:pt x="0" y="742"/>
                  <a:pt x="72" y="370"/>
                  <a:pt x="347" y="185"/>
                </a:cubicBezTo>
                <a:cubicBezTo>
                  <a:pt x="621" y="0"/>
                  <a:pt x="993" y="72"/>
                  <a:pt x="1179" y="346"/>
                </a:cubicBezTo>
                <a:cubicBezTo>
                  <a:pt x="1182" y="352"/>
                  <a:pt x="2446" y="2268"/>
                  <a:pt x="5045" y="1421"/>
                </a:cubicBezTo>
                <a:cubicBezTo>
                  <a:pt x="5359" y="1319"/>
                  <a:pt x="5697" y="1491"/>
                  <a:pt x="5799" y="1806"/>
                </a:cubicBezTo>
                <a:cubicBezTo>
                  <a:pt x="5902" y="2120"/>
                  <a:pt x="5729" y="2458"/>
                  <a:pt x="5415" y="2560"/>
                </a:cubicBezTo>
                <a:cubicBezTo>
                  <a:pt x="1949" y="3689"/>
                  <a:pt x="190" y="1024"/>
                  <a:pt x="185" y="1017"/>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23" name="矩形 22"/>
          <p:cNvSpPr/>
          <p:nvPr/>
        </p:nvSpPr>
        <p:spPr>
          <a:xfrm>
            <a:off x="1131007" y="3877955"/>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优点一</a:t>
            </a:r>
          </a:p>
        </p:txBody>
      </p:sp>
      <p:sp>
        <p:nvSpPr>
          <p:cNvPr id="28" name="矩形 27"/>
          <p:cNvSpPr/>
          <p:nvPr/>
        </p:nvSpPr>
        <p:spPr>
          <a:xfrm>
            <a:off x="4958797" y="2631892"/>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优点二</a:t>
            </a:r>
          </a:p>
        </p:txBody>
      </p:sp>
      <p:sp>
        <p:nvSpPr>
          <p:cNvPr id="29" name="矩形 28"/>
          <p:cNvSpPr/>
          <p:nvPr/>
        </p:nvSpPr>
        <p:spPr>
          <a:xfrm>
            <a:off x="9289254" y="1660353"/>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局限性</a:t>
            </a:r>
          </a:p>
        </p:txBody>
      </p:sp>
      <p:sp>
        <p:nvSpPr>
          <p:cNvPr id="22" name="矩形 3"/>
          <p:cNvSpPr>
            <a:spLocks noChangeArrowheads="1"/>
          </p:cNvSpPr>
          <p:nvPr/>
        </p:nvSpPr>
        <p:spPr bwMode="auto">
          <a:xfrm>
            <a:off x="798574" y="234824"/>
            <a:ext cx="5297425" cy="523220"/>
          </a:xfrm>
          <a:prstGeom prst="rect">
            <a:avLst/>
          </a:prstGeom>
          <a:extLst/>
        </p:spPr>
        <p:txBody>
          <a:bodyPr wrap="square">
            <a:spAutoFit/>
          </a:bodyPr>
          <a:lstStyle/>
          <a:p>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Bitcoin-NG</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机制评价</a:t>
            </a:r>
          </a:p>
        </p:txBody>
      </p:sp>
      <p:sp>
        <p:nvSpPr>
          <p:cNvPr id="31" name="等腰三角形 30"/>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5CBF6164-A669-4885-B6EA-F22CD04D4A12}"/>
              </a:ext>
            </a:extLst>
          </p:cNvPr>
          <p:cNvSpPr/>
          <p:nvPr/>
        </p:nvSpPr>
        <p:spPr>
          <a:xfrm>
            <a:off x="8778457" y="2434007"/>
            <a:ext cx="3143249" cy="923330"/>
          </a:xfrm>
          <a:prstGeom prst="rect">
            <a:avLst/>
          </a:prstGeom>
        </p:spPr>
        <p:txBody>
          <a:bodyPr wrap="square">
            <a:spAutoFit/>
          </a:bodyPr>
          <a:lstStyle/>
          <a:p>
            <a:pPr algn="just"/>
            <a:r>
              <a:rPr lang="en-US" altLang="zh-CN" dirty="0">
                <a:latin typeface="Microsoft YaHei" charset="-122"/>
                <a:ea typeface="Microsoft YaHei" charset="-122"/>
                <a:cs typeface="Microsoft YaHei" charset="-122"/>
              </a:rPr>
              <a:t>Bitcoin-NG </a:t>
            </a:r>
            <a:r>
              <a:rPr lang="zh-CN" altLang="zh-CN" dirty="0">
                <a:latin typeface="Microsoft YaHei" charset="-122"/>
                <a:ea typeface="Microsoft YaHei" charset="-122"/>
                <a:cs typeface="Microsoft YaHei" charset="-122"/>
              </a:rPr>
              <a:t>共识机制并不能很好地解决“双花”（</a:t>
            </a:r>
            <a:r>
              <a:rPr lang="en-US" altLang="zh-CN" dirty="0">
                <a:latin typeface="Microsoft YaHei" charset="-122"/>
                <a:ea typeface="Microsoft YaHei" charset="-122"/>
                <a:cs typeface="Microsoft YaHei" charset="-122"/>
              </a:rPr>
              <a:t>double-spending</a:t>
            </a:r>
            <a:r>
              <a:rPr lang="zh-CN" altLang="zh-CN" dirty="0">
                <a:latin typeface="Microsoft YaHei" charset="-122"/>
                <a:ea typeface="Microsoft YaHei" charset="-122"/>
                <a:cs typeface="Microsoft YaHei" charset="-122"/>
              </a:rPr>
              <a:t>）问题</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4730810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31"/>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22"/>
                                        </p:tgtEl>
                                        <p:attrNameLst>
                                          <p:attrName>ppt_x</p:attrName>
                                          <p:attrName>ppt_y</p:attrName>
                                        </p:attrNameLst>
                                      </p:cBhvr>
                                      <p:rCtr x="6068" y="0"/>
                                    </p:animMotion>
                                  </p:childTnLst>
                                </p:cTn>
                              </p:par>
                            </p:childTnLst>
                          </p:cTn>
                        </p:par>
                        <p:par>
                          <p:cTn id="19" fill="hold">
                            <p:stCondLst>
                              <p:cond delay="1000"/>
                            </p:stCondLst>
                            <p:childTnLst>
                              <p:par>
                                <p:cTn id="20" presetID="2" presetClass="entr" presetSubtype="8"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750" fill="hold"/>
                                        <p:tgtEl>
                                          <p:spTgt spid="24"/>
                                        </p:tgtEl>
                                        <p:attrNameLst>
                                          <p:attrName>ppt_x</p:attrName>
                                        </p:attrNameLst>
                                      </p:cBhvr>
                                      <p:tavLst>
                                        <p:tav tm="0">
                                          <p:val>
                                            <p:strVal val="0-#ppt_w/2"/>
                                          </p:val>
                                        </p:tav>
                                        <p:tav tm="100000">
                                          <p:val>
                                            <p:strVal val="#ppt_x"/>
                                          </p:val>
                                        </p:tav>
                                      </p:tavLst>
                                    </p:anim>
                                    <p:anim calcmode="lin" valueType="num">
                                      <p:cBhvr additive="base">
                                        <p:cTn id="23" dur="750" fill="hold"/>
                                        <p:tgtEl>
                                          <p:spTgt spid="24"/>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750" fill="hold"/>
                                        <p:tgtEl>
                                          <p:spTgt spid="25"/>
                                        </p:tgtEl>
                                        <p:attrNameLst>
                                          <p:attrName>ppt_x</p:attrName>
                                        </p:attrNameLst>
                                      </p:cBhvr>
                                      <p:tavLst>
                                        <p:tav tm="0">
                                          <p:val>
                                            <p:strVal val="0-#ppt_w/2"/>
                                          </p:val>
                                        </p:tav>
                                        <p:tav tm="100000">
                                          <p:val>
                                            <p:strVal val="#ppt_x"/>
                                          </p:val>
                                        </p:tav>
                                      </p:tavLst>
                                    </p:anim>
                                    <p:anim calcmode="lin" valueType="num">
                                      <p:cBhvr additive="base">
                                        <p:cTn id="27" dur="750" fill="hold"/>
                                        <p:tgtEl>
                                          <p:spTgt spid="25"/>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750" fill="hold"/>
                                        <p:tgtEl>
                                          <p:spTgt spid="26"/>
                                        </p:tgtEl>
                                        <p:attrNameLst>
                                          <p:attrName>ppt_x</p:attrName>
                                        </p:attrNameLst>
                                      </p:cBhvr>
                                      <p:tavLst>
                                        <p:tav tm="0">
                                          <p:val>
                                            <p:strVal val="0-#ppt_w/2"/>
                                          </p:val>
                                        </p:tav>
                                        <p:tav tm="100000">
                                          <p:val>
                                            <p:strVal val="#ppt_x"/>
                                          </p:val>
                                        </p:tav>
                                      </p:tavLst>
                                    </p:anim>
                                    <p:anim calcmode="lin" valueType="num">
                                      <p:cBhvr additive="base">
                                        <p:cTn id="31" dur="750" fill="hold"/>
                                        <p:tgtEl>
                                          <p:spTgt spid="26"/>
                                        </p:tgtEl>
                                        <p:attrNameLst>
                                          <p:attrName>ppt_y</p:attrName>
                                        </p:attrNameLst>
                                      </p:cBhvr>
                                      <p:tavLst>
                                        <p:tav tm="0">
                                          <p:val>
                                            <p:strVal val="#ppt_y"/>
                                          </p:val>
                                        </p:tav>
                                        <p:tav tm="100000">
                                          <p:val>
                                            <p:strVal val="#ppt_y"/>
                                          </p:val>
                                        </p:tav>
                                      </p:tavLst>
                                    </p:anim>
                                  </p:childTnLst>
                                </p:cTn>
                              </p:par>
                            </p:childTnLst>
                          </p:cTn>
                        </p:par>
                        <p:par>
                          <p:cTn id="32" fill="hold">
                            <p:stCondLst>
                              <p:cond delay="1750"/>
                            </p:stCondLst>
                            <p:childTnLst>
                              <p:par>
                                <p:cTn id="33" presetID="21" presetClass="entr" presetSubtype="1"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heel(1)">
                                      <p:cBhvr>
                                        <p:cTn id="35" dur="500"/>
                                        <p:tgtEl>
                                          <p:spTgt spid="5"/>
                                        </p:tgtEl>
                                      </p:cBhvr>
                                    </p:animEffect>
                                  </p:childTnLst>
                                </p:cTn>
                              </p:par>
                            </p:childTnLst>
                          </p:cTn>
                        </p:par>
                        <p:par>
                          <p:cTn id="36" fill="hold">
                            <p:stCondLst>
                              <p:cond delay="2250"/>
                            </p:stCondLst>
                            <p:childTnLst>
                              <p:par>
                                <p:cTn id="37" presetID="22" presetClass="entr" presetSubtype="4"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00"/>
                                        <p:tgtEl>
                                          <p:spTgt spid="6"/>
                                        </p:tgtEl>
                                      </p:cBhvr>
                                    </p:animEffect>
                                  </p:childTnLst>
                                </p:cTn>
                              </p:par>
                            </p:childTnLst>
                          </p:cTn>
                        </p:par>
                        <p:par>
                          <p:cTn id="40" fill="hold">
                            <p:stCondLst>
                              <p:cond delay="2750"/>
                            </p:stCondLst>
                            <p:childTnLst>
                              <p:par>
                                <p:cTn id="41" presetID="22" presetClass="entr" presetSubtype="8"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childTnLst>
                          </p:cTn>
                        </p:par>
                        <p:par>
                          <p:cTn id="44" fill="hold">
                            <p:stCondLst>
                              <p:cond delay="3250"/>
                            </p:stCondLst>
                            <p:childTnLst>
                              <p:par>
                                <p:cTn id="45" presetID="22" presetClass="entr" presetSubtype="1"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up)">
                                      <p:cBhvr>
                                        <p:cTn id="47" dur="500"/>
                                        <p:tgtEl>
                                          <p:spTgt spid="9"/>
                                        </p:tgtEl>
                                      </p:cBhvr>
                                    </p:animEffect>
                                  </p:childTnLst>
                                </p:cTn>
                              </p:par>
                            </p:childTnLst>
                          </p:cTn>
                        </p:par>
                        <p:par>
                          <p:cTn id="48" fill="hold">
                            <p:stCondLst>
                              <p:cond delay="3750"/>
                            </p:stCondLst>
                            <p:childTnLst>
                              <p:par>
                                <p:cTn id="49" presetID="22" presetClass="entr" presetSubtype="2"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right)">
                                      <p:cBhvr>
                                        <p:cTn id="51" dur="500"/>
                                        <p:tgtEl>
                                          <p:spTgt spid="10"/>
                                        </p:tgtEl>
                                      </p:cBhvr>
                                    </p:animEffect>
                                  </p:childTnLst>
                                </p:cTn>
                              </p:par>
                            </p:childTnLst>
                          </p:cTn>
                        </p:par>
                        <p:par>
                          <p:cTn id="52" fill="hold">
                            <p:stCondLst>
                              <p:cond delay="4250"/>
                            </p:stCondLst>
                            <p:childTnLst>
                              <p:par>
                                <p:cTn id="53" presetID="53" presetClass="entr" presetSubtype="16"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p:cTn id="55" dur="500" fill="hold"/>
                                        <p:tgtEl>
                                          <p:spTgt spid="23"/>
                                        </p:tgtEl>
                                        <p:attrNameLst>
                                          <p:attrName>ppt_w</p:attrName>
                                        </p:attrNameLst>
                                      </p:cBhvr>
                                      <p:tavLst>
                                        <p:tav tm="0">
                                          <p:val>
                                            <p:fltVal val="0"/>
                                          </p:val>
                                        </p:tav>
                                        <p:tav tm="100000">
                                          <p:val>
                                            <p:strVal val="#ppt_w"/>
                                          </p:val>
                                        </p:tav>
                                      </p:tavLst>
                                    </p:anim>
                                    <p:anim calcmode="lin" valueType="num">
                                      <p:cBhvr>
                                        <p:cTn id="56" dur="500" fill="hold"/>
                                        <p:tgtEl>
                                          <p:spTgt spid="23"/>
                                        </p:tgtEl>
                                        <p:attrNameLst>
                                          <p:attrName>ppt_h</p:attrName>
                                        </p:attrNameLst>
                                      </p:cBhvr>
                                      <p:tavLst>
                                        <p:tav tm="0">
                                          <p:val>
                                            <p:fltVal val="0"/>
                                          </p:val>
                                        </p:tav>
                                        <p:tav tm="100000">
                                          <p:val>
                                            <p:strVal val="#ppt_h"/>
                                          </p:val>
                                        </p:tav>
                                      </p:tavLst>
                                    </p:anim>
                                    <p:animEffect transition="in" filter="fade">
                                      <p:cBhvr>
                                        <p:cTn id="57" dur="500"/>
                                        <p:tgtEl>
                                          <p:spTgt spid="23"/>
                                        </p:tgtEl>
                                      </p:cBhvr>
                                    </p:animEffect>
                                  </p:childTnLst>
                                </p:cTn>
                              </p:par>
                            </p:childTnLst>
                          </p:cTn>
                        </p:par>
                        <p:par>
                          <p:cTn id="58" fill="hold">
                            <p:stCondLst>
                              <p:cond delay="4750"/>
                            </p:stCondLst>
                            <p:childTnLst>
                              <p:par>
                                <p:cTn id="59" presetID="53" presetClass="entr" presetSubtype="16" fill="hold" grpId="0" nodeType="afterEffect">
                                  <p:stCondLst>
                                    <p:cond delay="0"/>
                                  </p:stCondLst>
                                  <p:iterate type="lt">
                                    <p:tmPct val="10000"/>
                                  </p:iterate>
                                  <p:childTnLst>
                                    <p:set>
                                      <p:cBhvr>
                                        <p:cTn id="60" dur="1" fill="hold">
                                          <p:stCondLst>
                                            <p:cond delay="0"/>
                                          </p:stCondLst>
                                        </p:cTn>
                                        <p:tgtEl>
                                          <p:spTgt spid="58"/>
                                        </p:tgtEl>
                                        <p:attrNameLst>
                                          <p:attrName>style.visibility</p:attrName>
                                        </p:attrNameLst>
                                      </p:cBhvr>
                                      <p:to>
                                        <p:strVal val="visible"/>
                                      </p:to>
                                    </p:set>
                                    <p:anim calcmode="lin" valueType="num">
                                      <p:cBhvr>
                                        <p:cTn id="61" dur="100" fill="hold"/>
                                        <p:tgtEl>
                                          <p:spTgt spid="58"/>
                                        </p:tgtEl>
                                        <p:attrNameLst>
                                          <p:attrName>ppt_w</p:attrName>
                                        </p:attrNameLst>
                                      </p:cBhvr>
                                      <p:tavLst>
                                        <p:tav tm="0">
                                          <p:val>
                                            <p:fltVal val="0"/>
                                          </p:val>
                                        </p:tav>
                                        <p:tav tm="100000">
                                          <p:val>
                                            <p:strVal val="#ppt_w"/>
                                          </p:val>
                                        </p:tav>
                                      </p:tavLst>
                                    </p:anim>
                                    <p:anim calcmode="lin" valueType="num">
                                      <p:cBhvr>
                                        <p:cTn id="62" dur="100" fill="hold"/>
                                        <p:tgtEl>
                                          <p:spTgt spid="58"/>
                                        </p:tgtEl>
                                        <p:attrNameLst>
                                          <p:attrName>ppt_h</p:attrName>
                                        </p:attrNameLst>
                                      </p:cBhvr>
                                      <p:tavLst>
                                        <p:tav tm="0">
                                          <p:val>
                                            <p:fltVal val="0"/>
                                          </p:val>
                                        </p:tav>
                                        <p:tav tm="100000">
                                          <p:val>
                                            <p:strVal val="#ppt_h"/>
                                          </p:val>
                                        </p:tav>
                                      </p:tavLst>
                                    </p:anim>
                                    <p:animEffect transition="in" filter="fade">
                                      <p:cBhvr>
                                        <p:cTn id="63" dur="100"/>
                                        <p:tgtEl>
                                          <p:spTgt spid="58"/>
                                        </p:tgtEl>
                                      </p:cBhvr>
                                    </p:animEffect>
                                  </p:childTnLst>
                                </p:cTn>
                              </p:par>
                            </p:childTnLst>
                          </p:cTn>
                        </p:par>
                        <p:par>
                          <p:cTn id="64" fill="hold">
                            <p:stCondLst>
                              <p:cond delay="5820"/>
                            </p:stCondLst>
                            <p:childTnLst>
                              <p:par>
                                <p:cTn id="65" presetID="53" presetClass="entr" presetSubtype="16"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p:cTn id="67" dur="500" fill="hold"/>
                                        <p:tgtEl>
                                          <p:spTgt spid="28"/>
                                        </p:tgtEl>
                                        <p:attrNameLst>
                                          <p:attrName>ppt_w</p:attrName>
                                        </p:attrNameLst>
                                      </p:cBhvr>
                                      <p:tavLst>
                                        <p:tav tm="0">
                                          <p:val>
                                            <p:fltVal val="0"/>
                                          </p:val>
                                        </p:tav>
                                        <p:tav tm="100000">
                                          <p:val>
                                            <p:strVal val="#ppt_w"/>
                                          </p:val>
                                        </p:tav>
                                      </p:tavLst>
                                    </p:anim>
                                    <p:anim calcmode="lin" valueType="num">
                                      <p:cBhvr>
                                        <p:cTn id="68" dur="500" fill="hold"/>
                                        <p:tgtEl>
                                          <p:spTgt spid="28"/>
                                        </p:tgtEl>
                                        <p:attrNameLst>
                                          <p:attrName>ppt_h</p:attrName>
                                        </p:attrNameLst>
                                      </p:cBhvr>
                                      <p:tavLst>
                                        <p:tav tm="0">
                                          <p:val>
                                            <p:fltVal val="0"/>
                                          </p:val>
                                        </p:tav>
                                        <p:tav tm="100000">
                                          <p:val>
                                            <p:strVal val="#ppt_h"/>
                                          </p:val>
                                        </p:tav>
                                      </p:tavLst>
                                    </p:anim>
                                    <p:animEffect transition="in" filter="fade">
                                      <p:cBhvr>
                                        <p:cTn id="69" dur="500"/>
                                        <p:tgtEl>
                                          <p:spTgt spid="28"/>
                                        </p:tgtEl>
                                      </p:cBhvr>
                                    </p:animEffect>
                                  </p:childTnLst>
                                </p:cTn>
                              </p:par>
                            </p:childTnLst>
                          </p:cTn>
                        </p:par>
                        <p:par>
                          <p:cTn id="70" fill="hold">
                            <p:stCondLst>
                              <p:cond delay="6320"/>
                            </p:stCondLst>
                            <p:childTnLst>
                              <p:par>
                                <p:cTn id="71" presetID="53" presetClass="entr" presetSubtype="16" fill="hold" grpId="0" nodeType="afterEffect">
                                  <p:stCondLst>
                                    <p:cond delay="0"/>
                                  </p:stCondLst>
                                  <p:iterate type="lt">
                                    <p:tmPct val="10000"/>
                                  </p:iterate>
                                  <p:childTnLst>
                                    <p:set>
                                      <p:cBhvr>
                                        <p:cTn id="72" dur="1" fill="hold">
                                          <p:stCondLst>
                                            <p:cond delay="0"/>
                                          </p:stCondLst>
                                        </p:cTn>
                                        <p:tgtEl>
                                          <p:spTgt spid="57"/>
                                        </p:tgtEl>
                                        <p:attrNameLst>
                                          <p:attrName>style.visibility</p:attrName>
                                        </p:attrNameLst>
                                      </p:cBhvr>
                                      <p:to>
                                        <p:strVal val="visible"/>
                                      </p:to>
                                    </p:set>
                                    <p:anim calcmode="lin" valueType="num">
                                      <p:cBhvr>
                                        <p:cTn id="73" dur="100" fill="hold"/>
                                        <p:tgtEl>
                                          <p:spTgt spid="57"/>
                                        </p:tgtEl>
                                        <p:attrNameLst>
                                          <p:attrName>ppt_w</p:attrName>
                                        </p:attrNameLst>
                                      </p:cBhvr>
                                      <p:tavLst>
                                        <p:tav tm="0">
                                          <p:val>
                                            <p:fltVal val="0"/>
                                          </p:val>
                                        </p:tav>
                                        <p:tav tm="100000">
                                          <p:val>
                                            <p:strVal val="#ppt_w"/>
                                          </p:val>
                                        </p:tav>
                                      </p:tavLst>
                                    </p:anim>
                                    <p:anim calcmode="lin" valueType="num">
                                      <p:cBhvr>
                                        <p:cTn id="74" dur="100" fill="hold"/>
                                        <p:tgtEl>
                                          <p:spTgt spid="57"/>
                                        </p:tgtEl>
                                        <p:attrNameLst>
                                          <p:attrName>ppt_h</p:attrName>
                                        </p:attrNameLst>
                                      </p:cBhvr>
                                      <p:tavLst>
                                        <p:tav tm="0">
                                          <p:val>
                                            <p:fltVal val="0"/>
                                          </p:val>
                                        </p:tav>
                                        <p:tav tm="100000">
                                          <p:val>
                                            <p:strVal val="#ppt_h"/>
                                          </p:val>
                                        </p:tav>
                                      </p:tavLst>
                                    </p:anim>
                                    <p:animEffect transition="in" filter="fade">
                                      <p:cBhvr>
                                        <p:cTn id="75" dur="100"/>
                                        <p:tgtEl>
                                          <p:spTgt spid="57"/>
                                        </p:tgtEl>
                                      </p:cBhvr>
                                    </p:animEffect>
                                  </p:childTnLst>
                                </p:cTn>
                              </p:par>
                            </p:childTnLst>
                          </p:cTn>
                        </p:par>
                        <p:par>
                          <p:cTn id="76" fill="hold">
                            <p:stCondLst>
                              <p:cond delay="7060"/>
                            </p:stCondLst>
                            <p:childTnLst>
                              <p:par>
                                <p:cTn id="77" presetID="53" presetClass="entr" presetSubtype="16"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p:cTn id="79" dur="500" fill="hold"/>
                                        <p:tgtEl>
                                          <p:spTgt spid="29"/>
                                        </p:tgtEl>
                                        <p:attrNameLst>
                                          <p:attrName>ppt_w</p:attrName>
                                        </p:attrNameLst>
                                      </p:cBhvr>
                                      <p:tavLst>
                                        <p:tav tm="0">
                                          <p:val>
                                            <p:fltVal val="0"/>
                                          </p:val>
                                        </p:tav>
                                        <p:tav tm="100000">
                                          <p:val>
                                            <p:strVal val="#ppt_w"/>
                                          </p:val>
                                        </p:tav>
                                      </p:tavLst>
                                    </p:anim>
                                    <p:anim calcmode="lin" valueType="num">
                                      <p:cBhvr>
                                        <p:cTn id="80" dur="500" fill="hold"/>
                                        <p:tgtEl>
                                          <p:spTgt spid="29"/>
                                        </p:tgtEl>
                                        <p:attrNameLst>
                                          <p:attrName>ppt_h</p:attrName>
                                        </p:attrNameLst>
                                      </p:cBhvr>
                                      <p:tavLst>
                                        <p:tav tm="0">
                                          <p:val>
                                            <p:fltVal val="0"/>
                                          </p:val>
                                        </p:tav>
                                        <p:tav tm="100000">
                                          <p:val>
                                            <p:strVal val="#ppt_h"/>
                                          </p:val>
                                        </p:tav>
                                      </p:tavLst>
                                    </p:anim>
                                    <p:animEffect transition="in" filter="fade">
                                      <p:cBhvr>
                                        <p:cTn id="81" dur="500"/>
                                        <p:tgtEl>
                                          <p:spTgt spid="29"/>
                                        </p:tgtEl>
                                      </p:cBhvr>
                                    </p:animEffect>
                                  </p:childTnLst>
                                </p:cTn>
                              </p:par>
                            </p:childTnLst>
                          </p:cTn>
                        </p:par>
                        <p:par>
                          <p:cTn id="82" fill="hold">
                            <p:stCondLst>
                              <p:cond delay="7560"/>
                            </p:stCondLst>
                            <p:childTnLst>
                              <p:par>
                                <p:cTn id="83" presetID="53" presetClass="entr" presetSubtype="16" fill="hold" grpId="0" nodeType="afterEffect">
                                  <p:stCondLst>
                                    <p:cond delay="0"/>
                                  </p:stCondLst>
                                  <p:iterate type="lt">
                                    <p:tmPct val="10000"/>
                                  </p:iterate>
                                  <p:childTnLst>
                                    <p:set>
                                      <p:cBhvr>
                                        <p:cTn id="84" dur="1" fill="hold">
                                          <p:stCondLst>
                                            <p:cond delay="0"/>
                                          </p:stCondLst>
                                        </p:cTn>
                                        <p:tgtEl>
                                          <p:spTgt spid="32"/>
                                        </p:tgtEl>
                                        <p:attrNameLst>
                                          <p:attrName>style.visibility</p:attrName>
                                        </p:attrNameLst>
                                      </p:cBhvr>
                                      <p:to>
                                        <p:strVal val="visible"/>
                                      </p:to>
                                    </p:set>
                                    <p:anim calcmode="lin" valueType="num">
                                      <p:cBhvr>
                                        <p:cTn id="85" dur="100" fill="hold"/>
                                        <p:tgtEl>
                                          <p:spTgt spid="32"/>
                                        </p:tgtEl>
                                        <p:attrNameLst>
                                          <p:attrName>ppt_w</p:attrName>
                                        </p:attrNameLst>
                                      </p:cBhvr>
                                      <p:tavLst>
                                        <p:tav tm="0">
                                          <p:val>
                                            <p:fltVal val="0"/>
                                          </p:val>
                                        </p:tav>
                                        <p:tav tm="100000">
                                          <p:val>
                                            <p:strVal val="#ppt_w"/>
                                          </p:val>
                                        </p:tav>
                                      </p:tavLst>
                                    </p:anim>
                                    <p:anim calcmode="lin" valueType="num">
                                      <p:cBhvr>
                                        <p:cTn id="86" dur="100" fill="hold"/>
                                        <p:tgtEl>
                                          <p:spTgt spid="32"/>
                                        </p:tgtEl>
                                        <p:attrNameLst>
                                          <p:attrName>ppt_h</p:attrName>
                                        </p:attrNameLst>
                                      </p:cBhvr>
                                      <p:tavLst>
                                        <p:tav tm="0">
                                          <p:val>
                                            <p:fltVal val="0"/>
                                          </p:val>
                                        </p:tav>
                                        <p:tav tm="100000">
                                          <p:val>
                                            <p:strVal val="#ppt_h"/>
                                          </p:val>
                                        </p:tav>
                                      </p:tavLst>
                                    </p:anim>
                                    <p:animEffect transition="in" filter="fade">
                                      <p:cBhvr>
                                        <p:cTn id="87" dur="1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57" grpId="0"/>
      <p:bldP spid="58" grpId="0"/>
      <p:bldP spid="5" grpId="0" animBg="1"/>
      <p:bldP spid="6" grpId="0" animBg="1"/>
      <p:bldP spid="9" grpId="0" animBg="1"/>
      <p:bldP spid="10" grpId="0" animBg="1"/>
      <p:bldP spid="11" grpId="0" animBg="1"/>
      <p:bldP spid="23" grpId="0"/>
      <p:bldP spid="28" grpId="0"/>
      <p:bldP spid="29" grpId="0"/>
      <p:bldP spid="22" grpId="0"/>
      <p:bldP spid="22" grpId="1"/>
      <p:bldP spid="31" grpId="0" animBg="1"/>
      <p:bldP spid="31" grpId="1" animBg="1"/>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矩形 16"/>
          <p:cNvSpPr/>
          <p:nvPr/>
        </p:nvSpPr>
        <p:spPr>
          <a:xfrm>
            <a:off x="1348342" y="1389168"/>
            <a:ext cx="2918448" cy="523220"/>
          </a:xfrm>
          <a:prstGeom prst="rect">
            <a:avLst/>
          </a:prstGeom>
        </p:spPr>
        <p:txBody>
          <a:bodyPr wrap="square">
            <a:spAutoFit/>
          </a:bodyPr>
          <a:lstStyle/>
          <a:p>
            <a:r>
              <a:rPr lang="zh-CN" altLang="en-US" sz="2800" b="1" dirty="0">
                <a:solidFill>
                  <a:srgbClr val="093B5C"/>
                </a:solidFill>
                <a:latin typeface="微软雅黑" panose="020B0503020204020204" pitchFamily="34" charset="-122"/>
                <a:ea typeface="微软雅黑" panose="020B0503020204020204" pitchFamily="34" charset="-122"/>
              </a:rPr>
              <a:t>发现问题</a:t>
            </a:r>
          </a:p>
        </p:txBody>
      </p:sp>
      <p:sp>
        <p:nvSpPr>
          <p:cNvPr id="22" name="Freeform 23"/>
          <p:cNvSpPr>
            <a:spLocks/>
          </p:cNvSpPr>
          <p:nvPr/>
        </p:nvSpPr>
        <p:spPr bwMode="auto">
          <a:xfrm>
            <a:off x="4924567" y="1636822"/>
            <a:ext cx="838472" cy="1105430"/>
          </a:xfrm>
          <a:custGeom>
            <a:avLst/>
            <a:gdLst>
              <a:gd name="T0" fmla="*/ 1006 w 2917"/>
              <a:gd name="T1" fmla="*/ 0 h 3850"/>
              <a:gd name="T2" fmla="*/ 797 w 2917"/>
              <a:gd name="T3" fmla="*/ 449 h 3850"/>
              <a:gd name="T4" fmla="*/ 555 w 2917"/>
              <a:gd name="T5" fmla="*/ 1755 h 3850"/>
              <a:gd name="T6" fmla="*/ 555 w 2917"/>
              <a:gd name="T7" fmla="*/ 1882 h 3850"/>
              <a:gd name="T8" fmla="*/ 354 w 2917"/>
              <a:gd name="T9" fmla="*/ 1882 h 3850"/>
              <a:gd name="T10" fmla="*/ 159 w 2917"/>
              <a:gd name="T11" fmla="*/ 2270 h 3850"/>
              <a:gd name="T12" fmla="*/ 1171 w 2917"/>
              <a:gd name="T13" fmla="*/ 3636 h 3850"/>
              <a:gd name="T14" fmla="*/ 1747 w 2917"/>
              <a:gd name="T15" fmla="*/ 3636 h 3850"/>
              <a:gd name="T16" fmla="*/ 2759 w 2917"/>
              <a:gd name="T17" fmla="*/ 2270 h 3850"/>
              <a:gd name="T18" fmla="*/ 2563 w 2917"/>
              <a:gd name="T19" fmla="*/ 1882 h 3850"/>
              <a:gd name="T20" fmla="*/ 2367 w 2917"/>
              <a:gd name="T21" fmla="*/ 1882 h 3850"/>
              <a:gd name="T22" fmla="*/ 2367 w 2917"/>
              <a:gd name="T23" fmla="*/ 1783 h 3850"/>
              <a:gd name="T24" fmla="*/ 2366 w 2917"/>
              <a:gd name="T25" fmla="*/ 1731 h 3850"/>
              <a:gd name="T26" fmla="*/ 2510 w 2917"/>
              <a:gd name="T27" fmla="*/ 1040 h 3850"/>
              <a:gd name="T28" fmla="*/ 2574 w 2917"/>
              <a:gd name="T29" fmla="*/ 905 h 3850"/>
              <a:gd name="T30" fmla="*/ 1006 w 2917"/>
              <a:gd name="T31" fmla="*/ 0 h 3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17" h="3850">
                <a:moveTo>
                  <a:pt x="1006" y="0"/>
                </a:moveTo>
                <a:cubicBezTo>
                  <a:pt x="926" y="144"/>
                  <a:pt x="856" y="294"/>
                  <a:pt x="797" y="449"/>
                </a:cubicBezTo>
                <a:cubicBezTo>
                  <a:pt x="641" y="854"/>
                  <a:pt x="555" y="1295"/>
                  <a:pt x="555" y="1755"/>
                </a:cubicBezTo>
                <a:lnTo>
                  <a:pt x="555" y="1882"/>
                </a:lnTo>
                <a:lnTo>
                  <a:pt x="354" y="1882"/>
                </a:lnTo>
                <a:cubicBezTo>
                  <a:pt x="88" y="1882"/>
                  <a:pt x="0" y="2057"/>
                  <a:pt x="159" y="2270"/>
                </a:cubicBezTo>
                <a:lnTo>
                  <a:pt x="1171" y="3636"/>
                </a:lnTo>
                <a:cubicBezTo>
                  <a:pt x="1329" y="3850"/>
                  <a:pt x="1588" y="3850"/>
                  <a:pt x="1747" y="3636"/>
                </a:cubicBezTo>
                <a:lnTo>
                  <a:pt x="2759" y="2270"/>
                </a:lnTo>
                <a:cubicBezTo>
                  <a:pt x="2917" y="2057"/>
                  <a:pt x="2829" y="1882"/>
                  <a:pt x="2563" y="1882"/>
                </a:cubicBezTo>
                <a:lnTo>
                  <a:pt x="2367" y="1882"/>
                </a:lnTo>
                <a:lnTo>
                  <a:pt x="2367" y="1783"/>
                </a:lnTo>
                <a:cubicBezTo>
                  <a:pt x="2367" y="1764"/>
                  <a:pt x="2366" y="1750"/>
                  <a:pt x="2366" y="1731"/>
                </a:cubicBezTo>
                <a:cubicBezTo>
                  <a:pt x="2369" y="1486"/>
                  <a:pt x="2420" y="1253"/>
                  <a:pt x="2510" y="1040"/>
                </a:cubicBezTo>
                <a:cubicBezTo>
                  <a:pt x="2530" y="994"/>
                  <a:pt x="2551" y="949"/>
                  <a:pt x="2574" y="905"/>
                </a:cubicBezTo>
                <a:lnTo>
                  <a:pt x="1006" y="0"/>
                </a:ln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Freeform 24"/>
          <p:cNvSpPr>
            <a:spLocks/>
          </p:cNvSpPr>
          <p:nvPr/>
        </p:nvSpPr>
        <p:spPr bwMode="auto">
          <a:xfrm>
            <a:off x="5210003" y="1127347"/>
            <a:ext cx="1392440" cy="762019"/>
          </a:xfrm>
          <a:custGeom>
            <a:avLst/>
            <a:gdLst>
              <a:gd name="T0" fmla="*/ 4839 w 4839"/>
              <a:gd name="T1" fmla="*/ 435 h 2651"/>
              <a:gd name="T2" fmla="*/ 4744 w 4839"/>
              <a:gd name="T3" fmla="*/ 385 h 2651"/>
              <a:gd name="T4" fmla="*/ 3113 w 4839"/>
              <a:gd name="T5" fmla="*/ 0 h 2651"/>
              <a:gd name="T6" fmla="*/ 1637 w 4839"/>
              <a:gd name="T7" fmla="*/ 312 h 2651"/>
              <a:gd name="T8" fmla="*/ 0 w 4839"/>
              <a:gd name="T9" fmla="*/ 1745 h 2651"/>
              <a:gd name="T10" fmla="*/ 1569 w 4839"/>
              <a:gd name="T11" fmla="*/ 2651 h 2651"/>
              <a:gd name="T12" fmla="*/ 2376 w 4839"/>
              <a:gd name="T13" fmla="*/ 1965 h 2651"/>
              <a:gd name="T14" fmla="*/ 2506 w 4839"/>
              <a:gd name="T15" fmla="*/ 1914 h 2651"/>
              <a:gd name="T16" fmla="*/ 3113 w 4839"/>
              <a:gd name="T17" fmla="*/ 1811 h 2651"/>
              <a:gd name="T18" fmla="*/ 3838 w 4839"/>
              <a:gd name="T19" fmla="*/ 1960 h 2651"/>
              <a:gd name="T20" fmla="*/ 3933 w 4839"/>
              <a:gd name="T21" fmla="*/ 2004 h 2651"/>
              <a:gd name="T22" fmla="*/ 4839 w 4839"/>
              <a:gd name="T23" fmla="*/ 435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39" h="2651">
                <a:moveTo>
                  <a:pt x="4839" y="435"/>
                </a:moveTo>
                <a:cubicBezTo>
                  <a:pt x="4808" y="418"/>
                  <a:pt x="4776" y="401"/>
                  <a:pt x="4744" y="385"/>
                </a:cubicBezTo>
                <a:cubicBezTo>
                  <a:pt x="4253" y="139"/>
                  <a:pt x="3699" y="0"/>
                  <a:pt x="3113" y="0"/>
                </a:cubicBezTo>
                <a:cubicBezTo>
                  <a:pt x="2588" y="0"/>
                  <a:pt x="2088" y="112"/>
                  <a:pt x="1637" y="312"/>
                </a:cubicBezTo>
                <a:cubicBezTo>
                  <a:pt x="962" y="612"/>
                  <a:pt x="387" y="1116"/>
                  <a:pt x="0" y="1745"/>
                </a:cubicBezTo>
                <a:lnTo>
                  <a:pt x="1569" y="2651"/>
                </a:lnTo>
                <a:cubicBezTo>
                  <a:pt x="1764" y="2350"/>
                  <a:pt x="2045" y="2110"/>
                  <a:pt x="2376" y="1965"/>
                </a:cubicBezTo>
                <a:cubicBezTo>
                  <a:pt x="2419" y="1946"/>
                  <a:pt x="2462" y="1929"/>
                  <a:pt x="2506" y="1914"/>
                </a:cubicBezTo>
                <a:cubicBezTo>
                  <a:pt x="2696" y="1847"/>
                  <a:pt x="2900" y="1811"/>
                  <a:pt x="3113" y="1811"/>
                </a:cubicBezTo>
                <a:cubicBezTo>
                  <a:pt x="3370" y="1811"/>
                  <a:pt x="3616" y="1864"/>
                  <a:pt x="3838" y="1960"/>
                </a:cubicBezTo>
                <a:cubicBezTo>
                  <a:pt x="3870" y="1974"/>
                  <a:pt x="3902" y="1989"/>
                  <a:pt x="3933" y="2004"/>
                </a:cubicBezTo>
                <a:lnTo>
                  <a:pt x="4839" y="435"/>
                </a:ln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Freeform 25"/>
          <p:cNvSpPr>
            <a:spLocks/>
          </p:cNvSpPr>
          <p:nvPr/>
        </p:nvSpPr>
        <p:spPr bwMode="auto">
          <a:xfrm>
            <a:off x="6353983" y="1269916"/>
            <a:ext cx="769539" cy="1392440"/>
          </a:xfrm>
          <a:custGeom>
            <a:avLst/>
            <a:gdLst>
              <a:gd name="T0" fmla="*/ 2190 w 2678"/>
              <a:gd name="T1" fmla="*/ 4846 h 4846"/>
              <a:gd name="T2" fmla="*/ 2678 w 2678"/>
              <a:gd name="T3" fmla="*/ 3129 h 4846"/>
              <a:gd name="T4" fmla="*/ 2470 w 2678"/>
              <a:gd name="T5" fmla="*/ 1915 h 4846"/>
              <a:gd name="T6" fmla="*/ 905 w 2678"/>
              <a:gd name="T7" fmla="*/ 0 h 4846"/>
              <a:gd name="T8" fmla="*/ 0 w 2678"/>
              <a:gd name="T9" fmla="*/ 1568 h 4846"/>
              <a:gd name="T10" fmla="*/ 763 w 2678"/>
              <a:gd name="T11" fmla="*/ 2520 h 4846"/>
              <a:gd name="T12" fmla="*/ 779 w 2678"/>
              <a:gd name="T13" fmla="*/ 2566 h 4846"/>
              <a:gd name="T14" fmla="*/ 867 w 2678"/>
              <a:gd name="T15" fmla="*/ 3129 h 4846"/>
              <a:gd name="T16" fmla="*/ 628 w 2678"/>
              <a:gd name="T17" fmla="*/ 3926 h 4846"/>
              <a:gd name="T18" fmla="*/ 619 w 2678"/>
              <a:gd name="T19" fmla="*/ 3939 h 4846"/>
              <a:gd name="T20" fmla="*/ 2190 w 2678"/>
              <a:gd name="T21" fmla="*/ 4846 h 4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8" h="4846">
                <a:moveTo>
                  <a:pt x="2190" y="4846"/>
                </a:moveTo>
                <a:cubicBezTo>
                  <a:pt x="2475" y="4387"/>
                  <a:pt x="2678" y="3830"/>
                  <a:pt x="2678" y="3129"/>
                </a:cubicBezTo>
                <a:cubicBezTo>
                  <a:pt x="2678" y="2704"/>
                  <a:pt x="2604" y="2295"/>
                  <a:pt x="2470" y="1915"/>
                </a:cubicBezTo>
                <a:cubicBezTo>
                  <a:pt x="2185" y="1110"/>
                  <a:pt x="1626" y="434"/>
                  <a:pt x="905" y="0"/>
                </a:cubicBezTo>
                <a:lnTo>
                  <a:pt x="0" y="1568"/>
                </a:lnTo>
                <a:cubicBezTo>
                  <a:pt x="351" y="1788"/>
                  <a:pt x="623" y="2123"/>
                  <a:pt x="763" y="2520"/>
                </a:cubicBezTo>
                <a:cubicBezTo>
                  <a:pt x="769" y="2535"/>
                  <a:pt x="774" y="2551"/>
                  <a:pt x="779" y="2566"/>
                </a:cubicBezTo>
                <a:cubicBezTo>
                  <a:pt x="836" y="2744"/>
                  <a:pt x="867" y="2933"/>
                  <a:pt x="867" y="3129"/>
                </a:cubicBezTo>
                <a:cubicBezTo>
                  <a:pt x="867" y="3440"/>
                  <a:pt x="782" y="3690"/>
                  <a:pt x="628" y="3926"/>
                </a:cubicBezTo>
                <a:cubicBezTo>
                  <a:pt x="626" y="3930"/>
                  <a:pt x="622" y="3935"/>
                  <a:pt x="619" y="3939"/>
                </a:cubicBezTo>
                <a:lnTo>
                  <a:pt x="2190" y="4846"/>
                </a:ln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5" name="Freeform 26"/>
          <p:cNvSpPr>
            <a:spLocks/>
          </p:cNvSpPr>
          <p:nvPr/>
        </p:nvSpPr>
        <p:spPr bwMode="auto">
          <a:xfrm>
            <a:off x="5941837" y="2387663"/>
            <a:ext cx="1050283" cy="1155562"/>
          </a:xfrm>
          <a:custGeom>
            <a:avLst/>
            <a:gdLst>
              <a:gd name="T0" fmla="*/ 1403 w 3656"/>
              <a:gd name="T1" fmla="*/ 676 h 4019"/>
              <a:gd name="T2" fmla="*/ 744 w 3656"/>
              <a:gd name="T3" fmla="*/ 1318 h 4019"/>
              <a:gd name="T4" fmla="*/ 0 w 3656"/>
              <a:gd name="T5" fmla="*/ 3113 h 4019"/>
              <a:gd name="T6" fmla="*/ 906 w 3656"/>
              <a:gd name="T7" fmla="*/ 4019 h 4019"/>
              <a:gd name="T8" fmla="*/ 1811 w 3656"/>
              <a:gd name="T9" fmla="*/ 3113 h 4019"/>
              <a:gd name="T10" fmla="*/ 2185 w 3656"/>
              <a:gd name="T11" fmla="*/ 2427 h 4019"/>
              <a:gd name="T12" fmla="*/ 2616 w 3656"/>
              <a:gd name="T13" fmla="*/ 2021 h 4019"/>
              <a:gd name="T14" fmla="*/ 3656 w 3656"/>
              <a:gd name="T15" fmla="*/ 911 h 4019"/>
              <a:gd name="T16" fmla="*/ 2078 w 3656"/>
              <a:gd name="T17" fmla="*/ 0 h 4019"/>
              <a:gd name="T18" fmla="*/ 1403 w 3656"/>
              <a:gd name="T19" fmla="*/ 676 h 4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56" h="4019">
                <a:moveTo>
                  <a:pt x="1403" y="676"/>
                </a:moveTo>
                <a:cubicBezTo>
                  <a:pt x="1189" y="869"/>
                  <a:pt x="957" y="1079"/>
                  <a:pt x="744" y="1318"/>
                </a:cubicBezTo>
                <a:cubicBezTo>
                  <a:pt x="336" y="1776"/>
                  <a:pt x="0" y="2343"/>
                  <a:pt x="0" y="3113"/>
                </a:cubicBezTo>
                <a:cubicBezTo>
                  <a:pt x="0" y="3613"/>
                  <a:pt x="405" y="4019"/>
                  <a:pt x="906" y="4019"/>
                </a:cubicBezTo>
                <a:cubicBezTo>
                  <a:pt x="1406" y="4019"/>
                  <a:pt x="1811" y="3613"/>
                  <a:pt x="1811" y="3113"/>
                </a:cubicBezTo>
                <a:cubicBezTo>
                  <a:pt x="1811" y="2884"/>
                  <a:pt x="1928" y="2691"/>
                  <a:pt x="2185" y="2427"/>
                </a:cubicBezTo>
                <a:cubicBezTo>
                  <a:pt x="2300" y="2309"/>
                  <a:pt x="2443" y="2177"/>
                  <a:pt x="2616" y="2021"/>
                </a:cubicBezTo>
                <a:cubicBezTo>
                  <a:pt x="2949" y="1721"/>
                  <a:pt x="3340" y="1367"/>
                  <a:pt x="3656" y="911"/>
                </a:cubicBezTo>
                <a:lnTo>
                  <a:pt x="2078" y="0"/>
                </a:lnTo>
                <a:cubicBezTo>
                  <a:pt x="1907" y="216"/>
                  <a:pt x="1678" y="428"/>
                  <a:pt x="1403" y="676"/>
                </a:cubicBez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Freeform 28"/>
          <p:cNvSpPr>
            <a:spLocks noEditPoints="1"/>
          </p:cNvSpPr>
          <p:nvPr/>
        </p:nvSpPr>
        <p:spPr bwMode="auto">
          <a:xfrm>
            <a:off x="5981108" y="1942840"/>
            <a:ext cx="281998" cy="599088"/>
          </a:xfrm>
          <a:custGeom>
            <a:avLst/>
            <a:gdLst>
              <a:gd name="T0" fmla="*/ 378 w 977"/>
              <a:gd name="T1" fmla="*/ 550 h 2086"/>
              <a:gd name="T2" fmla="*/ 390 w 977"/>
              <a:gd name="T3" fmla="*/ 531 h 2086"/>
              <a:gd name="T4" fmla="*/ 375 w 977"/>
              <a:gd name="T5" fmla="*/ 506 h 2086"/>
              <a:gd name="T6" fmla="*/ 351 w 977"/>
              <a:gd name="T7" fmla="*/ 506 h 2086"/>
              <a:gd name="T8" fmla="*/ 336 w 977"/>
              <a:gd name="T9" fmla="*/ 531 h 2086"/>
              <a:gd name="T10" fmla="*/ 348 w 977"/>
              <a:gd name="T11" fmla="*/ 550 h 2086"/>
              <a:gd name="T12" fmla="*/ 378 w 977"/>
              <a:gd name="T13" fmla="*/ 550 h 2086"/>
              <a:gd name="T14" fmla="*/ 939 w 977"/>
              <a:gd name="T15" fmla="*/ 151 h 2086"/>
              <a:gd name="T16" fmla="*/ 933 w 977"/>
              <a:gd name="T17" fmla="*/ 148 h 2086"/>
              <a:gd name="T18" fmla="*/ 817 w 977"/>
              <a:gd name="T19" fmla="*/ 175 h 2086"/>
              <a:gd name="T20" fmla="*/ 611 w 977"/>
              <a:gd name="T21" fmla="*/ 485 h 2086"/>
              <a:gd name="T22" fmla="*/ 538 w 977"/>
              <a:gd name="T23" fmla="*/ 519 h 2086"/>
              <a:gd name="T24" fmla="*/ 538 w 977"/>
              <a:gd name="T25" fmla="*/ 519 h 2086"/>
              <a:gd name="T26" fmla="*/ 487 w 977"/>
              <a:gd name="T27" fmla="*/ 520 h 2086"/>
              <a:gd name="T28" fmla="*/ 487 w 977"/>
              <a:gd name="T29" fmla="*/ 520 h 2086"/>
              <a:gd name="T30" fmla="*/ 363 w 977"/>
              <a:gd name="T31" fmla="*/ 735 h 2086"/>
              <a:gd name="T32" fmla="*/ 238 w 977"/>
              <a:gd name="T33" fmla="*/ 518 h 2086"/>
              <a:gd name="T34" fmla="*/ 0 w 977"/>
              <a:gd name="T35" fmla="*/ 741 h 2086"/>
              <a:gd name="T36" fmla="*/ 0 w 977"/>
              <a:gd name="T37" fmla="*/ 1267 h 2086"/>
              <a:gd name="T38" fmla="*/ 80 w 977"/>
              <a:gd name="T39" fmla="*/ 1346 h 2086"/>
              <a:gd name="T40" fmla="*/ 110 w 977"/>
              <a:gd name="T41" fmla="*/ 1346 h 2086"/>
              <a:gd name="T42" fmla="*/ 110 w 977"/>
              <a:gd name="T43" fmla="*/ 801 h 2086"/>
              <a:gd name="T44" fmla="*/ 124 w 977"/>
              <a:gd name="T45" fmla="*/ 787 h 2086"/>
              <a:gd name="T46" fmla="*/ 138 w 977"/>
              <a:gd name="T47" fmla="*/ 801 h 2086"/>
              <a:gd name="T48" fmla="*/ 138 w 977"/>
              <a:gd name="T49" fmla="*/ 2019 h 2086"/>
              <a:gd name="T50" fmla="*/ 232 w 977"/>
              <a:gd name="T51" fmla="*/ 2086 h 2086"/>
              <a:gd name="T52" fmla="*/ 235 w 977"/>
              <a:gd name="T53" fmla="*/ 2086 h 2086"/>
              <a:gd name="T54" fmla="*/ 334 w 977"/>
              <a:gd name="T55" fmla="*/ 2000 h 2086"/>
              <a:gd name="T56" fmla="*/ 334 w 977"/>
              <a:gd name="T57" fmla="*/ 1346 h 2086"/>
              <a:gd name="T58" fmla="*/ 386 w 977"/>
              <a:gd name="T59" fmla="*/ 1346 h 2086"/>
              <a:gd name="T60" fmla="*/ 386 w 977"/>
              <a:gd name="T61" fmla="*/ 2000 h 2086"/>
              <a:gd name="T62" fmla="*/ 486 w 977"/>
              <a:gd name="T63" fmla="*/ 2086 h 2086"/>
              <a:gd name="T64" fmla="*/ 488 w 977"/>
              <a:gd name="T65" fmla="*/ 2086 h 2086"/>
              <a:gd name="T66" fmla="*/ 582 w 977"/>
              <a:gd name="T67" fmla="*/ 2019 h 2086"/>
              <a:gd name="T68" fmla="*/ 582 w 977"/>
              <a:gd name="T69" fmla="*/ 923 h 2086"/>
              <a:gd name="T70" fmla="*/ 588 w 977"/>
              <a:gd name="T71" fmla="*/ 829 h 2086"/>
              <a:gd name="T72" fmla="*/ 635 w 977"/>
              <a:gd name="T73" fmla="*/ 746 h 2086"/>
              <a:gd name="T74" fmla="*/ 946 w 977"/>
              <a:gd name="T75" fmla="*/ 270 h 2086"/>
              <a:gd name="T76" fmla="*/ 939 w 977"/>
              <a:gd name="T77" fmla="*/ 151 h 2086"/>
              <a:gd name="T78" fmla="*/ 362 w 977"/>
              <a:gd name="T79" fmla="*/ 462 h 2086"/>
              <a:gd name="T80" fmla="*/ 593 w 977"/>
              <a:gd name="T81" fmla="*/ 231 h 2086"/>
              <a:gd name="T82" fmla="*/ 362 w 977"/>
              <a:gd name="T83" fmla="*/ 0 h 2086"/>
              <a:gd name="T84" fmla="*/ 131 w 977"/>
              <a:gd name="T85" fmla="*/ 231 h 2086"/>
              <a:gd name="T86" fmla="*/ 362 w 977"/>
              <a:gd name="T87" fmla="*/ 462 h 2086"/>
              <a:gd name="T88" fmla="*/ 363 w 977"/>
              <a:gd name="T89" fmla="*/ 706 h 2086"/>
              <a:gd name="T90" fmla="*/ 405 w 977"/>
              <a:gd name="T91" fmla="*/ 634 h 2086"/>
              <a:gd name="T92" fmla="*/ 386 w 977"/>
              <a:gd name="T93" fmla="*/ 552 h 2086"/>
              <a:gd name="T94" fmla="*/ 385 w 977"/>
              <a:gd name="T95" fmla="*/ 553 h 2086"/>
              <a:gd name="T96" fmla="*/ 363 w 977"/>
              <a:gd name="T97" fmla="*/ 567 h 2086"/>
              <a:gd name="T98" fmla="*/ 341 w 977"/>
              <a:gd name="T99" fmla="*/ 553 h 2086"/>
              <a:gd name="T100" fmla="*/ 340 w 977"/>
              <a:gd name="T101" fmla="*/ 552 h 2086"/>
              <a:gd name="T102" fmla="*/ 321 w 977"/>
              <a:gd name="T103" fmla="*/ 634 h 2086"/>
              <a:gd name="T104" fmla="*/ 363 w 977"/>
              <a:gd name="T105" fmla="*/ 706 h 2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7" h="2086">
                <a:moveTo>
                  <a:pt x="378" y="550"/>
                </a:moveTo>
                <a:lnTo>
                  <a:pt x="390" y="531"/>
                </a:lnTo>
                <a:cubicBezTo>
                  <a:pt x="399" y="517"/>
                  <a:pt x="392" y="506"/>
                  <a:pt x="375" y="506"/>
                </a:cubicBezTo>
                <a:lnTo>
                  <a:pt x="351" y="506"/>
                </a:lnTo>
                <a:cubicBezTo>
                  <a:pt x="335" y="506"/>
                  <a:pt x="328" y="517"/>
                  <a:pt x="336" y="531"/>
                </a:cubicBezTo>
                <a:lnTo>
                  <a:pt x="348" y="550"/>
                </a:lnTo>
                <a:cubicBezTo>
                  <a:pt x="356" y="563"/>
                  <a:pt x="370" y="563"/>
                  <a:pt x="378" y="550"/>
                </a:cubicBezTo>
                <a:close/>
                <a:moveTo>
                  <a:pt x="939" y="151"/>
                </a:moveTo>
                <a:lnTo>
                  <a:pt x="933" y="148"/>
                </a:lnTo>
                <a:cubicBezTo>
                  <a:pt x="897" y="124"/>
                  <a:pt x="840" y="139"/>
                  <a:pt x="817" y="175"/>
                </a:cubicBezTo>
                <a:lnTo>
                  <a:pt x="611" y="485"/>
                </a:lnTo>
                <a:cubicBezTo>
                  <a:pt x="584" y="519"/>
                  <a:pt x="566" y="519"/>
                  <a:pt x="538" y="519"/>
                </a:cubicBezTo>
                <a:cubicBezTo>
                  <a:pt x="538" y="519"/>
                  <a:pt x="538" y="519"/>
                  <a:pt x="538" y="519"/>
                </a:cubicBezTo>
                <a:cubicBezTo>
                  <a:pt x="531" y="519"/>
                  <a:pt x="487" y="520"/>
                  <a:pt x="487" y="520"/>
                </a:cubicBezTo>
                <a:cubicBezTo>
                  <a:pt x="487" y="520"/>
                  <a:pt x="487" y="520"/>
                  <a:pt x="487" y="520"/>
                </a:cubicBezTo>
                <a:lnTo>
                  <a:pt x="363" y="735"/>
                </a:lnTo>
                <a:lnTo>
                  <a:pt x="238" y="518"/>
                </a:lnTo>
                <a:cubicBezTo>
                  <a:pt x="99" y="553"/>
                  <a:pt x="0" y="642"/>
                  <a:pt x="0" y="741"/>
                </a:cubicBezTo>
                <a:lnTo>
                  <a:pt x="0" y="1267"/>
                </a:lnTo>
                <a:cubicBezTo>
                  <a:pt x="0" y="1311"/>
                  <a:pt x="36" y="1346"/>
                  <a:pt x="80" y="1346"/>
                </a:cubicBezTo>
                <a:lnTo>
                  <a:pt x="110" y="1346"/>
                </a:lnTo>
                <a:lnTo>
                  <a:pt x="110" y="801"/>
                </a:lnTo>
                <a:cubicBezTo>
                  <a:pt x="110" y="794"/>
                  <a:pt x="117" y="787"/>
                  <a:pt x="124" y="787"/>
                </a:cubicBezTo>
                <a:cubicBezTo>
                  <a:pt x="132" y="787"/>
                  <a:pt x="138" y="794"/>
                  <a:pt x="138" y="801"/>
                </a:cubicBezTo>
                <a:lnTo>
                  <a:pt x="138" y="2019"/>
                </a:lnTo>
                <a:cubicBezTo>
                  <a:pt x="152" y="2058"/>
                  <a:pt x="188" y="2086"/>
                  <a:pt x="232" y="2086"/>
                </a:cubicBezTo>
                <a:lnTo>
                  <a:pt x="235" y="2086"/>
                </a:lnTo>
                <a:cubicBezTo>
                  <a:pt x="289" y="2086"/>
                  <a:pt x="334" y="2055"/>
                  <a:pt x="334" y="2000"/>
                </a:cubicBezTo>
                <a:lnTo>
                  <a:pt x="334" y="1346"/>
                </a:lnTo>
                <a:lnTo>
                  <a:pt x="386" y="1346"/>
                </a:lnTo>
                <a:lnTo>
                  <a:pt x="386" y="2000"/>
                </a:lnTo>
                <a:cubicBezTo>
                  <a:pt x="386" y="2055"/>
                  <a:pt x="431" y="2086"/>
                  <a:pt x="486" y="2086"/>
                </a:cubicBezTo>
                <a:lnTo>
                  <a:pt x="488" y="2086"/>
                </a:lnTo>
                <a:cubicBezTo>
                  <a:pt x="532" y="2086"/>
                  <a:pt x="568" y="2058"/>
                  <a:pt x="582" y="2019"/>
                </a:cubicBezTo>
                <a:lnTo>
                  <a:pt x="582" y="923"/>
                </a:lnTo>
                <a:cubicBezTo>
                  <a:pt x="582" y="923"/>
                  <a:pt x="580" y="856"/>
                  <a:pt x="588" y="829"/>
                </a:cubicBezTo>
                <a:cubicBezTo>
                  <a:pt x="594" y="809"/>
                  <a:pt x="612" y="780"/>
                  <a:pt x="635" y="746"/>
                </a:cubicBezTo>
                <a:cubicBezTo>
                  <a:pt x="744" y="586"/>
                  <a:pt x="946" y="270"/>
                  <a:pt x="946" y="270"/>
                </a:cubicBezTo>
                <a:cubicBezTo>
                  <a:pt x="970" y="234"/>
                  <a:pt x="977" y="177"/>
                  <a:pt x="939" y="151"/>
                </a:cubicBezTo>
                <a:close/>
                <a:moveTo>
                  <a:pt x="362" y="462"/>
                </a:moveTo>
                <a:cubicBezTo>
                  <a:pt x="490" y="462"/>
                  <a:pt x="593" y="359"/>
                  <a:pt x="593" y="231"/>
                </a:cubicBezTo>
                <a:cubicBezTo>
                  <a:pt x="593" y="104"/>
                  <a:pt x="490" y="0"/>
                  <a:pt x="362" y="0"/>
                </a:cubicBezTo>
                <a:cubicBezTo>
                  <a:pt x="235" y="0"/>
                  <a:pt x="131" y="104"/>
                  <a:pt x="131" y="231"/>
                </a:cubicBezTo>
                <a:cubicBezTo>
                  <a:pt x="131" y="359"/>
                  <a:pt x="235" y="462"/>
                  <a:pt x="362" y="462"/>
                </a:cubicBezTo>
                <a:close/>
                <a:moveTo>
                  <a:pt x="363" y="706"/>
                </a:moveTo>
                <a:lnTo>
                  <a:pt x="405" y="634"/>
                </a:lnTo>
                <a:lnTo>
                  <a:pt x="386" y="552"/>
                </a:lnTo>
                <a:lnTo>
                  <a:pt x="385" y="553"/>
                </a:lnTo>
                <a:cubicBezTo>
                  <a:pt x="380" y="562"/>
                  <a:pt x="372" y="567"/>
                  <a:pt x="363" y="567"/>
                </a:cubicBezTo>
                <a:cubicBezTo>
                  <a:pt x="354" y="567"/>
                  <a:pt x="346" y="562"/>
                  <a:pt x="341" y="553"/>
                </a:cubicBezTo>
                <a:lnTo>
                  <a:pt x="340" y="552"/>
                </a:lnTo>
                <a:lnTo>
                  <a:pt x="321" y="634"/>
                </a:lnTo>
                <a:lnTo>
                  <a:pt x="363" y="706"/>
                </a:lnTo>
                <a:close/>
              </a:path>
            </a:pathLst>
          </a:custGeom>
          <a:solidFill>
            <a:srgbClr val="093B5C"/>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 name="椭圆 26"/>
          <p:cNvSpPr/>
          <p:nvPr/>
        </p:nvSpPr>
        <p:spPr>
          <a:xfrm>
            <a:off x="5733691" y="3541134"/>
            <a:ext cx="758654" cy="758654"/>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1" name="矩形 50"/>
          <p:cNvSpPr/>
          <p:nvPr/>
        </p:nvSpPr>
        <p:spPr>
          <a:xfrm>
            <a:off x="1152603" y="1845207"/>
            <a:ext cx="3120233" cy="2862322"/>
          </a:xfrm>
          <a:prstGeom prst="rect">
            <a:avLst/>
          </a:prstGeom>
        </p:spPr>
        <p:txBody>
          <a:bodyPr wrap="square">
            <a:spAutoFit/>
          </a:bodyPr>
          <a:lstStyle/>
          <a:p>
            <a:pPr marL="285750" indent="-285750" algn="just">
              <a:buFont typeface="Wingdings" charset="2"/>
              <a:buChar char="Ø"/>
            </a:pPr>
            <a:r>
              <a:rPr lang="zh-CN" altLang="zh-CN" dirty="0">
                <a:latin typeface="Microsoft YaHei" charset="-122"/>
                <a:ea typeface="Microsoft YaHei" charset="-122"/>
                <a:cs typeface="Microsoft YaHei" charset="-122"/>
              </a:rPr>
              <a:t>随着相关研究的进一步深入，学者们发现，通过提高相关参数值来增大网络吞吐量大小本身也是具有</a:t>
            </a:r>
            <a:r>
              <a:rPr lang="zh-CN" altLang="zh-CN" dirty="0">
                <a:solidFill>
                  <a:srgbClr val="FF0000"/>
                </a:solidFill>
                <a:latin typeface="Microsoft YaHei" charset="-122"/>
                <a:ea typeface="Microsoft YaHei" charset="-122"/>
                <a:cs typeface="Microsoft YaHei" charset="-122"/>
              </a:rPr>
              <a:t>局限性</a:t>
            </a:r>
            <a:r>
              <a:rPr lang="zh-CN" altLang="zh-CN" dirty="0" smtClean="0">
                <a:latin typeface="Microsoft YaHei" charset="-122"/>
                <a:ea typeface="Microsoft YaHei" charset="-122"/>
                <a:cs typeface="Microsoft YaHei" charset="-122"/>
              </a:rPr>
              <a:t>的</a:t>
            </a:r>
            <a:endParaRPr lang="en-US" altLang="zh-CN" dirty="0" smtClean="0">
              <a:latin typeface="Microsoft YaHei" charset="-122"/>
              <a:ea typeface="Microsoft YaHei" charset="-122"/>
              <a:cs typeface="Microsoft YaHei" charset="-122"/>
            </a:endParaRPr>
          </a:p>
          <a:p>
            <a:pPr marL="285750" indent="-285750" algn="just">
              <a:buFont typeface="Wingdings" charset="2"/>
              <a:buChar char="Ø"/>
            </a:pPr>
            <a:endParaRPr lang="en-US" altLang="zh-CN" dirty="0">
              <a:latin typeface="Microsoft YaHei" charset="-122"/>
              <a:ea typeface="Microsoft YaHei" charset="-122"/>
              <a:cs typeface="Microsoft YaHei" charset="-122"/>
            </a:endParaRPr>
          </a:p>
          <a:p>
            <a:pPr marL="285750" indent="-285750" algn="just">
              <a:buFont typeface="Wingdings" charset="2"/>
              <a:buChar char="Ø"/>
            </a:pPr>
            <a:r>
              <a:rPr lang="zh-CN" altLang="zh-CN" dirty="0" smtClean="0">
                <a:latin typeface="Microsoft YaHei" charset="-122"/>
                <a:ea typeface="Microsoft YaHei" charset="-122"/>
                <a:cs typeface="Microsoft YaHei" charset="-122"/>
              </a:rPr>
              <a:t>随着</a:t>
            </a:r>
            <a:r>
              <a:rPr lang="zh-CN" altLang="zh-CN" dirty="0">
                <a:latin typeface="Microsoft YaHei" charset="-122"/>
                <a:ea typeface="Microsoft YaHei" charset="-122"/>
                <a:cs typeface="Microsoft YaHei" charset="-122"/>
              </a:rPr>
              <a:t>区块容量的增加（或者增加区块产生速率），网络吞吐量大小却并不会线性</a:t>
            </a:r>
            <a:r>
              <a:rPr lang="zh-CN" altLang="zh-CN" dirty="0" smtClean="0">
                <a:latin typeface="Microsoft YaHei" charset="-122"/>
                <a:ea typeface="Microsoft YaHei" charset="-122"/>
                <a:cs typeface="Microsoft YaHei" charset="-122"/>
              </a:rPr>
              <a:t>增加</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69" name="矩形 68"/>
          <p:cNvSpPr/>
          <p:nvPr/>
        </p:nvSpPr>
        <p:spPr>
          <a:xfrm>
            <a:off x="2581544" y="5136114"/>
            <a:ext cx="7821602" cy="1477328"/>
          </a:xfrm>
          <a:prstGeom prst="rect">
            <a:avLst/>
          </a:prstGeom>
        </p:spPr>
        <p:txBody>
          <a:bodyPr wrap="square">
            <a:spAutoFit/>
          </a:bodyPr>
          <a:lstStyle/>
          <a:p>
            <a:pPr algn="just"/>
            <a:r>
              <a:rPr lang="en-US" altLang="zh-CN" dirty="0" err="1" smtClean="0">
                <a:latin typeface="Microsoft YaHei" charset="-122"/>
                <a:ea typeface="Microsoft YaHei" charset="-122"/>
                <a:cs typeface="Microsoft YaHei" charset="-122"/>
              </a:rPr>
              <a:t>Lewenberg</a:t>
            </a:r>
            <a:r>
              <a:rPr lang="en-US" altLang="zh-CN" dirty="0" smtClean="0">
                <a:latin typeface="Microsoft YaHei" charset="-122"/>
                <a:ea typeface="Microsoft YaHei" charset="-122"/>
                <a:cs typeface="Microsoft YaHei" charset="-122"/>
              </a:rPr>
              <a:t> </a:t>
            </a:r>
            <a:r>
              <a:rPr lang="en-US" altLang="zh-CN" dirty="0">
                <a:latin typeface="Microsoft YaHei" charset="-122"/>
                <a:ea typeface="Microsoft YaHei" charset="-122"/>
                <a:cs typeface="Microsoft YaHei" charset="-122"/>
              </a:rPr>
              <a:t>et.al</a:t>
            </a:r>
            <a:r>
              <a:rPr lang="zh-CN" altLang="en-US" dirty="0">
                <a:latin typeface="Microsoft YaHei" charset="-122"/>
                <a:ea typeface="Microsoft YaHei" charset="-122"/>
                <a:cs typeface="Microsoft YaHei" charset="-122"/>
              </a:rPr>
              <a:t>设计了</a:t>
            </a:r>
            <a:r>
              <a:rPr lang="zh-CN" altLang="zh-CN" dirty="0">
                <a:latin typeface="Microsoft YaHei" charset="-122"/>
                <a:ea typeface="Microsoft YaHei" charset="-122"/>
                <a:cs typeface="Microsoft YaHei" charset="-122"/>
              </a:rPr>
              <a:t>一种基于</a:t>
            </a:r>
            <a:r>
              <a:rPr lang="en-US" altLang="zh-CN" dirty="0">
                <a:latin typeface="Microsoft YaHei" charset="-122"/>
                <a:ea typeface="Microsoft YaHei" charset="-122"/>
                <a:cs typeface="Microsoft YaHei" charset="-122"/>
              </a:rPr>
              <a:t>Directed </a:t>
            </a:r>
            <a:r>
              <a:rPr lang="en-US" altLang="zh-CN" dirty="0" err="1">
                <a:latin typeface="Microsoft YaHei" charset="-122"/>
                <a:ea typeface="Microsoft YaHei" charset="-122"/>
                <a:cs typeface="Microsoft YaHei" charset="-122"/>
              </a:rPr>
              <a:t>Acylic</a:t>
            </a:r>
            <a:r>
              <a:rPr lang="en-US" altLang="zh-CN" dirty="0">
                <a:latin typeface="Microsoft YaHei" charset="-122"/>
                <a:ea typeface="Microsoft YaHei" charset="-122"/>
                <a:cs typeface="Microsoft YaHei" charset="-122"/>
              </a:rPr>
              <a:t> Graph</a:t>
            </a:r>
            <a:r>
              <a:rPr lang="zh-CN" altLang="zh-CN" dirty="0">
                <a:latin typeface="Microsoft YaHei" charset="-122"/>
                <a:ea typeface="Microsoft YaHei" charset="-122"/>
                <a:cs typeface="Microsoft YaHei" charset="-122"/>
              </a:rPr>
              <a:t>的区块链结构（</a:t>
            </a:r>
            <a:r>
              <a:rPr lang="en-US" altLang="zh-CN" dirty="0" err="1">
                <a:latin typeface="Microsoft YaHei" charset="-122"/>
                <a:ea typeface="Microsoft YaHei" charset="-122"/>
                <a:cs typeface="Microsoft YaHei" charset="-122"/>
              </a:rPr>
              <a:t>blockDAG</a:t>
            </a:r>
            <a:r>
              <a:rPr lang="zh-CN"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，并在此基础上提出</a:t>
            </a:r>
            <a:r>
              <a:rPr lang="en-US" altLang="zh-CN" dirty="0">
                <a:latin typeface="Microsoft YaHei" charset="-122"/>
                <a:ea typeface="Microsoft YaHei" charset="-122"/>
                <a:cs typeface="Microsoft YaHei" charset="-122"/>
              </a:rPr>
              <a:t>Inclusive</a:t>
            </a:r>
            <a:r>
              <a:rPr lang="zh-CN" altLang="en-US" dirty="0">
                <a:latin typeface="Microsoft YaHei" charset="-122"/>
                <a:ea typeface="Microsoft YaHei" charset="-122"/>
                <a:cs typeface="Microsoft YaHei" charset="-122"/>
              </a:rPr>
              <a:t>区块链共识机制</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algn="just"/>
            <a:endParaRPr lang="en-US" altLang="zh-CN" dirty="0">
              <a:latin typeface="Microsoft YaHei" charset="-122"/>
              <a:ea typeface="Microsoft YaHei" charset="-122"/>
              <a:cs typeface="Microsoft YaHei" charset="-122"/>
            </a:endParaRPr>
          </a:p>
          <a:p>
            <a:pPr algn="just"/>
            <a:r>
              <a:rPr lang="zh-CN" altLang="en-US" dirty="0" smtClean="0">
                <a:latin typeface="Microsoft YaHei" charset="-122"/>
                <a:ea typeface="Microsoft YaHei" charset="-122"/>
                <a:cs typeface="Microsoft YaHei" charset="-122"/>
              </a:rPr>
              <a:t>按照</a:t>
            </a:r>
            <a:r>
              <a:rPr lang="zh-CN" altLang="zh-CN" dirty="0">
                <a:latin typeface="Microsoft YaHei" charset="-122"/>
                <a:ea typeface="Microsoft YaHei" charset="-122"/>
                <a:cs typeface="Microsoft YaHei" charset="-122"/>
              </a:rPr>
              <a:t>某种规则有选择性地</a:t>
            </a:r>
            <a:r>
              <a:rPr lang="zh-CN" altLang="zh-CN" dirty="0">
                <a:solidFill>
                  <a:srgbClr val="FF0000"/>
                </a:solidFill>
                <a:latin typeface="Microsoft YaHei" charset="-122"/>
                <a:ea typeface="Microsoft YaHei" charset="-122"/>
                <a:cs typeface="Microsoft YaHei" charset="-122"/>
              </a:rPr>
              <a:t>将游离区块（未能进入主链的区块）上的信息挑选</a:t>
            </a:r>
            <a:r>
              <a:rPr lang="zh-CN" altLang="zh-CN" dirty="0">
                <a:latin typeface="Microsoft YaHei" charset="-122"/>
                <a:ea typeface="Microsoft YaHei" charset="-122"/>
                <a:cs typeface="Microsoft YaHei" charset="-122"/>
              </a:rPr>
              <a:t>出来，对原有有效信息集进行扩充，有希望能够大大提高系统吞吐量</a:t>
            </a:r>
            <a:r>
              <a:rPr lang="zh-CN" altLang="en-US" dirty="0">
                <a:latin typeface="Microsoft YaHei" charset="-122"/>
                <a:ea typeface="Microsoft YaHei" charset="-122"/>
                <a:cs typeface="Microsoft YaHei" charset="-122"/>
              </a:rPr>
              <a:t>。</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70" name="矩形 69"/>
          <p:cNvSpPr/>
          <p:nvPr/>
        </p:nvSpPr>
        <p:spPr>
          <a:xfrm>
            <a:off x="7614303" y="1389168"/>
            <a:ext cx="2918448" cy="523220"/>
          </a:xfrm>
          <a:prstGeom prst="rect">
            <a:avLst/>
          </a:prstGeom>
        </p:spPr>
        <p:txBody>
          <a:bodyPr wrap="square">
            <a:spAutoFit/>
          </a:bodyPr>
          <a:lstStyle/>
          <a:p>
            <a:r>
              <a:rPr lang="zh-CN" altLang="en-US" sz="2800" b="1" dirty="0">
                <a:solidFill>
                  <a:srgbClr val="093B5C"/>
                </a:solidFill>
                <a:latin typeface="微软雅黑" panose="020B0503020204020204" pitchFamily="34" charset="-122"/>
                <a:ea typeface="微软雅黑" panose="020B0503020204020204" pitchFamily="34" charset="-122"/>
              </a:rPr>
              <a:t>具体原因</a:t>
            </a:r>
          </a:p>
        </p:txBody>
      </p:sp>
      <p:sp>
        <p:nvSpPr>
          <p:cNvPr id="71" name="矩形 70"/>
          <p:cNvSpPr/>
          <p:nvPr/>
        </p:nvSpPr>
        <p:spPr>
          <a:xfrm>
            <a:off x="7513410" y="1845207"/>
            <a:ext cx="3525987" cy="2585323"/>
          </a:xfrm>
          <a:prstGeom prst="rect">
            <a:avLst/>
          </a:prstGeom>
        </p:spPr>
        <p:txBody>
          <a:bodyPr wrap="square">
            <a:spAutoFit/>
          </a:bodyPr>
          <a:lstStyle/>
          <a:p>
            <a:pPr marL="285750" indent="-285750" algn="just">
              <a:buFont typeface="Wingdings" charset="2"/>
              <a:buChar char="Ø"/>
            </a:pPr>
            <a:r>
              <a:rPr lang="zh-CN" altLang="zh-CN" dirty="0">
                <a:latin typeface="Microsoft YaHei" charset="-122"/>
                <a:ea typeface="Microsoft YaHei" charset="-122"/>
                <a:cs typeface="Microsoft YaHei" charset="-122"/>
              </a:rPr>
              <a:t>无论采取最长链还是</a:t>
            </a:r>
            <a:r>
              <a:rPr lang="en-US" altLang="zh-CN" dirty="0">
                <a:latin typeface="Microsoft YaHei" charset="-122"/>
                <a:ea typeface="Microsoft YaHei" charset="-122"/>
                <a:cs typeface="Microsoft YaHei" charset="-122"/>
              </a:rPr>
              <a:t>GHOST</a:t>
            </a:r>
            <a:r>
              <a:rPr lang="zh-CN" altLang="zh-CN" dirty="0">
                <a:latin typeface="Microsoft YaHei" charset="-122"/>
                <a:ea typeface="Microsoft YaHei" charset="-122"/>
                <a:cs typeface="Microsoft YaHei" charset="-122"/>
              </a:rPr>
              <a:t>主链选择方法，在分叉处</a:t>
            </a:r>
            <a:r>
              <a:rPr lang="zh-CN" altLang="zh-CN" dirty="0">
                <a:solidFill>
                  <a:srgbClr val="FF0000"/>
                </a:solidFill>
                <a:latin typeface="Microsoft YaHei" charset="-122"/>
                <a:ea typeface="Microsoft YaHei" charset="-122"/>
                <a:cs typeface="Microsoft YaHei" charset="-122"/>
              </a:rPr>
              <a:t>仅有一个区块能够进入主链</a:t>
            </a:r>
            <a:r>
              <a:rPr lang="zh-CN" altLang="zh-CN" dirty="0">
                <a:latin typeface="Microsoft YaHei" charset="-122"/>
                <a:ea typeface="Microsoft YaHei" charset="-122"/>
                <a:cs typeface="Microsoft YaHei" charset="-122"/>
              </a:rPr>
              <a:t>，而未被选择进入主链的区块上的交易便不被系统承认</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algn="just"/>
            <a:endParaRPr lang="en-US" altLang="zh-CN" dirty="0">
              <a:latin typeface="Microsoft YaHei" charset="-122"/>
              <a:ea typeface="Microsoft YaHei" charset="-122"/>
              <a:cs typeface="Microsoft YaHei" charset="-122"/>
            </a:endParaRPr>
          </a:p>
          <a:p>
            <a:pPr marL="285750" indent="-285750" algn="just">
              <a:buFont typeface="Wingdings" charset="2"/>
              <a:buChar char="Ø"/>
            </a:pPr>
            <a:r>
              <a:rPr lang="zh-CN" altLang="zh-CN" dirty="0" smtClean="0">
                <a:latin typeface="Microsoft YaHei" charset="-122"/>
                <a:ea typeface="Microsoft YaHei" charset="-122"/>
                <a:cs typeface="Microsoft YaHei" charset="-122"/>
              </a:rPr>
              <a:t>随着</a:t>
            </a:r>
            <a:r>
              <a:rPr lang="zh-CN" altLang="zh-CN" dirty="0">
                <a:latin typeface="Microsoft YaHei" charset="-122"/>
                <a:ea typeface="Microsoft YaHei" charset="-122"/>
                <a:cs typeface="Microsoft YaHei" charset="-122"/>
              </a:rPr>
              <a:t>分叉出现地愈发频繁（调高参数值后的影响），这种类型的信息损失也会越来越多</a:t>
            </a:r>
            <a:r>
              <a:rPr lang="zh-CN" altLang="zh-CN" dirty="0"/>
              <a:t>。</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 name="矩形 71"/>
          <p:cNvSpPr/>
          <p:nvPr/>
        </p:nvSpPr>
        <p:spPr>
          <a:xfrm>
            <a:off x="5563187" y="4588696"/>
            <a:ext cx="1807582" cy="523220"/>
          </a:xfrm>
          <a:prstGeom prst="rect">
            <a:avLst/>
          </a:prstGeom>
        </p:spPr>
        <p:txBody>
          <a:bodyPr wrap="square">
            <a:spAutoFit/>
          </a:bodyPr>
          <a:lstStyle/>
          <a:p>
            <a:r>
              <a:rPr lang="zh-CN" altLang="en-US" sz="2800" b="1" dirty="0">
                <a:solidFill>
                  <a:srgbClr val="093B5C"/>
                </a:solidFill>
                <a:latin typeface="微软雅黑" panose="020B0503020204020204" pitchFamily="34" charset="-122"/>
                <a:ea typeface="微软雅黑" panose="020B0503020204020204" pitchFamily="34" charset="-122"/>
              </a:rPr>
              <a:t>解决方案</a:t>
            </a:r>
          </a:p>
        </p:txBody>
      </p:sp>
      <p:sp>
        <p:nvSpPr>
          <p:cNvPr id="18" name="矩形 3"/>
          <p:cNvSpPr>
            <a:spLocks noChangeArrowheads="1"/>
          </p:cNvSpPr>
          <p:nvPr/>
        </p:nvSpPr>
        <p:spPr bwMode="auto">
          <a:xfrm>
            <a:off x="798575" y="234824"/>
            <a:ext cx="8433348" cy="523220"/>
          </a:xfrm>
          <a:prstGeom prst="rect">
            <a:avLst/>
          </a:prstGeom>
          <a:extLst/>
        </p:spPr>
        <p:txBody>
          <a:bodyPr wrap="square">
            <a:spAutoFit/>
          </a:bodyPr>
          <a:lstStyle/>
          <a:p>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Inclusive</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r>
              <a:rPr lang="en-US" altLang="zh-CN" sz="2800" b="1" kern="100" dirty="0" err="1">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Lewenberg</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 et.al, 2015</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19" name="等腰三角形 18"/>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356321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19"/>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18"/>
                                        </p:tgtEl>
                                        <p:attrNameLst>
                                          <p:attrName>ppt_x</p:attrName>
                                          <p:attrName>ppt_y</p:attrName>
                                        </p:attrNameLst>
                                      </p:cBhvr>
                                      <p:rCtr x="6068" y="0"/>
                                    </p:animMotion>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animEffect transition="in" filter="fade">
                                      <p:cBhvr>
                                        <p:cTn id="29" dur="500"/>
                                        <p:tgtEl>
                                          <p:spTgt spid="23"/>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par>
                                <p:cTn id="35" presetID="53" presetClass="entr" presetSubtype="16" fill="hold" grpId="0" nodeType="withEffect">
                                  <p:stCondLst>
                                    <p:cond delay="7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grpId="0" nodeType="withEffect">
                                  <p:stCondLst>
                                    <p:cond delay="100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26"/>
                                        </p:tgtEl>
                                        <p:attrNameLst>
                                          <p:attrName>style.visibility</p:attrName>
                                        </p:attrNameLst>
                                      </p:cBhvr>
                                      <p:to>
                                        <p:strVal val="visible"/>
                                      </p:to>
                                    </p:set>
                                    <p:anim calcmode="lin" valueType="num">
                                      <p:cBhvr>
                                        <p:cTn id="47" dur="500" fill="hold"/>
                                        <p:tgtEl>
                                          <p:spTgt spid="26"/>
                                        </p:tgtEl>
                                        <p:attrNameLst>
                                          <p:attrName>ppt_w</p:attrName>
                                        </p:attrNameLst>
                                      </p:cBhvr>
                                      <p:tavLst>
                                        <p:tav tm="0">
                                          <p:val>
                                            <p:fltVal val="0"/>
                                          </p:val>
                                        </p:tav>
                                        <p:tav tm="100000">
                                          <p:val>
                                            <p:strVal val="#ppt_w"/>
                                          </p:val>
                                        </p:tav>
                                      </p:tavLst>
                                    </p:anim>
                                    <p:anim calcmode="lin" valueType="num">
                                      <p:cBhvr>
                                        <p:cTn id="48" dur="500" fill="hold"/>
                                        <p:tgtEl>
                                          <p:spTgt spid="26"/>
                                        </p:tgtEl>
                                        <p:attrNameLst>
                                          <p:attrName>ppt_h</p:attrName>
                                        </p:attrNameLst>
                                      </p:cBhvr>
                                      <p:tavLst>
                                        <p:tav tm="0">
                                          <p:val>
                                            <p:fltVal val="0"/>
                                          </p:val>
                                        </p:tav>
                                        <p:tav tm="100000">
                                          <p:val>
                                            <p:strVal val="#ppt_h"/>
                                          </p:val>
                                        </p:tav>
                                      </p:tavLst>
                                    </p:anim>
                                    <p:animEffect transition="in" filter="fade">
                                      <p:cBhvr>
                                        <p:cTn id="49" dur="500"/>
                                        <p:tgtEl>
                                          <p:spTgt spid="26"/>
                                        </p:tgtEl>
                                      </p:cBhvr>
                                    </p:animEffect>
                                  </p:childTnLst>
                                </p:cTn>
                              </p:par>
                            </p:childTnLst>
                          </p:cTn>
                        </p:par>
                        <p:par>
                          <p:cTn id="50" fill="hold">
                            <p:stCondLst>
                              <p:cond delay="2750"/>
                            </p:stCondLst>
                            <p:childTnLst>
                              <p:par>
                                <p:cTn id="51" presetID="2" presetClass="entr" presetSubtype="8"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0-#ppt_w/2"/>
                                          </p:val>
                                        </p:tav>
                                        <p:tav tm="100000">
                                          <p:val>
                                            <p:strVal val="#ppt_x"/>
                                          </p:val>
                                        </p:tav>
                                      </p:tavLst>
                                    </p:anim>
                                    <p:anim calcmode="lin" valueType="num">
                                      <p:cBhvr additive="base">
                                        <p:cTn id="54" dur="500" fill="hold"/>
                                        <p:tgtEl>
                                          <p:spTgt spid="17"/>
                                        </p:tgtEl>
                                        <p:attrNameLst>
                                          <p:attrName>ppt_y</p:attrName>
                                        </p:attrNameLst>
                                      </p:cBhvr>
                                      <p:tavLst>
                                        <p:tav tm="0">
                                          <p:val>
                                            <p:strVal val="#ppt_y"/>
                                          </p:val>
                                        </p:tav>
                                        <p:tav tm="100000">
                                          <p:val>
                                            <p:strVal val="#ppt_y"/>
                                          </p:val>
                                        </p:tav>
                                      </p:tavLst>
                                    </p:anim>
                                  </p:childTnLst>
                                </p:cTn>
                              </p:par>
                            </p:childTnLst>
                          </p:cTn>
                        </p:par>
                        <p:par>
                          <p:cTn id="55" fill="hold">
                            <p:stCondLst>
                              <p:cond delay="3250"/>
                            </p:stCondLst>
                            <p:childTnLst>
                              <p:par>
                                <p:cTn id="56" presetID="53" presetClass="entr" presetSubtype="16" fill="hold" grpId="0" nodeType="afterEffect">
                                  <p:stCondLst>
                                    <p:cond delay="0"/>
                                  </p:stCondLst>
                                  <p:iterate type="lt">
                                    <p:tmPct val="10000"/>
                                  </p:iterate>
                                  <p:childTnLst>
                                    <p:set>
                                      <p:cBhvr>
                                        <p:cTn id="57" dur="1" fill="hold">
                                          <p:stCondLst>
                                            <p:cond delay="0"/>
                                          </p:stCondLst>
                                        </p:cTn>
                                        <p:tgtEl>
                                          <p:spTgt spid="51"/>
                                        </p:tgtEl>
                                        <p:attrNameLst>
                                          <p:attrName>style.visibility</p:attrName>
                                        </p:attrNameLst>
                                      </p:cBhvr>
                                      <p:to>
                                        <p:strVal val="visible"/>
                                      </p:to>
                                    </p:set>
                                    <p:anim calcmode="lin" valueType="num">
                                      <p:cBhvr>
                                        <p:cTn id="58" dur="100" fill="hold"/>
                                        <p:tgtEl>
                                          <p:spTgt spid="51"/>
                                        </p:tgtEl>
                                        <p:attrNameLst>
                                          <p:attrName>ppt_w</p:attrName>
                                        </p:attrNameLst>
                                      </p:cBhvr>
                                      <p:tavLst>
                                        <p:tav tm="0">
                                          <p:val>
                                            <p:fltVal val="0"/>
                                          </p:val>
                                        </p:tav>
                                        <p:tav tm="100000">
                                          <p:val>
                                            <p:strVal val="#ppt_w"/>
                                          </p:val>
                                        </p:tav>
                                      </p:tavLst>
                                    </p:anim>
                                    <p:anim calcmode="lin" valueType="num">
                                      <p:cBhvr>
                                        <p:cTn id="59" dur="100" fill="hold"/>
                                        <p:tgtEl>
                                          <p:spTgt spid="51"/>
                                        </p:tgtEl>
                                        <p:attrNameLst>
                                          <p:attrName>ppt_h</p:attrName>
                                        </p:attrNameLst>
                                      </p:cBhvr>
                                      <p:tavLst>
                                        <p:tav tm="0">
                                          <p:val>
                                            <p:fltVal val="0"/>
                                          </p:val>
                                        </p:tav>
                                        <p:tav tm="100000">
                                          <p:val>
                                            <p:strVal val="#ppt_h"/>
                                          </p:val>
                                        </p:tav>
                                      </p:tavLst>
                                    </p:anim>
                                    <p:animEffect transition="in" filter="fade">
                                      <p:cBhvr>
                                        <p:cTn id="60" dur="100"/>
                                        <p:tgtEl>
                                          <p:spTgt spid="51"/>
                                        </p:tgtEl>
                                      </p:cBhvr>
                                    </p:animEffect>
                                  </p:childTnLst>
                                </p:cTn>
                              </p:par>
                            </p:childTnLst>
                          </p:cTn>
                        </p:par>
                        <p:par>
                          <p:cTn id="61" fill="hold">
                            <p:stCondLst>
                              <p:cond delay="4190"/>
                            </p:stCondLst>
                            <p:childTnLst>
                              <p:par>
                                <p:cTn id="62" presetID="2" presetClass="entr" presetSubtype="2" fill="hold" grpId="0" nodeType="afterEffect">
                                  <p:stCondLst>
                                    <p:cond delay="0"/>
                                  </p:stCondLst>
                                  <p:childTnLst>
                                    <p:set>
                                      <p:cBhvr>
                                        <p:cTn id="63" dur="1" fill="hold">
                                          <p:stCondLst>
                                            <p:cond delay="0"/>
                                          </p:stCondLst>
                                        </p:cTn>
                                        <p:tgtEl>
                                          <p:spTgt spid="70"/>
                                        </p:tgtEl>
                                        <p:attrNameLst>
                                          <p:attrName>style.visibility</p:attrName>
                                        </p:attrNameLst>
                                      </p:cBhvr>
                                      <p:to>
                                        <p:strVal val="visible"/>
                                      </p:to>
                                    </p:set>
                                    <p:anim calcmode="lin" valueType="num">
                                      <p:cBhvr additive="base">
                                        <p:cTn id="64" dur="500" fill="hold"/>
                                        <p:tgtEl>
                                          <p:spTgt spid="70"/>
                                        </p:tgtEl>
                                        <p:attrNameLst>
                                          <p:attrName>ppt_x</p:attrName>
                                        </p:attrNameLst>
                                      </p:cBhvr>
                                      <p:tavLst>
                                        <p:tav tm="0">
                                          <p:val>
                                            <p:strVal val="1+#ppt_w/2"/>
                                          </p:val>
                                        </p:tav>
                                        <p:tav tm="100000">
                                          <p:val>
                                            <p:strVal val="#ppt_x"/>
                                          </p:val>
                                        </p:tav>
                                      </p:tavLst>
                                    </p:anim>
                                    <p:anim calcmode="lin" valueType="num">
                                      <p:cBhvr additive="base">
                                        <p:cTn id="65" dur="500" fill="hold"/>
                                        <p:tgtEl>
                                          <p:spTgt spid="70"/>
                                        </p:tgtEl>
                                        <p:attrNameLst>
                                          <p:attrName>ppt_y</p:attrName>
                                        </p:attrNameLst>
                                      </p:cBhvr>
                                      <p:tavLst>
                                        <p:tav tm="0">
                                          <p:val>
                                            <p:strVal val="#ppt_y"/>
                                          </p:val>
                                        </p:tav>
                                        <p:tav tm="100000">
                                          <p:val>
                                            <p:strVal val="#ppt_y"/>
                                          </p:val>
                                        </p:tav>
                                      </p:tavLst>
                                    </p:anim>
                                  </p:childTnLst>
                                </p:cTn>
                              </p:par>
                            </p:childTnLst>
                          </p:cTn>
                        </p:par>
                        <p:par>
                          <p:cTn id="66" fill="hold">
                            <p:stCondLst>
                              <p:cond delay="4690"/>
                            </p:stCondLst>
                            <p:childTnLst>
                              <p:par>
                                <p:cTn id="67" presetID="53" presetClass="entr" presetSubtype="16" fill="hold" grpId="0" nodeType="afterEffect">
                                  <p:stCondLst>
                                    <p:cond delay="0"/>
                                  </p:stCondLst>
                                  <p:iterate type="lt">
                                    <p:tmPct val="10000"/>
                                  </p:iterate>
                                  <p:childTnLst>
                                    <p:set>
                                      <p:cBhvr>
                                        <p:cTn id="68" dur="1" fill="hold">
                                          <p:stCondLst>
                                            <p:cond delay="0"/>
                                          </p:stCondLst>
                                        </p:cTn>
                                        <p:tgtEl>
                                          <p:spTgt spid="71"/>
                                        </p:tgtEl>
                                        <p:attrNameLst>
                                          <p:attrName>style.visibility</p:attrName>
                                        </p:attrNameLst>
                                      </p:cBhvr>
                                      <p:to>
                                        <p:strVal val="visible"/>
                                      </p:to>
                                    </p:set>
                                    <p:anim calcmode="lin" valueType="num">
                                      <p:cBhvr>
                                        <p:cTn id="69" dur="100" fill="hold"/>
                                        <p:tgtEl>
                                          <p:spTgt spid="71"/>
                                        </p:tgtEl>
                                        <p:attrNameLst>
                                          <p:attrName>ppt_w</p:attrName>
                                        </p:attrNameLst>
                                      </p:cBhvr>
                                      <p:tavLst>
                                        <p:tav tm="0">
                                          <p:val>
                                            <p:fltVal val="0"/>
                                          </p:val>
                                        </p:tav>
                                        <p:tav tm="100000">
                                          <p:val>
                                            <p:strVal val="#ppt_w"/>
                                          </p:val>
                                        </p:tav>
                                      </p:tavLst>
                                    </p:anim>
                                    <p:anim calcmode="lin" valueType="num">
                                      <p:cBhvr>
                                        <p:cTn id="70" dur="100" fill="hold"/>
                                        <p:tgtEl>
                                          <p:spTgt spid="71"/>
                                        </p:tgtEl>
                                        <p:attrNameLst>
                                          <p:attrName>ppt_h</p:attrName>
                                        </p:attrNameLst>
                                      </p:cBhvr>
                                      <p:tavLst>
                                        <p:tav tm="0">
                                          <p:val>
                                            <p:fltVal val="0"/>
                                          </p:val>
                                        </p:tav>
                                        <p:tav tm="100000">
                                          <p:val>
                                            <p:strVal val="#ppt_h"/>
                                          </p:val>
                                        </p:tav>
                                      </p:tavLst>
                                    </p:anim>
                                    <p:animEffect transition="in" filter="fade">
                                      <p:cBhvr>
                                        <p:cTn id="71" dur="100"/>
                                        <p:tgtEl>
                                          <p:spTgt spid="71"/>
                                        </p:tgtEl>
                                      </p:cBhvr>
                                    </p:animEffect>
                                  </p:childTnLst>
                                </p:cTn>
                              </p:par>
                            </p:childTnLst>
                          </p:cTn>
                        </p:par>
                        <p:par>
                          <p:cTn id="72" fill="hold">
                            <p:stCondLst>
                              <p:cond delay="5790"/>
                            </p:stCondLst>
                            <p:childTnLst>
                              <p:par>
                                <p:cTn id="73" presetID="53" presetClass="entr" presetSubtype="16" fill="hold" grpId="0" nodeType="afterEffect">
                                  <p:stCondLst>
                                    <p:cond delay="0"/>
                                  </p:stCondLst>
                                  <p:iterate type="lt">
                                    <p:tmPct val="10000"/>
                                  </p:iterate>
                                  <p:childTnLst>
                                    <p:set>
                                      <p:cBhvr>
                                        <p:cTn id="74" dur="1" fill="hold">
                                          <p:stCondLst>
                                            <p:cond delay="0"/>
                                          </p:stCondLst>
                                        </p:cTn>
                                        <p:tgtEl>
                                          <p:spTgt spid="69"/>
                                        </p:tgtEl>
                                        <p:attrNameLst>
                                          <p:attrName>style.visibility</p:attrName>
                                        </p:attrNameLst>
                                      </p:cBhvr>
                                      <p:to>
                                        <p:strVal val="visible"/>
                                      </p:to>
                                    </p:set>
                                    <p:anim calcmode="lin" valueType="num">
                                      <p:cBhvr>
                                        <p:cTn id="75" dur="100" fill="hold"/>
                                        <p:tgtEl>
                                          <p:spTgt spid="69"/>
                                        </p:tgtEl>
                                        <p:attrNameLst>
                                          <p:attrName>ppt_w</p:attrName>
                                        </p:attrNameLst>
                                      </p:cBhvr>
                                      <p:tavLst>
                                        <p:tav tm="0">
                                          <p:val>
                                            <p:fltVal val="0"/>
                                          </p:val>
                                        </p:tav>
                                        <p:tav tm="100000">
                                          <p:val>
                                            <p:strVal val="#ppt_w"/>
                                          </p:val>
                                        </p:tav>
                                      </p:tavLst>
                                    </p:anim>
                                    <p:anim calcmode="lin" valueType="num">
                                      <p:cBhvr>
                                        <p:cTn id="76" dur="100" fill="hold"/>
                                        <p:tgtEl>
                                          <p:spTgt spid="69"/>
                                        </p:tgtEl>
                                        <p:attrNameLst>
                                          <p:attrName>ppt_h</p:attrName>
                                        </p:attrNameLst>
                                      </p:cBhvr>
                                      <p:tavLst>
                                        <p:tav tm="0">
                                          <p:val>
                                            <p:fltVal val="0"/>
                                          </p:val>
                                        </p:tav>
                                        <p:tav tm="100000">
                                          <p:val>
                                            <p:strVal val="#ppt_h"/>
                                          </p:val>
                                        </p:tav>
                                      </p:tavLst>
                                    </p:anim>
                                    <p:animEffect transition="in" filter="fade">
                                      <p:cBhvr>
                                        <p:cTn id="77" dur="100"/>
                                        <p:tgtEl>
                                          <p:spTgt spid="69"/>
                                        </p:tgtEl>
                                      </p:cBhvr>
                                    </p:animEffect>
                                  </p:childTnLst>
                                </p:cTn>
                              </p:par>
                            </p:childTnLst>
                          </p:cTn>
                        </p:par>
                        <p:par>
                          <p:cTn id="78" fill="hold">
                            <p:stCondLst>
                              <p:cond delay="7340"/>
                            </p:stCondLst>
                            <p:childTnLst>
                              <p:par>
                                <p:cTn id="79" presetID="2" presetClass="entr" presetSubtype="2" fill="hold" grpId="0" nodeType="afterEffect">
                                  <p:stCondLst>
                                    <p:cond delay="0"/>
                                  </p:stCondLst>
                                  <p:childTnLst>
                                    <p:set>
                                      <p:cBhvr>
                                        <p:cTn id="80" dur="1" fill="hold">
                                          <p:stCondLst>
                                            <p:cond delay="0"/>
                                          </p:stCondLst>
                                        </p:cTn>
                                        <p:tgtEl>
                                          <p:spTgt spid="72"/>
                                        </p:tgtEl>
                                        <p:attrNameLst>
                                          <p:attrName>style.visibility</p:attrName>
                                        </p:attrNameLst>
                                      </p:cBhvr>
                                      <p:to>
                                        <p:strVal val="visible"/>
                                      </p:to>
                                    </p:set>
                                    <p:anim calcmode="lin" valueType="num">
                                      <p:cBhvr additive="base">
                                        <p:cTn id="81" dur="500" fill="hold"/>
                                        <p:tgtEl>
                                          <p:spTgt spid="72"/>
                                        </p:tgtEl>
                                        <p:attrNameLst>
                                          <p:attrName>ppt_x</p:attrName>
                                        </p:attrNameLst>
                                      </p:cBhvr>
                                      <p:tavLst>
                                        <p:tav tm="0">
                                          <p:val>
                                            <p:strVal val="1+#ppt_w/2"/>
                                          </p:val>
                                        </p:tav>
                                        <p:tav tm="100000">
                                          <p:val>
                                            <p:strVal val="#ppt_x"/>
                                          </p:val>
                                        </p:tav>
                                      </p:tavLst>
                                    </p:anim>
                                    <p:anim calcmode="lin" valueType="num">
                                      <p:cBhvr additive="base">
                                        <p:cTn id="82"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animBg="1"/>
      <p:bldP spid="23" grpId="0" animBg="1"/>
      <p:bldP spid="24" grpId="0" animBg="1"/>
      <p:bldP spid="25" grpId="0" animBg="1"/>
      <p:bldP spid="26" grpId="0" animBg="1"/>
      <p:bldP spid="27" grpId="0" animBg="1"/>
      <p:bldP spid="51" grpId="0"/>
      <p:bldP spid="69" grpId="0"/>
      <p:bldP spid="70" grpId="0"/>
      <p:bldP spid="71" grpId="0"/>
      <p:bldP spid="72" grpId="0"/>
      <p:bldP spid="18" grpId="0"/>
      <p:bldP spid="18" grpId="1"/>
      <p:bldP spid="19" grpId="0" animBg="1"/>
      <p:bldP spid="1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文本框 12"/>
          <p:cNvSpPr txBox="1">
            <a:spLocks noChangeArrowheads="1"/>
          </p:cNvSpPr>
          <p:nvPr/>
        </p:nvSpPr>
        <p:spPr bwMode="auto">
          <a:xfrm>
            <a:off x="2824420" y="3001177"/>
            <a:ext cx="650245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6000" b="1" smtClean="0">
                <a:solidFill>
                  <a:srgbClr val="093B5C"/>
                </a:solidFill>
                <a:latin typeface="微软雅黑" pitchFamily="34" charset="-122"/>
                <a:ea typeface="微软雅黑" pitchFamily="34" charset="-122"/>
              </a:rPr>
              <a:t>区块链与共识机制</a:t>
            </a:r>
            <a:endParaRPr lang="zh-CN" altLang="en-US" sz="6000" b="1" dirty="0">
              <a:solidFill>
                <a:srgbClr val="093B5C"/>
              </a:solidFill>
              <a:latin typeface="微软雅黑" pitchFamily="34" charset="-122"/>
              <a:ea typeface="微软雅黑" pitchFamily="34" charset="-122"/>
            </a:endParaRPr>
          </a:p>
        </p:txBody>
      </p:sp>
      <p:sp>
        <p:nvSpPr>
          <p:cNvPr id="14" name="Freeform 5"/>
          <p:cNvSpPr>
            <a:spLocks/>
          </p:cNvSpPr>
          <p:nvPr/>
        </p:nvSpPr>
        <p:spPr bwMode="auto">
          <a:xfrm>
            <a:off x="4454430" y="-1323744"/>
            <a:ext cx="3283140" cy="3727743"/>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Freeform 5"/>
          <p:cNvSpPr>
            <a:spLocks/>
          </p:cNvSpPr>
          <p:nvPr/>
        </p:nvSpPr>
        <p:spPr bwMode="auto">
          <a:xfrm>
            <a:off x="4065249" y="-1765627"/>
            <a:ext cx="4061502" cy="4611510"/>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12"/>
          <p:cNvSpPr txBox="1">
            <a:spLocks noChangeArrowheads="1"/>
          </p:cNvSpPr>
          <p:nvPr/>
        </p:nvSpPr>
        <p:spPr bwMode="auto">
          <a:xfrm>
            <a:off x="5424469" y="18024"/>
            <a:ext cx="13430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en-US" altLang="zh-CN" sz="12000" b="1" dirty="0" smtClean="0">
                <a:solidFill>
                  <a:schemeClr val="bg1"/>
                </a:solidFill>
                <a:latin typeface="AgencyFB" panose="02000806040000020003" pitchFamily="2" charset="0"/>
                <a:ea typeface="微软雅黑" pitchFamily="34" charset="-122"/>
              </a:rPr>
              <a:t>1</a:t>
            </a:r>
            <a:endParaRPr lang="zh-CN" altLang="en-US" sz="12000" b="1" dirty="0">
              <a:solidFill>
                <a:schemeClr val="bg1"/>
              </a:solidFill>
              <a:latin typeface="AgencyFB" panose="02000806040000020003" pitchFamily="2" charset="0"/>
              <a:ea typeface="微软雅黑" pitchFamily="34" charset="-122"/>
            </a:endParaRPr>
          </a:p>
        </p:txBody>
      </p:sp>
      <p:sp>
        <p:nvSpPr>
          <p:cNvPr id="16" name="文本框 14"/>
          <p:cNvSpPr txBox="1">
            <a:spLocks noChangeArrowheads="1"/>
          </p:cNvSpPr>
          <p:nvPr/>
        </p:nvSpPr>
        <p:spPr bwMode="auto">
          <a:xfrm>
            <a:off x="5176768" y="1629977"/>
            <a:ext cx="18384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1800" dirty="0">
                <a:solidFill>
                  <a:schemeClr val="bg1"/>
                </a:solidFill>
                <a:latin typeface="微软雅黑" pitchFamily="34" charset="-122"/>
                <a:ea typeface="微软雅黑" pitchFamily="34" charset="-122"/>
              </a:rPr>
              <a:t>PART </a:t>
            </a:r>
            <a:r>
              <a:rPr lang="en-US" altLang="zh-CN" sz="1800" dirty="0" smtClean="0">
                <a:solidFill>
                  <a:schemeClr val="bg1"/>
                </a:solidFill>
                <a:latin typeface="微软雅黑" pitchFamily="34" charset="-122"/>
                <a:ea typeface="微软雅黑" pitchFamily="34" charset="-122"/>
              </a:rPr>
              <a:t>ONE</a:t>
            </a:r>
            <a:endParaRPr lang="zh-CN" altLang="en-US" sz="1800" dirty="0">
              <a:solidFill>
                <a:schemeClr val="bg1"/>
              </a:solidFill>
              <a:latin typeface="微软雅黑" pitchFamily="34" charset="-122"/>
              <a:ea typeface="微软雅黑" pitchFamily="34" charset="-122"/>
            </a:endParaRPr>
          </a:p>
        </p:txBody>
      </p:sp>
      <p:sp>
        <p:nvSpPr>
          <p:cNvPr id="8" name="等腰三角形 7"/>
          <p:cNvSpPr/>
          <p:nvPr/>
        </p:nvSpPr>
        <p:spPr>
          <a:xfrm>
            <a:off x="5763813" y="5818690"/>
            <a:ext cx="664374" cy="572736"/>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9039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ppt_w</p:attrName>
                                        </p:attrNameLst>
                                      </p:cBhvr>
                                      <p:tavLst>
                                        <p:tav tm="0">
                                          <p:val>
                                            <p:fltVal val="0"/>
                                          </p:val>
                                        </p:tav>
                                        <p:tav tm="100000">
                                          <p:val>
                                            <p:strVal val="#ppt_w"/>
                                          </p:val>
                                        </p:tav>
                                      </p:tavLst>
                                    </p:anim>
                                    <p:anim calcmode="lin" valueType="num">
                                      <p:cBhvr>
                                        <p:cTn id="8" dur="250" fill="hold"/>
                                        <p:tgtEl>
                                          <p:spTgt spid="24"/>
                                        </p:tgtEl>
                                        <p:attrNameLst>
                                          <p:attrName>ppt_h</p:attrName>
                                        </p:attrNameLst>
                                      </p:cBhvr>
                                      <p:tavLst>
                                        <p:tav tm="0">
                                          <p:val>
                                            <p:fltVal val="0"/>
                                          </p:val>
                                        </p:tav>
                                        <p:tav tm="100000">
                                          <p:val>
                                            <p:strVal val="#ppt_h"/>
                                          </p:val>
                                        </p:tav>
                                      </p:tavLst>
                                    </p:anim>
                                    <p:animEffect transition="in" filter="fade">
                                      <p:cBhvr>
                                        <p:cTn id="9" dur="250"/>
                                        <p:tgtEl>
                                          <p:spTgt spid="24"/>
                                        </p:tgtEl>
                                      </p:cBhvr>
                                    </p:animEffect>
                                  </p:childTnLst>
                                </p:cTn>
                              </p:par>
                              <p:par>
                                <p:cTn id="10" presetID="6" presetClass="emph" presetSubtype="0" decel="100000" fill="hold" grpId="1" nodeType="withEffect">
                                  <p:stCondLst>
                                    <p:cond delay="200"/>
                                  </p:stCondLst>
                                  <p:childTnLst>
                                    <p:animScale>
                                      <p:cBhvr>
                                        <p:cTn id="11" dur="250" fill="hold"/>
                                        <p:tgtEl>
                                          <p:spTgt spid="2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24"/>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250" fill="hold"/>
                                        <p:tgtEl>
                                          <p:spTgt spid="14"/>
                                        </p:tgtEl>
                                        <p:attrNameLst>
                                          <p:attrName>ppt_w</p:attrName>
                                        </p:attrNameLst>
                                      </p:cBhvr>
                                      <p:tavLst>
                                        <p:tav tm="0">
                                          <p:val>
                                            <p:fltVal val="0"/>
                                          </p:val>
                                        </p:tav>
                                        <p:tav tm="100000">
                                          <p:val>
                                            <p:strVal val="#ppt_w"/>
                                          </p:val>
                                        </p:tav>
                                      </p:tavLst>
                                    </p:anim>
                                    <p:anim calcmode="lin" valueType="num">
                                      <p:cBhvr>
                                        <p:cTn id="17" dur="250" fill="hold"/>
                                        <p:tgtEl>
                                          <p:spTgt spid="14"/>
                                        </p:tgtEl>
                                        <p:attrNameLst>
                                          <p:attrName>ppt_h</p:attrName>
                                        </p:attrNameLst>
                                      </p:cBhvr>
                                      <p:tavLst>
                                        <p:tav tm="0">
                                          <p:val>
                                            <p:fltVal val="0"/>
                                          </p:val>
                                        </p:tav>
                                        <p:tav tm="100000">
                                          <p:val>
                                            <p:strVal val="#ppt_h"/>
                                          </p:val>
                                        </p:tav>
                                      </p:tavLst>
                                    </p:anim>
                                    <p:animEffect transition="in" filter="fade">
                                      <p:cBhvr>
                                        <p:cTn id="18" dur="250"/>
                                        <p:tgtEl>
                                          <p:spTgt spid="14"/>
                                        </p:tgtEl>
                                      </p:cBhvr>
                                    </p:animEffect>
                                  </p:childTnLst>
                                </p:cTn>
                              </p:par>
                              <p:par>
                                <p:cTn id="19" presetID="6" presetClass="emph" presetSubtype="0" decel="100000" fill="hold" grpId="1" nodeType="withEffect">
                                  <p:stCondLst>
                                    <p:cond delay="600"/>
                                  </p:stCondLst>
                                  <p:childTnLst>
                                    <p:animScale>
                                      <p:cBhvr>
                                        <p:cTn id="20" dur="250" fill="hold"/>
                                        <p:tgtEl>
                                          <p:spTgt spid="14"/>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14"/>
                                        </p:tgtEl>
                                      </p:cBhvr>
                                      <p:by x="83000" y="83000"/>
                                    </p:animScale>
                                  </p:childTnLst>
                                </p:cTn>
                              </p:par>
                              <p:par>
                                <p:cTn id="23" presetID="53" presetClass="entr" presetSubtype="16" fill="hold" grpId="0" nodeType="withEffect">
                                  <p:stCondLst>
                                    <p:cond delay="600"/>
                                  </p:stCondLst>
                                  <p:childTnLst>
                                    <p:set>
                                      <p:cBhvr>
                                        <p:cTn id="24" dur="1" fill="hold">
                                          <p:stCondLst>
                                            <p:cond delay="0"/>
                                          </p:stCondLst>
                                        </p:cTn>
                                        <p:tgtEl>
                                          <p:spTgt spid="26"/>
                                        </p:tgtEl>
                                        <p:attrNameLst>
                                          <p:attrName>style.visibility</p:attrName>
                                        </p:attrNameLst>
                                      </p:cBhvr>
                                      <p:to>
                                        <p:strVal val="visible"/>
                                      </p:to>
                                    </p:set>
                                    <p:anim calcmode="lin" valueType="num">
                                      <p:cBhvr>
                                        <p:cTn id="25" dur="250" fill="hold"/>
                                        <p:tgtEl>
                                          <p:spTgt spid="26"/>
                                        </p:tgtEl>
                                        <p:attrNameLst>
                                          <p:attrName>ppt_w</p:attrName>
                                        </p:attrNameLst>
                                      </p:cBhvr>
                                      <p:tavLst>
                                        <p:tav tm="0">
                                          <p:val>
                                            <p:fltVal val="0"/>
                                          </p:val>
                                        </p:tav>
                                        <p:tav tm="100000">
                                          <p:val>
                                            <p:strVal val="#ppt_w"/>
                                          </p:val>
                                        </p:tav>
                                      </p:tavLst>
                                    </p:anim>
                                    <p:anim calcmode="lin" valueType="num">
                                      <p:cBhvr>
                                        <p:cTn id="26" dur="250" fill="hold"/>
                                        <p:tgtEl>
                                          <p:spTgt spid="26"/>
                                        </p:tgtEl>
                                        <p:attrNameLst>
                                          <p:attrName>ppt_h</p:attrName>
                                        </p:attrNameLst>
                                      </p:cBhvr>
                                      <p:tavLst>
                                        <p:tav tm="0">
                                          <p:val>
                                            <p:fltVal val="0"/>
                                          </p:val>
                                        </p:tav>
                                        <p:tav tm="100000">
                                          <p:val>
                                            <p:strVal val="#ppt_h"/>
                                          </p:val>
                                        </p:tav>
                                      </p:tavLst>
                                    </p:anim>
                                    <p:animEffect transition="in" filter="fade">
                                      <p:cBhvr>
                                        <p:cTn id="27" dur="250"/>
                                        <p:tgtEl>
                                          <p:spTgt spid="26"/>
                                        </p:tgtEl>
                                      </p:cBhvr>
                                    </p:animEffect>
                                  </p:childTnLst>
                                </p:cTn>
                              </p:par>
                              <p:par>
                                <p:cTn id="28" presetID="6" presetClass="emph" presetSubtype="0" decel="100000" fill="hold" grpId="1" nodeType="withEffect">
                                  <p:stCondLst>
                                    <p:cond delay="800"/>
                                  </p:stCondLst>
                                  <p:childTnLst>
                                    <p:animScale>
                                      <p:cBhvr>
                                        <p:cTn id="29" dur="250" fill="hold"/>
                                        <p:tgtEl>
                                          <p:spTgt spid="26"/>
                                        </p:tgtEl>
                                      </p:cBhvr>
                                      <p:by x="120000" y="120000"/>
                                    </p:animScale>
                                  </p:childTnLst>
                                </p:cTn>
                              </p:par>
                              <p:par>
                                <p:cTn id="30" presetID="6" presetClass="emph" presetSubtype="0" decel="100000" fill="hold" grpId="2" nodeType="withEffect">
                                  <p:stCondLst>
                                    <p:cond delay="1000"/>
                                  </p:stCondLst>
                                  <p:childTnLst>
                                    <p:animScale>
                                      <p:cBhvr>
                                        <p:cTn id="31" dur="250" fill="hold"/>
                                        <p:tgtEl>
                                          <p:spTgt spid="26"/>
                                        </p:tgtEl>
                                      </p:cBhvr>
                                      <p:by x="83000" y="83000"/>
                                    </p:animScale>
                                  </p:childTnLst>
                                </p:cTn>
                              </p:par>
                            </p:childTnLst>
                          </p:cTn>
                        </p:par>
                        <p:par>
                          <p:cTn id="32" fill="hold">
                            <p:stCondLst>
                              <p:cond delay="125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1750"/>
                            </p:stCondLst>
                            <p:childTnLst>
                              <p:par>
                                <p:cTn id="37" presetID="53" presetClass="entr" presetSubtype="16"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par>
                                <p:cTn id="42" presetID="35" presetClass="path" presetSubtype="0" accel="50000" decel="50000" fill="hold" grpId="1" nodeType="withEffect">
                                  <p:stCondLst>
                                    <p:cond delay="0"/>
                                  </p:stCondLst>
                                  <p:childTnLst>
                                    <p:animMotion origin="layout" path="M 0 -4.07407E-6 L 0.34896 -4.07407E-6 " pathEditMode="relative" rAng="0" ptsTypes="AA">
                                      <p:cBhvr>
                                        <p:cTn id="43" dur="1000" spd="-100000" fill="hold"/>
                                        <p:tgtEl>
                                          <p:spTgt spid="15"/>
                                        </p:tgtEl>
                                        <p:attrNameLst>
                                          <p:attrName>ppt_x</p:attrName>
                                          <p:attrName>ppt_y</p:attrName>
                                        </p:attrNameLst>
                                      </p:cBhvr>
                                      <p:rCtr x="17448" y="0"/>
                                    </p:animMotion>
                                  </p:childTnLst>
                                </p:cTn>
                              </p:par>
                            </p:childTnLst>
                          </p:cTn>
                        </p:par>
                        <p:par>
                          <p:cTn id="44" fill="hold">
                            <p:stCondLst>
                              <p:cond delay="275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4" grpId="0" animBg="1"/>
      <p:bldP spid="14" grpId="1" animBg="1"/>
      <p:bldP spid="14" grpId="2" animBg="1"/>
      <p:bldP spid="24" grpId="0" animBg="1"/>
      <p:bldP spid="24" grpId="1" animBg="1"/>
      <p:bldP spid="24" grpId="2" animBg="1"/>
      <p:bldP spid="26" grpId="0"/>
      <p:bldP spid="26" grpId="1"/>
      <p:bldP spid="26" grpId="2"/>
      <p:bldP spid="16" grpId="0"/>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线1"/>
          <p:cNvCxnSpPr>
            <a:cxnSpLocks noChangeShapeType="1"/>
          </p:cNvCxnSpPr>
          <p:nvPr/>
        </p:nvCxnSpPr>
        <p:spPr bwMode="auto">
          <a:xfrm>
            <a:off x="4092478" y="3399032"/>
            <a:ext cx="1276183" cy="0"/>
          </a:xfrm>
          <a:prstGeom prst="line">
            <a:avLst/>
          </a:prstGeom>
          <a:noFill/>
          <a:ln w="19050">
            <a:solidFill>
              <a:srgbClr val="093B5C"/>
            </a:solidFill>
            <a:round/>
            <a:headEnd/>
            <a:tailEnd/>
          </a:ln>
          <a:extLst>
            <a:ext uri="{909E8E84-426E-40DD-AFC4-6F175D3DCCD1}">
              <a14:hiddenFill xmlns:a14="http://schemas.microsoft.com/office/drawing/2010/main">
                <a:noFill/>
              </a14:hiddenFill>
            </a:ext>
          </a:extLst>
        </p:spPr>
      </p:cxnSp>
      <p:cxnSp>
        <p:nvCxnSpPr>
          <p:cNvPr id="6" name="直线2"/>
          <p:cNvCxnSpPr>
            <a:cxnSpLocks noChangeShapeType="1"/>
          </p:cNvCxnSpPr>
          <p:nvPr/>
        </p:nvCxnSpPr>
        <p:spPr bwMode="auto">
          <a:xfrm flipV="1">
            <a:off x="5368661" y="1527493"/>
            <a:ext cx="0" cy="3741604"/>
          </a:xfrm>
          <a:prstGeom prst="line">
            <a:avLst/>
          </a:prstGeom>
          <a:noFill/>
          <a:ln w="19050">
            <a:solidFill>
              <a:srgbClr val="093B5C"/>
            </a:solidFill>
            <a:round/>
            <a:headEnd/>
            <a:tailEnd/>
          </a:ln>
          <a:extLst>
            <a:ext uri="{909E8E84-426E-40DD-AFC4-6F175D3DCCD1}">
              <a14:hiddenFill xmlns:a14="http://schemas.microsoft.com/office/drawing/2010/main">
                <a:noFill/>
              </a14:hiddenFill>
            </a:ext>
          </a:extLst>
        </p:spPr>
      </p:cxnSp>
      <p:sp>
        <p:nvSpPr>
          <p:cNvPr id="9" name="圆2"/>
          <p:cNvSpPr>
            <a:spLocks noChangeArrowheads="1"/>
          </p:cNvSpPr>
          <p:nvPr/>
        </p:nvSpPr>
        <p:spPr bwMode="auto">
          <a:xfrm>
            <a:off x="5875598" y="2313541"/>
            <a:ext cx="842929" cy="844403"/>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ym typeface="Arial" panose="020B0604020202020204" pitchFamily="34" charset="0"/>
            </a:endParaRPr>
          </a:p>
        </p:txBody>
      </p:sp>
      <p:cxnSp>
        <p:nvCxnSpPr>
          <p:cNvPr id="14" name="箭头2"/>
          <p:cNvCxnSpPr>
            <a:cxnSpLocks noChangeShapeType="1"/>
          </p:cNvCxnSpPr>
          <p:nvPr/>
        </p:nvCxnSpPr>
        <p:spPr bwMode="auto">
          <a:xfrm>
            <a:off x="5368661" y="2735888"/>
            <a:ext cx="394939" cy="0"/>
          </a:xfrm>
          <a:prstGeom prst="straightConnector1">
            <a:avLst/>
          </a:prstGeom>
          <a:noFill/>
          <a:ln w="19050">
            <a:solidFill>
              <a:srgbClr val="093B5C"/>
            </a:solidFill>
            <a:round/>
            <a:headEnd/>
            <a:tailEnd type="triangle" w="med" len="med"/>
          </a:ln>
          <a:extLst>
            <a:ext uri="{909E8E84-426E-40DD-AFC4-6F175D3DCCD1}">
              <a14:hiddenFill xmlns:a14="http://schemas.microsoft.com/office/drawing/2010/main">
                <a:noFill/>
              </a14:hiddenFill>
            </a:ext>
          </a:extLst>
        </p:spPr>
      </p:cxnSp>
      <p:cxnSp>
        <p:nvCxnSpPr>
          <p:cNvPr id="15" name="箭头3"/>
          <p:cNvCxnSpPr>
            <a:cxnSpLocks noChangeShapeType="1"/>
          </p:cNvCxnSpPr>
          <p:nvPr/>
        </p:nvCxnSpPr>
        <p:spPr bwMode="auto">
          <a:xfrm>
            <a:off x="5368661" y="4037123"/>
            <a:ext cx="394939" cy="0"/>
          </a:xfrm>
          <a:prstGeom prst="straightConnector1">
            <a:avLst/>
          </a:prstGeom>
          <a:noFill/>
          <a:ln w="19050">
            <a:solidFill>
              <a:srgbClr val="093B5C"/>
            </a:solidFill>
            <a:round/>
            <a:headEnd/>
            <a:tailEnd type="triangle" w="med" len="med"/>
          </a:ln>
          <a:extLst>
            <a:ext uri="{909E8E84-426E-40DD-AFC4-6F175D3DCCD1}">
              <a14:hiddenFill xmlns:a14="http://schemas.microsoft.com/office/drawing/2010/main">
                <a:noFill/>
              </a14:hiddenFill>
            </a:ext>
          </a:extLst>
        </p:spPr>
      </p:cxnSp>
      <p:cxnSp>
        <p:nvCxnSpPr>
          <p:cNvPr id="33" name="箭头1"/>
          <p:cNvCxnSpPr>
            <a:cxnSpLocks noChangeShapeType="1"/>
          </p:cNvCxnSpPr>
          <p:nvPr/>
        </p:nvCxnSpPr>
        <p:spPr bwMode="auto">
          <a:xfrm>
            <a:off x="5368661" y="1527493"/>
            <a:ext cx="394939" cy="0"/>
          </a:xfrm>
          <a:prstGeom prst="straightConnector1">
            <a:avLst/>
          </a:prstGeom>
          <a:noFill/>
          <a:ln w="19050">
            <a:solidFill>
              <a:srgbClr val="093B5C"/>
            </a:solidFill>
            <a:round/>
            <a:headEnd/>
            <a:tailEnd type="triangle" w="med" len="med"/>
          </a:ln>
          <a:extLst>
            <a:ext uri="{909E8E84-426E-40DD-AFC4-6F175D3DCCD1}">
              <a14:hiddenFill xmlns:a14="http://schemas.microsoft.com/office/drawing/2010/main">
                <a:noFill/>
              </a14:hiddenFill>
            </a:ext>
          </a:extLst>
        </p:spPr>
      </p:cxnSp>
      <p:cxnSp>
        <p:nvCxnSpPr>
          <p:cNvPr id="34" name="箭头4"/>
          <p:cNvCxnSpPr>
            <a:cxnSpLocks noChangeShapeType="1"/>
          </p:cNvCxnSpPr>
          <p:nvPr/>
        </p:nvCxnSpPr>
        <p:spPr bwMode="auto">
          <a:xfrm flipV="1">
            <a:off x="5368661" y="5269097"/>
            <a:ext cx="394939" cy="0"/>
          </a:xfrm>
          <a:prstGeom prst="straightConnector1">
            <a:avLst/>
          </a:prstGeom>
          <a:noFill/>
          <a:ln w="19050">
            <a:solidFill>
              <a:srgbClr val="093B5C"/>
            </a:solidFill>
            <a:round/>
            <a:headEnd/>
            <a:tailEnd type="triangle" w="med" len="med"/>
          </a:ln>
          <a:extLst>
            <a:ext uri="{909E8E84-426E-40DD-AFC4-6F175D3DCCD1}">
              <a14:hiddenFill xmlns:a14="http://schemas.microsoft.com/office/drawing/2010/main">
                <a:noFill/>
              </a14:hiddenFill>
            </a:ext>
          </a:extLst>
        </p:spPr>
      </p:cxnSp>
      <p:sp>
        <p:nvSpPr>
          <p:cNvPr id="17" name="圆3"/>
          <p:cNvSpPr>
            <a:spLocks noChangeArrowheads="1"/>
          </p:cNvSpPr>
          <p:nvPr/>
        </p:nvSpPr>
        <p:spPr bwMode="auto">
          <a:xfrm>
            <a:off x="5875598" y="3602164"/>
            <a:ext cx="842929" cy="844403"/>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ym typeface="Arial" panose="020B0604020202020204" pitchFamily="34" charset="0"/>
            </a:endParaRPr>
          </a:p>
        </p:txBody>
      </p:sp>
      <p:sp>
        <p:nvSpPr>
          <p:cNvPr id="18" name="圆4"/>
          <p:cNvSpPr>
            <a:spLocks noChangeArrowheads="1"/>
          </p:cNvSpPr>
          <p:nvPr/>
        </p:nvSpPr>
        <p:spPr bwMode="auto">
          <a:xfrm>
            <a:off x="5875598" y="4848166"/>
            <a:ext cx="842929" cy="844403"/>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ym typeface="Arial" panose="020B0604020202020204" pitchFamily="34" charset="0"/>
            </a:endParaRPr>
          </a:p>
        </p:txBody>
      </p:sp>
      <p:sp>
        <p:nvSpPr>
          <p:cNvPr id="19" name="圆1"/>
          <p:cNvSpPr>
            <a:spLocks noChangeArrowheads="1"/>
          </p:cNvSpPr>
          <p:nvPr/>
        </p:nvSpPr>
        <p:spPr bwMode="auto">
          <a:xfrm>
            <a:off x="5875598" y="1096305"/>
            <a:ext cx="842929" cy="842929"/>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ym typeface="Arial" panose="020B0604020202020204" pitchFamily="34" charset="0"/>
            </a:endParaRPr>
          </a:p>
        </p:txBody>
      </p:sp>
      <p:sp>
        <p:nvSpPr>
          <p:cNvPr id="21" name="Freeform 31"/>
          <p:cNvSpPr>
            <a:spLocks/>
          </p:cNvSpPr>
          <p:nvPr/>
        </p:nvSpPr>
        <p:spPr bwMode="auto">
          <a:xfrm>
            <a:off x="6127702" y="1336784"/>
            <a:ext cx="338721" cy="335078"/>
          </a:xfrm>
          <a:custGeom>
            <a:avLst/>
            <a:gdLst>
              <a:gd name="T0" fmla="*/ 58 w 116"/>
              <a:gd name="T1" fmla="*/ 100 h 115"/>
              <a:gd name="T2" fmla="*/ 48 w 116"/>
              <a:gd name="T3" fmla="*/ 103 h 115"/>
              <a:gd name="T4" fmla="*/ 29 w 116"/>
              <a:gd name="T5" fmla="*/ 114 h 115"/>
              <a:gd name="T6" fmla="*/ 26 w 116"/>
              <a:gd name="T7" fmla="*/ 115 h 115"/>
              <a:gd name="T8" fmla="*/ 21 w 116"/>
              <a:gd name="T9" fmla="*/ 111 h 115"/>
              <a:gd name="T10" fmla="*/ 22 w 116"/>
              <a:gd name="T11" fmla="*/ 105 h 115"/>
              <a:gd name="T12" fmla="*/ 25 w 116"/>
              <a:gd name="T13" fmla="*/ 83 h 115"/>
              <a:gd name="T14" fmla="*/ 24 w 116"/>
              <a:gd name="T15" fmla="*/ 74 h 115"/>
              <a:gd name="T16" fmla="*/ 19 w 116"/>
              <a:gd name="T17" fmla="*/ 65 h 115"/>
              <a:gd name="T18" fmla="*/ 4 w 116"/>
              <a:gd name="T19" fmla="*/ 50 h 115"/>
              <a:gd name="T20" fmla="*/ 1 w 116"/>
              <a:gd name="T21" fmla="*/ 47 h 115"/>
              <a:gd name="T22" fmla="*/ 3 w 116"/>
              <a:gd name="T23" fmla="*/ 42 h 115"/>
              <a:gd name="T24" fmla="*/ 8 w 116"/>
              <a:gd name="T25" fmla="*/ 40 h 115"/>
              <a:gd name="T26" fmla="*/ 29 w 116"/>
              <a:gd name="T27" fmla="*/ 37 h 115"/>
              <a:gd name="T28" fmla="*/ 39 w 116"/>
              <a:gd name="T29" fmla="*/ 32 h 115"/>
              <a:gd name="T30" fmla="*/ 44 w 116"/>
              <a:gd name="T31" fmla="*/ 25 h 115"/>
              <a:gd name="T32" fmla="*/ 54 w 116"/>
              <a:gd name="T33" fmla="*/ 5 h 115"/>
              <a:gd name="T34" fmla="*/ 55 w 116"/>
              <a:gd name="T35" fmla="*/ 2 h 115"/>
              <a:gd name="T36" fmla="*/ 61 w 116"/>
              <a:gd name="T37" fmla="*/ 2 h 115"/>
              <a:gd name="T38" fmla="*/ 63 w 116"/>
              <a:gd name="T39" fmla="*/ 5 h 115"/>
              <a:gd name="T40" fmla="*/ 73 w 116"/>
              <a:gd name="T41" fmla="*/ 26 h 115"/>
              <a:gd name="T42" fmla="*/ 89 w 116"/>
              <a:gd name="T43" fmla="*/ 37 h 115"/>
              <a:gd name="T44" fmla="*/ 111 w 116"/>
              <a:gd name="T45" fmla="*/ 41 h 115"/>
              <a:gd name="T46" fmla="*/ 113 w 116"/>
              <a:gd name="T47" fmla="*/ 42 h 115"/>
              <a:gd name="T48" fmla="*/ 115 w 116"/>
              <a:gd name="T49" fmla="*/ 47 h 115"/>
              <a:gd name="T50" fmla="*/ 113 w 116"/>
              <a:gd name="T51" fmla="*/ 50 h 115"/>
              <a:gd name="T52" fmla="*/ 97 w 116"/>
              <a:gd name="T53" fmla="*/ 66 h 115"/>
              <a:gd name="T54" fmla="*/ 91 w 116"/>
              <a:gd name="T55" fmla="*/ 85 h 115"/>
              <a:gd name="T56" fmla="*/ 95 w 116"/>
              <a:gd name="T57" fmla="*/ 109 h 115"/>
              <a:gd name="T58" fmla="*/ 95 w 116"/>
              <a:gd name="T59" fmla="*/ 111 h 115"/>
              <a:gd name="T60" fmla="*/ 90 w 116"/>
              <a:gd name="T61" fmla="*/ 115 h 115"/>
              <a:gd name="T62" fmla="*/ 87 w 116"/>
              <a:gd name="T63" fmla="*/ 113 h 115"/>
              <a:gd name="T64" fmla="*/ 68 w 116"/>
              <a:gd name="T65" fmla="*/ 103 h 115"/>
              <a:gd name="T66" fmla="*/ 58 w 116"/>
              <a:gd name="T67" fmla="*/ 10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15">
                <a:moveTo>
                  <a:pt x="58" y="100"/>
                </a:moveTo>
                <a:cubicBezTo>
                  <a:pt x="55" y="101"/>
                  <a:pt x="51" y="101"/>
                  <a:pt x="48" y="103"/>
                </a:cubicBezTo>
                <a:cubicBezTo>
                  <a:pt x="42" y="107"/>
                  <a:pt x="35" y="110"/>
                  <a:pt x="29" y="114"/>
                </a:cubicBezTo>
                <a:cubicBezTo>
                  <a:pt x="28" y="114"/>
                  <a:pt x="27" y="115"/>
                  <a:pt x="26" y="115"/>
                </a:cubicBezTo>
                <a:cubicBezTo>
                  <a:pt x="23" y="115"/>
                  <a:pt x="21" y="114"/>
                  <a:pt x="21" y="111"/>
                </a:cubicBezTo>
                <a:cubicBezTo>
                  <a:pt x="21" y="109"/>
                  <a:pt x="22" y="107"/>
                  <a:pt x="22" y="105"/>
                </a:cubicBezTo>
                <a:cubicBezTo>
                  <a:pt x="23" y="98"/>
                  <a:pt x="24" y="91"/>
                  <a:pt x="25" y="83"/>
                </a:cubicBezTo>
                <a:cubicBezTo>
                  <a:pt x="26" y="80"/>
                  <a:pt x="25" y="77"/>
                  <a:pt x="24" y="74"/>
                </a:cubicBezTo>
                <a:cubicBezTo>
                  <a:pt x="23" y="71"/>
                  <a:pt x="21" y="68"/>
                  <a:pt x="19" y="65"/>
                </a:cubicBezTo>
                <a:cubicBezTo>
                  <a:pt x="14" y="60"/>
                  <a:pt x="9" y="55"/>
                  <a:pt x="4" y="50"/>
                </a:cubicBezTo>
                <a:cubicBezTo>
                  <a:pt x="3" y="49"/>
                  <a:pt x="2" y="48"/>
                  <a:pt x="1" y="47"/>
                </a:cubicBezTo>
                <a:cubicBezTo>
                  <a:pt x="0" y="45"/>
                  <a:pt x="1" y="43"/>
                  <a:pt x="3" y="42"/>
                </a:cubicBezTo>
                <a:cubicBezTo>
                  <a:pt x="5" y="41"/>
                  <a:pt x="6" y="41"/>
                  <a:pt x="8" y="40"/>
                </a:cubicBezTo>
                <a:cubicBezTo>
                  <a:pt x="15" y="39"/>
                  <a:pt x="22" y="38"/>
                  <a:pt x="29" y="37"/>
                </a:cubicBezTo>
                <a:cubicBezTo>
                  <a:pt x="33" y="36"/>
                  <a:pt x="37" y="34"/>
                  <a:pt x="39" y="32"/>
                </a:cubicBezTo>
                <a:cubicBezTo>
                  <a:pt x="41" y="30"/>
                  <a:pt x="43" y="28"/>
                  <a:pt x="44" y="25"/>
                </a:cubicBezTo>
                <a:cubicBezTo>
                  <a:pt x="47" y="18"/>
                  <a:pt x="50" y="11"/>
                  <a:pt x="54" y="5"/>
                </a:cubicBezTo>
                <a:cubicBezTo>
                  <a:pt x="54" y="4"/>
                  <a:pt x="55" y="3"/>
                  <a:pt x="55" y="2"/>
                </a:cubicBezTo>
                <a:cubicBezTo>
                  <a:pt x="57" y="0"/>
                  <a:pt x="59" y="0"/>
                  <a:pt x="61" y="2"/>
                </a:cubicBezTo>
                <a:cubicBezTo>
                  <a:pt x="62" y="3"/>
                  <a:pt x="62" y="4"/>
                  <a:pt x="63" y="5"/>
                </a:cubicBezTo>
                <a:cubicBezTo>
                  <a:pt x="66" y="12"/>
                  <a:pt x="69" y="19"/>
                  <a:pt x="73" y="26"/>
                </a:cubicBezTo>
                <a:cubicBezTo>
                  <a:pt x="76" y="32"/>
                  <a:pt x="81" y="36"/>
                  <a:pt x="89" y="37"/>
                </a:cubicBezTo>
                <a:cubicBezTo>
                  <a:pt x="96" y="39"/>
                  <a:pt x="104" y="40"/>
                  <a:pt x="111" y="41"/>
                </a:cubicBezTo>
                <a:cubicBezTo>
                  <a:pt x="112" y="41"/>
                  <a:pt x="113" y="41"/>
                  <a:pt x="113" y="42"/>
                </a:cubicBezTo>
                <a:cubicBezTo>
                  <a:pt x="115" y="43"/>
                  <a:pt x="116" y="45"/>
                  <a:pt x="115" y="47"/>
                </a:cubicBezTo>
                <a:cubicBezTo>
                  <a:pt x="114" y="48"/>
                  <a:pt x="114" y="49"/>
                  <a:pt x="113" y="50"/>
                </a:cubicBezTo>
                <a:cubicBezTo>
                  <a:pt x="108" y="55"/>
                  <a:pt x="102" y="61"/>
                  <a:pt x="97" y="66"/>
                </a:cubicBezTo>
                <a:cubicBezTo>
                  <a:pt x="92" y="71"/>
                  <a:pt x="90" y="78"/>
                  <a:pt x="91" y="85"/>
                </a:cubicBezTo>
                <a:cubicBezTo>
                  <a:pt x="92" y="93"/>
                  <a:pt x="94" y="101"/>
                  <a:pt x="95" y="109"/>
                </a:cubicBezTo>
                <a:cubicBezTo>
                  <a:pt x="95" y="109"/>
                  <a:pt x="95" y="110"/>
                  <a:pt x="95" y="111"/>
                </a:cubicBezTo>
                <a:cubicBezTo>
                  <a:pt x="95" y="114"/>
                  <a:pt x="93" y="115"/>
                  <a:pt x="90" y="115"/>
                </a:cubicBezTo>
                <a:cubicBezTo>
                  <a:pt x="89" y="114"/>
                  <a:pt x="88" y="114"/>
                  <a:pt x="87" y="113"/>
                </a:cubicBezTo>
                <a:cubicBezTo>
                  <a:pt x="81" y="110"/>
                  <a:pt x="75" y="107"/>
                  <a:pt x="68" y="103"/>
                </a:cubicBezTo>
                <a:cubicBezTo>
                  <a:pt x="65" y="101"/>
                  <a:pt x="62" y="101"/>
                  <a:pt x="58" y="10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2" name="Group 18"/>
          <p:cNvGrpSpPr>
            <a:grpSpLocks noChangeAspect="1"/>
          </p:cNvGrpSpPr>
          <p:nvPr/>
        </p:nvGrpSpPr>
        <p:grpSpPr bwMode="auto">
          <a:xfrm>
            <a:off x="6135795" y="5118750"/>
            <a:ext cx="322535" cy="303235"/>
            <a:chOff x="2647" y="2985"/>
            <a:chExt cx="518" cy="487"/>
          </a:xfrm>
          <a:solidFill>
            <a:schemeClr val="bg1"/>
          </a:solidFill>
        </p:grpSpPr>
        <p:sp>
          <p:nvSpPr>
            <p:cNvPr id="29" name="Freeform 20"/>
            <p:cNvSpPr>
              <a:spLocks/>
            </p:cNvSpPr>
            <p:nvPr/>
          </p:nvSpPr>
          <p:spPr bwMode="auto">
            <a:xfrm>
              <a:off x="2852" y="2985"/>
              <a:ext cx="103" cy="382"/>
            </a:xfrm>
            <a:custGeom>
              <a:avLst/>
              <a:gdLst>
                <a:gd name="T0" fmla="*/ 43 w 43"/>
                <a:gd name="T1" fmla="*/ 160 h 160"/>
                <a:gd name="T2" fmla="*/ 0 w 43"/>
                <a:gd name="T3" fmla="*/ 160 h 160"/>
                <a:gd name="T4" fmla="*/ 0 w 43"/>
                <a:gd name="T5" fmla="*/ 0 h 160"/>
                <a:gd name="T6" fmla="*/ 43 w 43"/>
                <a:gd name="T7" fmla="*/ 0 h 160"/>
                <a:gd name="T8" fmla="*/ 43 w 43"/>
                <a:gd name="T9" fmla="*/ 160 h 160"/>
              </a:gdLst>
              <a:ahLst/>
              <a:cxnLst>
                <a:cxn ang="0">
                  <a:pos x="T0" y="T1"/>
                </a:cxn>
                <a:cxn ang="0">
                  <a:pos x="T2" y="T3"/>
                </a:cxn>
                <a:cxn ang="0">
                  <a:pos x="T4" y="T5"/>
                </a:cxn>
                <a:cxn ang="0">
                  <a:pos x="T6" y="T7"/>
                </a:cxn>
                <a:cxn ang="0">
                  <a:pos x="T8" y="T9"/>
                </a:cxn>
              </a:cxnLst>
              <a:rect l="0" t="0" r="r" b="b"/>
              <a:pathLst>
                <a:path w="43" h="160">
                  <a:moveTo>
                    <a:pt x="43" y="160"/>
                  </a:moveTo>
                  <a:cubicBezTo>
                    <a:pt x="29" y="160"/>
                    <a:pt x="15" y="160"/>
                    <a:pt x="0" y="160"/>
                  </a:cubicBezTo>
                  <a:cubicBezTo>
                    <a:pt x="0" y="107"/>
                    <a:pt x="0" y="53"/>
                    <a:pt x="0" y="0"/>
                  </a:cubicBezTo>
                  <a:cubicBezTo>
                    <a:pt x="15" y="0"/>
                    <a:pt x="29" y="0"/>
                    <a:pt x="43" y="0"/>
                  </a:cubicBezTo>
                  <a:cubicBezTo>
                    <a:pt x="43" y="53"/>
                    <a:pt x="43" y="107"/>
                    <a:pt x="4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
            <p:cNvSpPr>
              <a:spLocks/>
            </p:cNvSpPr>
            <p:nvPr/>
          </p:nvSpPr>
          <p:spPr bwMode="auto">
            <a:xfrm>
              <a:off x="2647" y="3406"/>
              <a:ext cx="518" cy="66"/>
            </a:xfrm>
            <a:custGeom>
              <a:avLst/>
              <a:gdLst>
                <a:gd name="T0" fmla="*/ 0 w 217"/>
                <a:gd name="T1" fmla="*/ 28 h 28"/>
                <a:gd name="T2" fmla="*/ 0 w 217"/>
                <a:gd name="T3" fmla="*/ 0 h 28"/>
                <a:gd name="T4" fmla="*/ 217 w 217"/>
                <a:gd name="T5" fmla="*/ 0 h 28"/>
                <a:gd name="T6" fmla="*/ 217 w 217"/>
                <a:gd name="T7" fmla="*/ 28 h 28"/>
                <a:gd name="T8" fmla="*/ 0 w 217"/>
                <a:gd name="T9" fmla="*/ 28 h 28"/>
              </a:gdLst>
              <a:ahLst/>
              <a:cxnLst>
                <a:cxn ang="0">
                  <a:pos x="T0" y="T1"/>
                </a:cxn>
                <a:cxn ang="0">
                  <a:pos x="T2" y="T3"/>
                </a:cxn>
                <a:cxn ang="0">
                  <a:pos x="T4" y="T5"/>
                </a:cxn>
                <a:cxn ang="0">
                  <a:pos x="T6" y="T7"/>
                </a:cxn>
                <a:cxn ang="0">
                  <a:pos x="T8" y="T9"/>
                </a:cxn>
              </a:cxnLst>
              <a:rect l="0" t="0" r="r" b="b"/>
              <a:pathLst>
                <a:path w="217" h="28">
                  <a:moveTo>
                    <a:pt x="0" y="28"/>
                  </a:moveTo>
                  <a:cubicBezTo>
                    <a:pt x="0" y="18"/>
                    <a:pt x="0" y="9"/>
                    <a:pt x="0" y="0"/>
                  </a:cubicBezTo>
                  <a:cubicBezTo>
                    <a:pt x="72" y="0"/>
                    <a:pt x="144" y="0"/>
                    <a:pt x="217" y="0"/>
                  </a:cubicBezTo>
                  <a:cubicBezTo>
                    <a:pt x="217" y="9"/>
                    <a:pt x="217" y="18"/>
                    <a:pt x="217" y="28"/>
                  </a:cubicBezTo>
                  <a:cubicBezTo>
                    <a:pt x="144" y="28"/>
                    <a:pt x="72"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
            <p:cNvSpPr>
              <a:spLocks/>
            </p:cNvSpPr>
            <p:nvPr/>
          </p:nvSpPr>
          <p:spPr bwMode="auto">
            <a:xfrm>
              <a:off x="2991" y="3093"/>
              <a:ext cx="105" cy="274"/>
            </a:xfrm>
            <a:custGeom>
              <a:avLst/>
              <a:gdLst>
                <a:gd name="T0" fmla="*/ 44 w 44"/>
                <a:gd name="T1" fmla="*/ 115 h 115"/>
                <a:gd name="T2" fmla="*/ 0 w 44"/>
                <a:gd name="T3" fmla="*/ 115 h 115"/>
                <a:gd name="T4" fmla="*/ 0 w 44"/>
                <a:gd name="T5" fmla="*/ 0 h 115"/>
                <a:gd name="T6" fmla="*/ 44 w 44"/>
                <a:gd name="T7" fmla="*/ 0 h 115"/>
                <a:gd name="T8" fmla="*/ 44 w 44"/>
                <a:gd name="T9" fmla="*/ 115 h 115"/>
              </a:gdLst>
              <a:ahLst/>
              <a:cxnLst>
                <a:cxn ang="0">
                  <a:pos x="T0" y="T1"/>
                </a:cxn>
                <a:cxn ang="0">
                  <a:pos x="T2" y="T3"/>
                </a:cxn>
                <a:cxn ang="0">
                  <a:pos x="T4" y="T5"/>
                </a:cxn>
                <a:cxn ang="0">
                  <a:pos x="T6" y="T7"/>
                </a:cxn>
                <a:cxn ang="0">
                  <a:pos x="T8" y="T9"/>
                </a:cxn>
              </a:cxnLst>
              <a:rect l="0" t="0" r="r" b="b"/>
              <a:pathLst>
                <a:path w="44" h="115">
                  <a:moveTo>
                    <a:pt x="44" y="115"/>
                  </a:moveTo>
                  <a:cubicBezTo>
                    <a:pt x="29" y="115"/>
                    <a:pt x="15" y="115"/>
                    <a:pt x="0" y="115"/>
                  </a:cubicBezTo>
                  <a:cubicBezTo>
                    <a:pt x="0" y="77"/>
                    <a:pt x="0" y="39"/>
                    <a:pt x="0" y="0"/>
                  </a:cubicBezTo>
                  <a:cubicBezTo>
                    <a:pt x="15" y="0"/>
                    <a:pt x="29" y="0"/>
                    <a:pt x="44" y="0"/>
                  </a:cubicBezTo>
                  <a:cubicBezTo>
                    <a:pt x="44" y="39"/>
                    <a:pt x="44" y="77"/>
                    <a:pt x="44"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3"/>
            <p:cNvSpPr>
              <a:spLocks/>
            </p:cNvSpPr>
            <p:nvPr/>
          </p:nvSpPr>
          <p:spPr bwMode="auto">
            <a:xfrm>
              <a:off x="2714" y="3162"/>
              <a:ext cx="102" cy="205"/>
            </a:xfrm>
            <a:custGeom>
              <a:avLst/>
              <a:gdLst>
                <a:gd name="T0" fmla="*/ 0 w 43"/>
                <a:gd name="T1" fmla="*/ 0 h 86"/>
                <a:gd name="T2" fmla="*/ 43 w 43"/>
                <a:gd name="T3" fmla="*/ 0 h 86"/>
                <a:gd name="T4" fmla="*/ 43 w 43"/>
                <a:gd name="T5" fmla="*/ 86 h 86"/>
                <a:gd name="T6" fmla="*/ 0 w 43"/>
                <a:gd name="T7" fmla="*/ 86 h 86"/>
                <a:gd name="T8" fmla="*/ 0 w 43"/>
                <a:gd name="T9" fmla="*/ 0 h 86"/>
              </a:gdLst>
              <a:ahLst/>
              <a:cxnLst>
                <a:cxn ang="0">
                  <a:pos x="T0" y="T1"/>
                </a:cxn>
                <a:cxn ang="0">
                  <a:pos x="T2" y="T3"/>
                </a:cxn>
                <a:cxn ang="0">
                  <a:pos x="T4" y="T5"/>
                </a:cxn>
                <a:cxn ang="0">
                  <a:pos x="T6" y="T7"/>
                </a:cxn>
                <a:cxn ang="0">
                  <a:pos x="T8" y="T9"/>
                </a:cxn>
              </a:cxnLst>
              <a:rect l="0" t="0" r="r" b="b"/>
              <a:pathLst>
                <a:path w="43" h="86">
                  <a:moveTo>
                    <a:pt x="0" y="0"/>
                  </a:moveTo>
                  <a:cubicBezTo>
                    <a:pt x="14" y="0"/>
                    <a:pt x="29" y="0"/>
                    <a:pt x="43" y="0"/>
                  </a:cubicBezTo>
                  <a:cubicBezTo>
                    <a:pt x="43" y="29"/>
                    <a:pt x="43" y="58"/>
                    <a:pt x="43" y="86"/>
                  </a:cubicBezTo>
                  <a:cubicBezTo>
                    <a:pt x="29" y="86"/>
                    <a:pt x="14" y="86"/>
                    <a:pt x="0" y="86"/>
                  </a:cubicBezTo>
                  <a:cubicBezTo>
                    <a:pt x="0" y="58"/>
                    <a:pt x="0" y="2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3" name="Group 13"/>
          <p:cNvGrpSpPr>
            <a:grpSpLocks noChangeAspect="1"/>
          </p:cNvGrpSpPr>
          <p:nvPr/>
        </p:nvGrpSpPr>
        <p:grpSpPr bwMode="auto">
          <a:xfrm>
            <a:off x="6127359" y="3851088"/>
            <a:ext cx="339408" cy="346553"/>
            <a:chOff x="1151" y="2911"/>
            <a:chExt cx="190" cy="194"/>
          </a:xfrm>
          <a:solidFill>
            <a:schemeClr val="bg1"/>
          </a:solidFill>
        </p:grpSpPr>
        <p:sp>
          <p:nvSpPr>
            <p:cNvPr id="25" name="Freeform 15"/>
            <p:cNvSpPr>
              <a:spLocks/>
            </p:cNvSpPr>
            <p:nvPr/>
          </p:nvSpPr>
          <p:spPr bwMode="auto">
            <a:xfrm>
              <a:off x="1151" y="2911"/>
              <a:ext cx="89" cy="90"/>
            </a:xfrm>
            <a:custGeom>
              <a:avLst/>
              <a:gdLst>
                <a:gd name="T0" fmla="*/ 37 w 37"/>
                <a:gd name="T1" fmla="*/ 25 h 37"/>
                <a:gd name="T2" fmla="*/ 37 w 37"/>
                <a:gd name="T3" fmla="*/ 32 h 37"/>
                <a:gd name="T4" fmla="*/ 32 w 37"/>
                <a:gd name="T5" fmla="*/ 37 h 37"/>
                <a:gd name="T6" fmla="*/ 19 w 37"/>
                <a:gd name="T7" fmla="*/ 37 h 37"/>
                <a:gd name="T8" fmla="*/ 4 w 37"/>
                <a:gd name="T9" fmla="*/ 29 h 37"/>
                <a:gd name="T10" fmla="*/ 1 w 37"/>
                <a:gd name="T11" fmla="*/ 16 h 37"/>
                <a:gd name="T12" fmla="*/ 10 w 37"/>
                <a:gd name="T13" fmla="*/ 3 h 37"/>
                <a:gd name="T14" fmla="*/ 21 w 37"/>
                <a:gd name="T15" fmla="*/ 1 h 37"/>
                <a:gd name="T16" fmla="*/ 34 w 37"/>
                <a:gd name="T17" fmla="*/ 10 h 37"/>
                <a:gd name="T18" fmla="*/ 37 w 37"/>
                <a:gd name="T19" fmla="*/ 19 h 37"/>
                <a:gd name="T20" fmla="*/ 37 w 37"/>
                <a:gd name="T21"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7">
                  <a:moveTo>
                    <a:pt x="37" y="25"/>
                  </a:moveTo>
                  <a:cubicBezTo>
                    <a:pt x="37" y="27"/>
                    <a:pt x="37" y="30"/>
                    <a:pt x="37" y="32"/>
                  </a:cubicBezTo>
                  <a:cubicBezTo>
                    <a:pt x="37" y="35"/>
                    <a:pt x="35" y="37"/>
                    <a:pt x="32" y="37"/>
                  </a:cubicBezTo>
                  <a:cubicBezTo>
                    <a:pt x="28" y="37"/>
                    <a:pt x="23" y="37"/>
                    <a:pt x="19" y="37"/>
                  </a:cubicBezTo>
                  <a:cubicBezTo>
                    <a:pt x="12" y="37"/>
                    <a:pt x="7" y="34"/>
                    <a:pt x="4" y="29"/>
                  </a:cubicBezTo>
                  <a:cubicBezTo>
                    <a:pt x="1" y="25"/>
                    <a:pt x="0" y="21"/>
                    <a:pt x="1" y="16"/>
                  </a:cubicBezTo>
                  <a:cubicBezTo>
                    <a:pt x="2" y="10"/>
                    <a:pt x="5" y="6"/>
                    <a:pt x="10" y="3"/>
                  </a:cubicBezTo>
                  <a:cubicBezTo>
                    <a:pt x="13" y="1"/>
                    <a:pt x="17" y="0"/>
                    <a:pt x="21" y="1"/>
                  </a:cubicBezTo>
                  <a:cubicBezTo>
                    <a:pt x="27" y="2"/>
                    <a:pt x="31" y="5"/>
                    <a:pt x="34" y="10"/>
                  </a:cubicBezTo>
                  <a:cubicBezTo>
                    <a:pt x="36" y="13"/>
                    <a:pt x="36" y="16"/>
                    <a:pt x="37" y="19"/>
                  </a:cubicBezTo>
                  <a:cubicBezTo>
                    <a:pt x="37" y="21"/>
                    <a:pt x="37" y="23"/>
                    <a:pt x="3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p:cNvSpPr>
              <a:spLocks/>
            </p:cNvSpPr>
            <p:nvPr/>
          </p:nvSpPr>
          <p:spPr bwMode="auto">
            <a:xfrm>
              <a:off x="1151" y="3015"/>
              <a:ext cx="89" cy="87"/>
            </a:xfrm>
            <a:custGeom>
              <a:avLst/>
              <a:gdLst>
                <a:gd name="T0" fmla="*/ 25 w 37"/>
                <a:gd name="T1" fmla="*/ 0 h 36"/>
                <a:gd name="T2" fmla="*/ 32 w 37"/>
                <a:gd name="T3" fmla="*/ 0 h 36"/>
                <a:gd name="T4" fmla="*/ 37 w 37"/>
                <a:gd name="T5" fmla="*/ 4 h 36"/>
                <a:gd name="T6" fmla="*/ 37 w 37"/>
                <a:gd name="T7" fmla="*/ 18 h 36"/>
                <a:gd name="T8" fmla="*/ 29 w 37"/>
                <a:gd name="T9" fmla="*/ 33 h 36"/>
                <a:gd name="T10" fmla="*/ 16 w 37"/>
                <a:gd name="T11" fmla="*/ 36 h 36"/>
                <a:gd name="T12" fmla="*/ 3 w 37"/>
                <a:gd name="T13" fmla="*/ 27 h 36"/>
                <a:gd name="T14" fmla="*/ 1 w 37"/>
                <a:gd name="T15" fmla="*/ 15 h 36"/>
                <a:gd name="T16" fmla="*/ 10 w 37"/>
                <a:gd name="T17" fmla="*/ 2 h 36"/>
                <a:gd name="T18" fmla="*/ 19 w 37"/>
                <a:gd name="T19" fmla="*/ 0 h 36"/>
                <a:gd name="T20" fmla="*/ 25 w 37"/>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25" y="0"/>
                  </a:moveTo>
                  <a:cubicBezTo>
                    <a:pt x="27" y="0"/>
                    <a:pt x="30" y="0"/>
                    <a:pt x="32" y="0"/>
                  </a:cubicBezTo>
                  <a:cubicBezTo>
                    <a:pt x="35" y="0"/>
                    <a:pt x="37" y="1"/>
                    <a:pt x="37" y="4"/>
                  </a:cubicBezTo>
                  <a:cubicBezTo>
                    <a:pt x="37" y="9"/>
                    <a:pt x="37" y="13"/>
                    <a:pt x="37" y="18"/>
                  </a:cubicBezTo>
                  <a:cubicBezTo>
                    <a:pt x="36" y="24"/>
                    <a:pt x="34" y="29"/>
                    <a:pt x="29" y="33"/>
                  </a:cubicBezTo>
                  <a:cubicBezTo>
                    <a:pt x="25" y="35"/>
                    <a:pt x="20" y="36"/>
                    <a:pt x="16" y="36"/>
                  </a:cubicBezTo>
                  <a:cubicBezTo>
                    <a:pt x="10" y="35"/>
                    <a:pt x="6" y="32"/>
                    <a:pt x="3" y="27"/>
                  </a:cubicBezTo>
                  <a:cubicBezTo>
                    <a:pt x="1" y="23"/>
                    <a:pt x="0" y="19"/>
                    <a:pt x="1" y="15"/>
                  </a:cubicBezTo>
                  <a:cubicBezTo>
                    <a:pt x="2" y="9"/>
                    <a:pt x="5" y="5"/>
                    <a:pt x="10" y="2"/>
                  </a:cubicBezTo>
                  <a:cubicBezTo>
                    <a:pt x="12" y="0"/>
                    <a:pt x="16" y="0"/>
                    <a:pt x="19" y="0"/>
                  </a:cubicBezTo>
                  <a:cubicBezTo>
                    <a:pt x="21" y="0"/>
                    <a:pt x="23"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p:cNvSpPr>
              <a:spLocks/>
            </p:cNvSpPr>
            <p:nvPr/>
          </p:nvSpPr>
          <p:spPr bwMode="auto">
            <a:xfrm>
              <a:off x="1252" y="3015"/>
              <a:ext cx="89" cy="90"/>
            </a:xfrm>
            <a:custGeom>
              <a:avLst/>
              <a:gdLst>
                <a:gd name="T0" fmla="*/ 12 w 37"/>
                <a:gd name="T1" fmla="*/ 0 h 37"/>
                <a:gd name="T2" fmla="*/ 20 w 37"/>
                <a:gd name="T3" fmla="*/ 0 h 37"/>
                <a:gd name="T4" fmla="*/ 31 w 37"/>
                <a:gd name="T5" fmla="*/ 5 h 37"/>
                <a:gd name="T6" fmla="*/ 36 w 37"/>
                <a:gd name="T7" fmla="*/ 20 h 37"/>
                <a:gd name="T8" fmla="*/ 22 w 37"/>
                <a:gd name="T9" fmla="*/ 36 h 37"/>
                <a:gd name="T10" fmla="*/ 1 w 37"/>
                <a:gd name="T11" fmla="*/ 23 h 37"/>
                <a:gd name="T12" fmla="*/ 0 w 37"/>
                <a:gd name="T13" fmla="*/ 18 h 37"/>
                <a:gd name="T14" fmla="*/ 0 w 37"/>
                <a:gd name="T15" fmla="*/ 4 h 37"/>
                <a:gd name="T16" fmla="*/ 5 w 37"/>
                <a:gd name="T17" fmla="*/ 0 h 37"/>
                <a:gd name="T18" fmla="*/ 12 w 37"/>
                <a:gd name="T19" fmla="*/ 0 h 37"/>
                <a:gd name="T20" fmla="*/ 12 w 37"/>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7">
                  <a:moveTo>
                    <a:pt x="12" y="0"/>
                  </a:moveTo>
                  <a:cubicBezTo>
                    <a:pt x="15" y="0"/>
                    <a:pt x="17" y="0"/>
                    <a:pt x="20" y="0"/>
                  </a:cubicBezTo>
                  <a:cubicBezTo>
                    <a:pt x="24" y="0"/>
                    <a:pt x="28" y="2"/>
                    <a:pt x="31" y="5"/>
                  </a:cubicBezTo>
                  <a:cubicBezTo>
                    <a:pt x="35" y="9"/>
                    <a:pt x="37" y="14"/>
                    <a:pt x="36" y="20"/>
                  </a:cubicBezTo>
                  <a:cubicBezTo>
                    <a:pt x="36" y="28"/>
                    <a:pt x="30" y="34"/>
                    <a:pt x="22" y="36"/>
                  </a:cubicBezTo>
                  <a:cubicBezTo>
                    <a:pt x="13" y="37"/>
                    <a:pt x="4" y="32"/>
                    <a:pt x="1" y="23"/>
                  </a:cubicBezTo>
                  <a:cubicBezTo>
                    <a:pt x="1" y="21"/>
                    <a:pt x="0" y="19"/>
                    <a:pt x="0" y="18"/>
                  </a:cubicBezTo>
                  <a:cubicBezTo>
                    <a:pt x="0" y="13"/>
                    <a:pt x="0" y="9"/>
                    <a:pt x="0" y="4"/>
                  </a:cubicBezTo>
                  <a:cubicBezTo>
                    <a:pt x="0" y="1"/>
                    <a:pt x="2" y="0"/>
                    <a:pt x="5" y="0"/>
                  </a:cubicBezTo>
                  <a:cubicBezTo>
                    <a:pt x="7" y="0"/>
                    <a:pt x="10" y="0"/>
                    <a:pt x="12" y="0"/>
                  </a:cubicBezTo>
                  <a:cubicBezTo>
                    <a:pt x="12" y="0"/>
                    <a:pt x="12"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8"/>
            <p:cNvSpPr>
              <a:spLocks noEditPoints="1"/>
            </p:cNvSpPr>
            <p:nvPr/>
          </p:nvSpPr>
          <p:spPr bwMode="auto">
            <a:xfrm>
              <a:off x="1252" y="2911"/>
              <a:ext cx="89" cy="90"/>
            </a:xfrm>
            <a:custGeom>
              <a:avLst/>
              <a:gdLst>
                <a:gd name="T0" fmla="*/ 12 w 37"/>
                <a:gd name="T1" fmla="*/ 37 h 37"/>
                <a:gd name="T2" fmla="*/ 5 w 37"/>
                <a:gd name="T3" fmla="*/ 37 h 37"/>
                <a:gd name="T4" fmla="*/ 0 w 37"/>
                <a:gd name="T5" fmla="*/ 32 h 37"/>
                <a:gd name="T6" fmla="*/ 0 w 37"/>
                <a:gd name="T7" fmla="*/ 19 h 37"/>
                <a:gd name="T8" fmla="*/ 8 w 37"/>
                <a:gd name="T9" fmla="*/ 4 h 37"/>
                <a:gd name="T10" fmla="*/ 21 w 37"/>
                <a:gd name="T11" fmla="*/ 1 h 37"/>
                <a:gd name="T12" fmla="*/ 35 w 37"/>
                <a:gd name="T13" fmla="*/ 12 h 37"/>
                <a:gd name="T14" fmla="*/ 34 w 37"/>
                <a:gd name="T15" fmla="*/ 28 h 37"/>
                <a:gd name="T16" fmla="*/ 22 w 37"/>
                <a:gd name="T17" fmla="*/ 36 h 37"/>
                <a:gd name="T18" fmla="*/ 18 w 37"/>
                <a:gd name="T19" fmla="*/ 37 h 37"/>
                <a:gd name="T20" fmla="*/ 12 w 37"/>
                <a:gd name="T21" fmla="*/ 37 h 37"/>
                <a:gd name="T22" fmla="*/ 7 w 37"/>
                <a:gd name="T23" fmla="*/ 31 h 37"/>
                <a:gd name="T24" fmla="*/ 7 w 37"/>
                <a:gd name="T25" fmla="*/ 31 h 37"/>
                <a:gd name="T26" fmla="*/ 18 w 37"/>
                <a:gd name="T27" fmla="*/ 31 h 37"/>
                <a:gd name="T28" fmla="*/ 30 w 37"/>
                <a:gd name="T29" fmla="*/ 17 h 37"/>
                <a:gd name="T30" fmla="*/ 16 w 37"/>
                <a:gd name="T31" fmla="*/ 7 h 37"/>
                <a:gd name="T32" fmla="*/ 7 w 37"/>
                <a:gd name="T33" fmla="*/ 19 h 37"/>
                <a:gd name="T34" fmla="*/ 7 w 37"/>
                <a:gd name="T35" fmla="*/ 29 h 37"/>
                <a:gd name="T36" fmla="*/ 7 w 37"/>
                <a:gd name="T37"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37">
                  <a:moveTo>
                    <a:pt x="12" y="37"/>
                  </a:moveTo>
                  <a:cubicBezTo>
                    <a:pt x="10" y="37"/>
                    <a:pt x="7" y="37"/>
                    <a:pt x="5" y="37"/>
                  </a:cubicBezTo>
                  <a:cubicBezTo>
                    <a:pt x="2" y="37"/>
                    <a:pt x="0" y="35"/>
                    <a:pt x="0" y="32"/>
                  </a:cubicBezTo>
                  <a:cubicBezTo>
                    <a:pt x="0" y="28"/>
                    <a:pt x="0" y="23"/>
                    <a:pt x="0" y="19"/>
                  </a:cubicBezTo>
                  <a:cubicBezTo>
                    <a:pt x="1" y="13"/>
                    <a:pt x="3" y="8"/>
                    <a:pt x="8" y="4"/>
                  </a:cubicBezTo>
                  <a:cubicBezTo>
                    <a:pt x="12" y="1"/>
                    <a:pt x="17" y="0"/>
                    <a:pt x="21" y="1"/>
                  </a:cubicBezTo>
                  <a:cubicBezTo>
                    <a:pt x="28" y="2"/>
                    <a:pt x="32" y="6"/>
                    <a:pt x="35" y="12"/>
                  </a:cubicBezTo>
                  <a:cubicBezTo>
                    <a:pt x="37" y="17"/>
                    <a:pt x="37" y="23"/>
                    <a:pt x="34" y="28"/>
                  </a:cubicBezTo>
                  <a:cubicBezTo>
                    <a:pt x="32" y="32"/>
                    <a:pt x="28" y="35"/>
                    <a:pt x="22" y="36"/>
                  </a:cubicBezTo>
                  <a:cubicBezTo>
                    <a:pt x="21" y="37"/>
                    <a:pt x="20" y="37"/>
                    <a:pt x="18" y="37"/>
                  </a:cubicBezTo>
                  <a:cubicBezTo>
                    <a:pt x="16" y="37"/>
                    <a:pt x="14" y="37"/>
                    <a:pt x="12" y="37"/>
                  </a:cubicBezTo>
                  <a:close/>
                  <a:moveTo>
                    <a:pt x="7" y="31"/>
                  </a:moveTo>
                  <a:cubicBezTo>
                    <a:pt x="7" y="31"/>
                    <a:pt x="7" y="31"/>
                    <a:pt x="7" y="31"/>
                  </a:cubicBezTo>
                  <a:cubicBezTo>
                    <a:pt x="11" y="31"/>
                    <a:pt x="15" y="31"/>
                    <a:pt x="18" y="31"/>
                  </a:cubicBezTo>
                  <a:cubicBezTo>
                    <a:pt x="26" y="30"/>
                    <a:pt x="31" y="24"/>
                    <a:pt x="30" y="17"/>
                  </a:cubicBezTo>
                  <a:cubicBezTo>
                    <a:pt x="29" y="10"/>
                    <a:pt x="23" y="6"/>
                    <a:pt x="16" y="7"/>
                  </a:cubicBezTo>
                  <a:cubicBezTo>
                    <a:pt x="11" y="8"/>
                    <a:pt x="7" y="13"/>
                    <a:pt x="7" y="19"/>
                  </a:cubicBezTo>
                  <a:cubicBezTo>
                    <a:pt x="7" y="22"/>
                    <a:pt x="7" y="26"/>
                    <a:pt x="7" y="29"/>
                  </a:cubicBezTo>
                  <a:cubicBezTo>
                    <a:pt x="7" y="29"/>
                    <a:pt x="7" y="30"/>
                    <a:pt x="7"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4" name="Freeform 6"/>
          <p:cNvSpPr>
            <a:spLocks noEditPoints="1"/>
          </p:cNvSpPr>
          <p:nvPr/>
        </p:nvSpPr>
        <p:spPr bwMode="auto">
          <a:xfrm>
            <a:off x="6119902" y="2555872"/>
            <a:ext cx="354321" cy="332847"/>
          </a:xfrm>
          <a:custGeom>
            <a:avLst/>
            <a:gdLst>
              <a:gd name="T0" fmla="*/ 222 w 332"/>
              <a:gd name="T1" fmla="*/ 312 h 312"/>
              <a:gd name="T2" fmla="*/ 205 w 332"/>
              <a:gd name="T3" fmla="*/ 304 h 312"/>
              <a:gd name="T4" fmla="*/ 158 w 332"/>
              <a:gd name="T5" fmla="*/ 287 h 312"/>
              <a:gd name="T6" fmla="*/ 126 w 332"/>
              <a:gd name="T7" fmla="*/ 304 h 312"/>
              <a:gd name="T8" fmla="*/ 106 w 332"/>
              <a:gd name="T9" fmla="*/ 311 h 312"/>
              <a:gd name="T10" fmla="*/ 99 w 332"/>
              <a:gd name="T11" fmla="*/ 309 h 312"/>
              <a:gd name="T12" fmla="*/ 66 w 332"/>
              <a:gd name="T13" fmla="*/ 289 h 312"/>
              <a:gd name="T14" fmla="*/ 57 w 332"/>
              <a:gd name="T15" fmla="*/ 265 h 312"/>
              <a:gd name="T16" fmla="*/ 60 w 332"/>
              <a:gd name="T17" fmla="*/ 247 h 312"/>
              <a:gd name="T18" fmla="*/ 49 w 332"/>
              <a:gd name="T19" fmla="*/ 216 h 312"/>
              <a:gd name="T20" fmla="*/ 23 w 332"/>
              <a:gd name="T21" fmla="*/ 197 h 312"/>
              <a:gd name="T22" fmla="*/ 18 w 332"/>
              <a:gd name="T23" fmla="*/ 196 h 312"/>
              <a:gd name="T24" fmla="*/ 1 w 332"/>
              <a:gd name="T25" fmla="*/ 176 h 312"/>
              <a:gd name="T26" fmla="*/ 1 w 332"/>
              <a:gd name="T27" fmla="*/ 137 h 312"/>
              <a:gd name="T28" fmla="*/ 18 w 332"/>
              <a:gd name="T29" fmla="*/ 117 h 312"/>
              <a:gd name="T30" fmla="*/ 60 w 332"/>
              <a:gd name="T31" fmla="*/ 73 h 312"/>
              <a:gd name="T32" fmla="*/ 58 w 332"/>
              <a:gd name="T33" fmla="*/ 49 h 312"/>
              <a:gd name="T34" fmla="*/ 61 w 332"/>
              <a:gd name="T35" fmla="*/ 28 h 312"/>
              <a:gd name="T36" fmla="*/ 67 w 332"/>
              <a:gd name="T37" fmla="*/ 23 h 312"/>
              <a:gd name="T38" fmla="*/ 101 w 332"/>
              <a:gd name="T39" fmla="*/ 3 h 312"/>
              <a:gd name="T40" fmla="*/ 126 w 332"/>
              <a:gd name="T41" fmla="*/ 8 h 312"/>
              <a:gd name="T42" fmla="*/ 144 w 332"/>
              <a:gd name="T43" fmla="*/ 22 h 312"/>
              <a:gd name="T44" fmla="*/ 174 w 332"/>
              <a:gd name="T45" fmla="*/ 26 h 312"/>
              <a:gd name="T46" fmla="*/ 202 w 332"/>
              <a:gd name="T47" fmla="*/ 12 h 312"/>
              <a:gd name="T48" fmla="*/ 207 w 332"/>
              <a:gd name="T49" fmla="*/ 7 h 312"/>
              <a:gd name="T50" fmla="*/ 230 w 332"/>
              <a:gd name="T51" fmla="*/ 3 h 312"/>
              <a:gd name="T52" fmla="*/ 266 w 332"/>
              <a:gd name="T53" fmla="*/ 24 h 312"/>
              <a:gd name="T54" fmla="*/ 274 w 332"/>
              <a:gd name="T55" fmla="*/ 47 h 312"/>
              <a:gd name="T56" fmla="*/ 274 w 332"/>
              <a:gd name="T57" fmla="*/ 81 h 312"/>
              <a:gd name="T58" fmla="*/ 297 w 332"/>
              <a:gd name="T59" fmla="*/ 110 h 312"/>
              <a:gd name="T60" fmla="*/ 314 w 332"/>
              <a:gd name="T61" fmla="*/ 117 h 312"/>
              <a:gd name="T62" fmla="*/ 331 w 332"/>
              <a:gd name="T63" fmla="*/ 136 h 312"/>
              <a:gd name="T64" fmla="*/ 331 w 332"/>
              <a:gd name="T65" fmla="*/ 178 h 312"/>
              <a:gd name="T66" fmla="*/ 322 w 332"/>
              <a:gd name="T67" fmla="*/ 192 h 312"/>
              <a:gd name="T68" fmla="*/ 312 w 332"/>
              <a:gd name="T69" fmla="*/ 196 h 312"/>
              <a:gd name="T70" fmla="*/ 278 w 332"/>
              <a:gd name="T71" fmla="*/ 223 h 312"/>
              <a:gd name="T72" fmla="*/ 274 w 332"/>
              <a:gd name="T73" fmla="*/ 265 h 312"/>
              <a:gd name="T74" fmla="*/ 266 w 332"/>
              <a:gd name="T75" fmla="*/ 290 h 312"/>
              <a:gd name="T76" fmla="*/ 229 w 332"/>
              <a:gd name="T77" fmla="*/ 310 h 312"/>
              <a:gd name="T78" fmla="*/ 222 w 332"/>
              <a:gd name="T79" fmla="*/ 312 h 312"/>
              <a:gd name="T80" fmla="*/ 166 w 332"/>
              <a:gd name="T81" fmla="*/ 223 h 312"/>
              <a:gd name="T82" fmla="*/ 232 w 332"/>
              <a:gd name="T83" fmla="*/ 157 h 312"/>
              <a:gd name="T84" fmla="*/ 166 w 332"/>
              <a:gd name="T85" fmla="*/ 90 h 312"/>
              <a:gd name="T86" fmla="*/ 100 w 332"/>
              <a:gd name="T87" fmla="*/ 156 h 312"/>
              <a:gd name="T88" fmla="*/ 166 w 332"/>
              <a:gd name="T89" fmla="*/ 22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2" h="312">
                <a:moveTo>
                  <a:pt x="222" y="312"/>
                </a:moveTo>
                <a:cubicBezTo>
                  <a:pt x="215" y="311"/>
                  <a:pt x="210" y="309"/>
                  <a:pt x="205" y="304"/>
                </a:cubicBezTo>
                <a:cubicBezTo>
                  <a:pt x="192" y="290"/>
                  <a:pt x="176" y="285"/>
                  <a:pt x="158" y="287"/>
                </a:cubicBezTo>
                <a:cubicBezTo>
                  <a:pt x="145" y="289"/>
                  <a:pt x="135" y="295"/>
                  <a:pt x="126" y="304"/>
                </a:cubicBezTo>
                <a:cubicBezTo>
                  <a:pt x="121" y="310"/>
                  <a:pt x="114" y="312"/>
                  <a:pt x="106" y="311"/>
                </a:cubicBezTo>
                <a:cubicBezTo>
                  <a:pt x="104" y="311"/>
                  <a:pt x="101" y="310"/>
                  <a:pt x="99" y="309"/>
                </a:cubicBezTo>
                <a:cubicBezTo>
                  <a:pt x="87" y="303"/>
                  <a:pt x="76" y="297"/>
                  <a:pt x="66" y="289"/>
                </a:cubicBezTo>
                <a:cubicBezTo>
                  <a:pt x="58" y="284"/>
                  <a:pt x="55" y="274"/>
                  <a:pt x="57" y="265"/>
                </a:cubicBezTo>
                <a:cubicBezTo>
                  <a:pt x="59" y="259"/>
                  <a:pt x="60" y="253"/>
                  <a:pt x="60" y="247"/>
                </a:cubicBezTo>
                <a:cubicBezTo>
                  <a:pt x="60" y="236"/>
                  <a:pt x="56" y="225"/>
                  <a:pt x="49" y="216"/>
                </a:cubicBezTo>
                <a:cubicBezTo>
                  <a:pt x="43" y="207"/>
                  <a:pt x="34" y="201"/>
                  <a:pt x="23" y="197"/>
                </a:cubicBezTo>
                <a:cubicBezTo>
                  <a:pt x="21" y="197"/>
                  <a:pt x="19" y="196"/>
                  <a:pt x="18" y="196"/>
                </a:cubicBezTo>
                <a:cubicBezTo>
                  <a:pt x="8" y="194"/>
                  <a:pt x="1" y="186"/>
                  <a:pt x="1" y="176"/>
                </a:cubicBezTo>
                <a:cubicBezTo>
                  <a:pt x="0" y="163"/>
                  <a:pt x="0" y="150"/>
                  <a:pt x="1" y="137"/>
                </a:cubicBezTo>
                <a:cubicBezTo>
                  <a:pt x="1" y="127"/>
                  <a:pt x="8" y="119"/>
                  <a:pt x="18" y="117"/>
                </a:cubicBezTo>
                <a:cubicBezTo>
                  <a:pt x="40" y="112"/>
                  <a:pt x="56" y="95"/>
                  <a:pt x="60" y="73"/>
                </a:cubicBezTo>
                <a:cubicBezTo>
                  <a:pt x="61" y="65"/>
                  <a:pt x="61" y="57"/>
                  <a:pt x="58" y="49"/>
                </a:cubicBezTo>
                <a:cubicBezTo>
                  <a:pt x="55" y="42"/>
                  <a:pt x="56" y="35"/>
                  <a:pt x="61" y="28"/>
                </a:cubicBezTo>
                <a:cubicBezTo>
                  <a:pt x="63" y="26"/>
                  <a:pt x="65" y="24"/>
                  <a:pt x="67" y="23"/>
                </a:cubicBezTo>
                <a:cubicBezTo>
                  <a:pt x="78" y="15"/>
                  <a:pt x="89" y="9"/>
                  <a:pt x="101" y="3"/>
                </a:cubicBezTo>
                <a:cubicBezTo>
                  <a:pt x="109" y="0"/>
                  <a:pt x="120" y="2"/>
                  <a:pt x="126" y="8"/>
                </a:cubicBezTo>
                <a:cubicBezTo>
                  <a:pt x="131" y="14"/>
                  <a:pt x="137" y="19"/>
                  <a:pt x="144" y="22"/>
                </a:cubicBezTo>
                <a:cubicBezTo>
                  <a:pt x="153" y="26"/>
                  <a:pt x="163" y="27"/>
                  <a:pt x="174" y="26"/>
                </a:cubicBezTo>
                <a:cubicBezTo>
                  <a:pt x="184" y="24"/>
                  <a:pt x="194" y="20"/>
                  <a:pt x="202" y="12"/>
                </a:cubicBezTo>
                <a:cubicBezTo>
                  <a:pt x="204" y="11"/>
                  <a:pt x="205" y="9"/>
                  <a:pt x="207" y="7"/>
                </a:cubicBezTo>
                <a:cubicBezTo>
                  <a:pt x="214" y="1"/>
                  <a:pt x="222" y="0"/>
                  <a:pt x="230" y="3"/>
                </a:cubicBezTo>
                <a:cubicBezTo>
                  <a:pt x="243" y="9"/>
                  <a:pt x="255" y="16"/>
                  <a:pt x="266" y="24"/>
                </a:cubicBezTo>
                <a:cubicBezTo>
                  <a:pt x="274" y="29"/>
                  <a:pt x="277" y="39"/>
                  <a:pt x="274" y="47"/>
                </a:cubicBezTo>
                <a:cubicBezTo>
                  <a:pt x="270" y="59"/>
                  <a:pt x="270" y="70"/>
                  <a:pt x="274" y="81"/>
                </a:cubicBezTo>
                <a:cubicBezTo>
                  <a:pt x="278" y="93"/>
                  <a:pt x="286" y="103"/>
                  <a:pt x="297" y="110"/>
                </a:cubicBezTo>
                <a:cubicBezTo>
                  <a:pt x="302" y="114"/>
                  <a:pt x="308" y="116"/>
                  <a:pt x="314" y="117"/>
                </a:cubicBezTo>
                <a:cubicBezTo>
                  <a:pt x="323" y="119"/>
                  <a:pt x="330" y="127"/>
                  <a:pt x="331" y="136"/>
                </a:cubicBezTo>
                <a:cubicBezTo>
                  <a:pt x="332" y="150"/>
                  <a:pt x="332" y="164"/>
                  <a:pt x="331" y="178"/>
                </a:cubicBezTo>
                <a:cubicBezTo>
                  <a:pt x="330" y="184"/>
                  <a:pt x="327" y="189"/>
                  <a:pt x="322" y="192"/>
                </a:cubicBezTo>
                <a:cubicBezTo>
                  <a:pt x="319" y="195"/>
                  <a:pt x="316" y="196"/>
                  <a:pt x="312" y="196"/>
                </a:cubicBezTo>
                <a:cubicBezTo>
                  <a:pt x="297" y="200"/>
                  <a:pt x="285" y="209"/>
                  <a:pt x="278" y="223"/>
                </a:cubicBezTo>
                <a:cubicBezTo>
                  <a:pt x="271" y="236"/>
                  <a:pt x="269" y="250"/>
                  <a:pt x="274" y="265"/>
                </a:cubicBezTo>
                <a:cubicBezTo>
                  <a:pt x="277" y="274"/>
                  <a:pt x="273" y="284"/>
                  <a:pt x="266" y="290"/>
                </a:cubicBezTo>
                <a:cubicBezTo>
                  <a:pt x="254" y="297"/>
                  <a:pt x="242" y="305"/>
                  <a:pt x="229" y="310"/>
                </a:cubicBezTo>
                <a:cubicBezTo>
                  <a:pt x="227" y="311"/>
                  <a:pt x="224" y="311"/>
                  <a:pt x="222" y="312"/>
                </a:cubicBezTo>
                <a:close/>
                <a:moveTo>
                  <a:pt x="166" y="223"/>
                </a:moveTo>
                <a:cubicBezTo>
                  <a:pt x="202" y="223"/>
                  <a:pt x="232" y="193"/>
                  <a:pt x="232" y="157"/>
                </a:cubicBezTo>
                <a:cubicBezTo>
                  <a:pt x="232" y="120"/>
                  <a:pt x="202" y="90"/>
                  <a:pt x="166" y="90"/>
                </a:cubicBezTo>
                <a:cubicBezTo>
                  <a:pt x="129" y="90"/>
                  <a:pt x="100" y="120"/>
                  <a:pt x="100" y="156"/>
                </a:cubicBezTo>
                <a:cubicBezTo>
                  <a:pt x="100" y="193"/>
                  <a:pt x="129" y="223"/>
                  <a:pt x="166" y="22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 name="矩形 35"/>
          <p:cNvSpPr/>
          <p:nvPr/>
        </p:nvSpPr>
        <p:spPr>
          <a:xfrm>
            <a:off x="6830525" y="1320342"/>
            <a:ext cx="4423624" cy="646331"/>
          </a:xfrm>
          <a:prstGeom prst="rect">
            <a:avLst/>
          </a:prstGeom>
        </p:spPr>
        <p:txBody>
          <a:bodyPr wrap="square">
            <a:spAutoFit/>
          </a:bodyPr>
          <a:lstStyle/>
          <a:p>
            <a:pPr algn="just"/>
            <a:r>
              <a:rPr lang="en-US" altLang="zh-CN" dirty="0">
                <a:latin typeface="Microsoft YaHei" charset="-122"/>
                <a:ea typeface="Microsoft YaHei" charset="-122"/>
                <a:cs typeface="Microsoft YaHei" charset="-122"/>
              </a:rPr>
              <a:t>Inclusive</a:t>
            </a:r>
            <a:r>
              <a:rPr lang="zh-CN" altLang="en-US" dirty="0">
                <a:latin typeface="Microsoft YaHei" charset="-122"/>
                <a:ea typeface="Microsoft YaHei" charset="-122"/>
                <a:cs typeface="Microsoft YaHei" charset="-122"/>
              </a:rPr>
              <a:t>共识机制</a:t>
            </a:r>
            <a:r>
              <a:rPr lang="zh-CN" altLang="zh-CN" dirty="0">
                <a:latin typeface="Microsoft YaHei" charset="-122"/>
                <a:ea typeface="Microsoft YaHei" charset="-122"/>
                <a:cs typeface="Microsoft YaHei" charset="-122"/>
              </a:rPr>
              <a:t>生成主链的方式与</a:t>
            </a:r>
            <a:r>
              <a:rPr lang="zh-CN" altLang="en-US" dirty="0">
                <a:latin typeface="Microsoft YaHei" charset="-122"/>
                <a:ea typeface="Microsoft YaHei" charset="-122"/>
                <a:cs typeface="Microsoft YaHei" charset="-122"/>
              </a:rPr>
              <a:t>传统</a:t>
            </a:r>
            <a:r>
              <a:rPr lang="en-US" altLang="zh-CN" dirty="0">
                <a:latin typeface="Microsoft YaHei" charset="-122"/>
                <a:ea typeface="Microsoft YaHei" charset="-122"/>
                <a:cs typeface="Microsoft YaHei" charset="-122"/>
              </a:rPr>
              <a:t>POW</a:t>
            </a:r>
            <a:r>
              <a:rPr lang="zh-CN" altLang="en-US" dirty="0">
                <a:latin typeface="Microsoft YaHei" charset="-122"/>
                <a:ea typeface="Microsoft YaHei" charset="-122"/>
                <a:cs typeface="Microsoft YaHei" charset="-122"/>
              </a:rPr>
              <a:t>共识机制</a:t>
            </a:r>
            <a:r>
              <a:rPr lang="zh-CN" altLang="zh-CN" dirty="0" smtClean="0">
                <a:latin typeface="Microsoft YaHei" charset="-122"/>
                <a:ea typeface="Microsoft YaHei" charset="-122"/>
                <a:cs typeface="Microsoft YaHei" charset="-122"/>
              </a:rPr>
              <a:t>一致</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37" name="文本框 36"/>
          <p:cNvSpPr txBox="1"/>
          <p:nvPr/>
        </p:nvSpPr>
        <p:spPr>
          <a:xfrm>
            <a:off x="6830525" y="995980"/>
            <a:ext cx="2727551" cy="400110"/>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rPr>
              <a:t>主链</a:t>
            </a:r>
          </a:p>
        </p:txBody>
      </p:sp>
      <p:sp>
        <p:nvSpPr>
          <p:cNvPr id="39" name="矩形 38"/>
          <p:cNvSpPr/>
          <p:nvPr/>
        </p:nvSpPr>
        <p:spPr>
          <a:xfrm>
            <a:off x="6830525" y="2528591"/>
            <a:ext cx="4423624" cy="923330"/>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挖出新区块的矿工不仅需要将区块与主链上前一个区块相链接，还应该将其与当前他所知的所有游离区块进行链接</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40" name="文本框 39"/>
          <p:cNvSpPr txBox="1"/>
          <p:nvPr/>
        </p:nvSpPr>
        <p:spPr>
          <a:xfrm>
            <a:off x="6830525" y="2204229"/>
            <a:ext cx="2727551" cy="400110"/>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tabLst/>
              <a:defRPr/>
            </a:pPr>
            <a:r>
              <a:rPr kumimoji="0" lang="en-US" altLang="zh-CN" sz="2000" b="1" i="0" u="none" strike="noStrike" kern="0" cap="none" spc="0" normalizeH="0" baseline="0" noProof="0" dirty="0" err="1">
                <a:ln>
                  <a:noFill/>
                </a:ln>
                <a:solidFill>
                  <a:srgbClr val="093B5C"/>
                </a:solidFill>
                <a:effectLst/>
                <a:uLnTx/>
                <a:uFillTx/>
                <a:latin typeface="微软雅黑" panose="020B0503020204020204" pitchFamily="34" charset="-122"/>
                <a:ea typeface="微软雅黑" panose="020B0503020204020204" pitchFamily="34" charset="-122"/>
              </a:rPr>
              <a:t>blockDAG</a:t>
            </a:r>
            <a:r>
              <a:rPr kumimoji="0" lang="zh-CN" altLang="en-US" sz="20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rPr>
              <a:t>结构</a:t>
            </a:r>
          </a:p>
        </p:txBody>
      </p:sp>
      <p:sp>
        <p:nvSpPr>
          <p:cNvPr id="42" name="矩形 41"/>
          <p:cNvSpPr/>
          <p:nvPr/>
        </p:nvSpPr>
        <p:spPr>
          <a:xfrm>
            <a:off x="6823340" y="3905466"/>
            <a:ext cx="4423612" cy="646331"/>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按照某种优先级对所有“父区块”（与主链新区块直接进行链接的区块）进行排序</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43" name="文本框 42"/>
          <p:cNvSpPr txBox="1"/>
          <p:nvPr/>
        </p:nvSpPr>
        <p:spPr>
          <a:xfrm>
            <a:off x="6830525" y="3488146"/>
            <a:ext cx="2727551" cy="400110"/>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rPr>
              <a:t>排序</a:t>
            </a:r>
          </a:p>
        </p:txBody>
      </p:sp>
      <p:sp>
        <p:nvSpPr>
          <p:cNvPr id="45" name="矩形 44"/>
          <p:cNvSpPr/>
          <p:nvPr/>
        </p:nvSpPr>
        <p:spPr>
          <a:xfrm>
            <a:off x="6830525" y="5061946"/>
            <a:ext cx="4423624" cy="923330"/>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采用逆序遍历算法，从这一列父区块中挑选出互不矛盾的交易信息组成当前的有效信息集</a:t>
            </a:r>
            <a:r>
              <a:rPr lang="en-US" altLang="zh-CN" dirty="0">
                <a:latin typeface="Microsoft YaHei" charset="-122"/>
                <a:ea typeface="Microsoft YaHei" charset="-122"/>
                <a:cs typeface="Microsoft YaHei" charset="-122"/>
              </a:rPr>
              <a:t>T</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46" name="文本框 45"/>
          <p:cNvSpPr txBox="1"/>
          <p:nvPr/>
        </p:nvSpPr>
        <p:spPr>
          <a:xfrm>
            <a:off x="6830525" y="4737584"/>
            <a:ext cx="2727551" cy="400110"/>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rPr>
              <a:t>筛选有效信息</a:t>
            </a:r>
          </a:p>
        </p:txBody>
      </p:sp>
      <p:sp>
        <p:nvSpPr>
          <p:cNvPr id="2" name="椭圆 1"/>
          <p:cNvSpPr/>
          <p:nvPr/>
        </p:nvSpPr>
        <p:spPr>
          <a:xfrm>
            <a:off x="2536930" y="3286927"/>
            <a:ext cx="507150" cy="507150"/>
          </a:xfrm>
          <a:prstGeom prst="ellipse">
            <a:avLst/>
          </a:prstGeom>
          <a:solidFill>
            <a:srgbClr val="093B5C"/>
          </a:solidFill>
          <a:ln w="25400" cap="flat" cmpd="sng" algn="ctr">
            <a:noFill/>
            <a:prstDash val="solid"/>
          </a:ln>
          <a:effectLst>
            <a:outerShdw blurRad="152400" dist="101600" dir="2700000" algn="tl" rotWithShape="0">
              <a:prstClr val="black">
                <a:alpha val="6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b="1" kern="0">
              <a:solidFill>
                <a:prstClr val="white"/>
              </a:solidFill>
              <a:latin typeface="微软雅黑" panose="020B0503020204020204" pitchFamily="34" charset="-122"/>
              <a:ea typeface="微软雅黑" panose="020B0503020204020204" pitchFamily="34" charset="-122"/>
            </a:endParaRPr>
          </a:p>
        </p:txBody>
      </p:sp>
      <p:sp>
        <p:nvSpPr>
          <p:cNvPr id="47" name="椭圆 46"/>
          <p:cNvSpPr/>
          <p:nvPr/>
        </p:nvSpPr>
        <p:spPr>
          <a:xfrm>
            <a:off x="2250505" y="3000502"/>
            <a:ext cx="1080000" cy="1080000"/>
          </a:xfrm>
          <a:prstGeom prst="ellipse">
            <a:avLst/>
          </a:prstGeom>
          <a:noFill/>
          <a:ln w="1905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890505" y="2640502"/>
            <a:ext cx="1800000" cy="1800000"/>
          </a:xfrm>
          <a:prstGeom prst="ellipse">
            <a:avLst/>
          </a:prstGeom>
          <a:noFill/>
          <a:ln w="1905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530505" y="2280502"/>
            <a:ext cx="2520000" cy="2520000"/>
          </a:xfrm>
          <a:prstGeom prst="ellipse">
            <a:avLst/>
          </a:prstGeom>
          <a:noFill/>
          <a:ln w="190500">
            <a:solidFill>
              <a:srgbClr val="093B5C"/>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Freeform 5"/>
          <p:cNvSpPr>
            <a:spLocks/>
          </p:cNvSpPr>
          <p:nvPr/>
        </p:nvSpPr>
        <p:spPr bwMode="auto">
          <a:xfrm>
            <a:off x="2779827" y="1383005"/>
            <a:ext cx="1895254" cy="2167927"/>
          </a:xfrm>
          <a:custGeom>
            <a:avLst/>
            <a:gdLst>
              <a:gd name="T0" fmla="*/ 0 w 19292"/>
              <a:gd name="T1" fmla="*/ 22133 h 22133"/>
              <a:gd name="T2" fmla="*/ 4215 w 19292"/>
              <a:gd name="T3" fmla="*/ 19062 h 22133"/>
              <a:gd name="T4" fmla="*/ 3440 w 19292"/>
              <a:gd name="T5" fmla="*/ 18944 h 22133"/>
              <a:gd name="T6" fmla="*/ 11624 w 19292"/>
              <a:gd name="T7" fmla="*/ 9414 h 22133"/>
              <a:gd name="T8" fmla="*/ 14344 w 19292"/>
              <a:gd name="T9" fmla="*/ 9173 h 22133"/>
              <a:gd name="T10" fmla="*/ 19292 w 19292"/>
              <a:gd name="T11" fmla="*/ 5774 h 22133"/>
              <a:gd name="T12" fmla="*/ 13575 w 19292"/>
              <a:gd name="T13" fmla="*/ 5189 h 22133"/>
              <a:gd name="T14" fmla="*/ 11979 w 19292"/>
              <a:gd name="T15" fmla="*/ 0 h 22133"/>
              <a:gd name="T16" fmla="*/ 9706 w 19292"/>
              <a:gd name="T17" fmla="*/ 5556 h 22133"/>
              <a:gd name="T18" fmla="*/ 10045 w 19292"/>
              <a:gd name="T19" fmla="*/ 8214 h 22133"/>
              <a:gd name="T20" fmla="*/ 2646 w 19292"/>
              <a:gd name="T21" fmla="*/ 18253 h 22133"/>
              <a:gd name="T22" fmla="*/ 2391 w 19292"/>
              <a:gd name="T23" fmla="*/ 17490 h 22133"/>
              <a:gd name="T24" fmla="*/ 0 w 19292"/>
              <a:gd name="T25" fmla="*/ 22133 h 22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92" h="22133">
                <a:moveTo>
                  <a:pt x="0" y="22133"/>
                </a:moveTo>
                <a:lnTo>
                  <a:pt x="4215" y="19062"/>
                </a:lnTo>
                <a:lnTo>
                  <a:pt x="3440" y="18944"/>
                </a:lnTo>
                <a:lnTo>
                  <a:pt x="11624" y="9414"/>
                </a:lnTo>
                <a:lnTo>
                  <a:pt x="14344" y="9173"/>
                </a:lnTo>
                <a:lnTo>
                  <a:pt x="19292" y="5774"/>
                </a:lnTo>
                <a:lnTo>
                  <a:pt x="13575" y="5189"/>
                </a:lnTo>
                <a:lnTo>
                  <a:pt x="11979" y="0"/>
                </a:lnTo>
                <a:lnTo>
                  <a:pt x="9706" y="5556"/>
                </a:lnTo>
                <a:lnTo>
                  <a:pt x="10045" y="8214"/>
                </a:lnTo>
                <a:lnTo>
                  <a:pt x="2646" y="18253"/>
                </a:lnTo>
                <a:lnTo>
                  <a:pt x="2391" y="17490"/>
                </a:lnTo>
                <a:lnTo>
                  <a:pt x="0" y="22133"/>
                </a:lnTo>
                <a:close/>
              </a:path>
            </a:pathLst>
          </a:custGeom>
          <a:solidFill>
            <a:srgbClr val="093B5C"/>
          </a:solidFill>
          <a:ln>
            <a:noFill/>
          </a:ln>
          <a:effectLst>
            <a:glow rad="114300">
              <a:schemeClr val="bg1"/>
            </a:glow>
          </a:effectLst>
        </p:spPr>
        <p:txBody>
          <a:bodyPr vert="horz" wrap="square" lIns="91440" tIns="45720" rIns="91440" bIns="45720" numCol="1" anchor="t" anchorCtr="0" compatLnSpc="1">
            <a:prstTxWarp prst="textNoShape">
              <a:avLst/>
            </a:prstTxWarp>
          </a:bodyPr>
          <a:lstStyle/>
          <a:p>
            <a:endParaRPr lang="zh-CN" altLang="en-US"/>
          </a:p>
        </p:txBody>
      </p:sp>
      <p:sp>
        <p:nvSpPr>
          <p:cNvPr id="41" name="矩形 3"/>
          <p:cNvSpPr>
            <a:spLocks noChangeArrowheads="1"/>
          </p:cNvSpPr>
          <p:nvPr/>
        </p:nvSpPr>
        <p:spPr bwMode="auto">
          <a:xfrm>
            <a:off x="798575" y="234824"/>
            <a:ext cx="4622544" cy="523220"/>
          </a:xfrm>
          <a:prstGeom prst="rect">
            <a:avLst/>
          </a:prstGeom>
          <a:extLst/>
        </p:spPr>
        <p:txBody>
          <a:bodyPr wrap="square">
            <a:spAutoFit/>
          </a:bodyPr>
          <a:lstStyle/>
          <a:p>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Inclusive</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共识机制步骤</a:t>
            </a:r>
          </a:p>
        </p:txBody>
      </p:sp>
      <p:sp>
        <p:nvSpPr>
          <p:cNvPr id="44" name="等腰三角形 43"/>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22218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44"/>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p:cTn id="14" dur="500" fill="hold"/>
                                        <p:tgtEl>
                                          <p:spTgt spid="41"/>
                                        </p:tgtEl>
                                        <p:attrNameLst>
                                          <p:attrName>ppt_w</p:attrName>
                                        </p:attrNameLst>
                                      </p:cBhvr>
                                      <p:tavLst>
                                        <p:tav tm="0">
                                          <p:val>
                                            <p:fltVal val="0"/>
                                          </p:val>
                                        </p:tav>
                                        <p:tav tm="100000">
                                          <p:val>
                                            <p:strVal val="#ppt_w"/>
                                          </p:val>
                                        </p:tav>
                                      </p:tavLst>
                                    </p:anim>
                                    <p:anim calcmode="lin" valueType="num">
                                      <p:cBhvr>
                                        <p:cTn id="15" dur="500" fill="hold"/>
                                        <p:tgtEl>
                                          <p:spTgt spid="41"/>
                                        </p:tgtEl>
                                        <p:attrNameLst>
                                          <p:attrName>ppt_h</p:attrName>
                                        </p:attrNameLst>
                                      </p:cBhvr>
                                      <p:tavLst>
                                        <p:tav tm="0">
                                          <p:val>
                                            <p:fltVal val="0"/>
                                          </p:val>
                                        </p:tav>
                                        <p:tav tm="100000">
                                          <p:val>
                                            <p:strVal val="#ppt_h"/>
                                          </p:val>
                                        </p:tav>
                                      </p:tavLst>
                                    </p:anim>
                                    <p:animEffect transition="in" filter="fade">
                                      <p:cBhvr>
                                        <p:cTn id="16" dur="500"/>
                                        <p:tgtEl>
                                          <p:spTgt spid="41"/>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41"/>
                                        </p:tgtEl>
                                        <p:attrNameLst>
                                          <p:attrName>ppt_x</p:attrName>
                                          <p:attrName>ppt_y</p:attrName>
                                        </p:attrNameLst>
                                      </p:cBhvr>
                                      <p:rCtr x="6068" y="0"/>
                                    </p:animMotion>
                                  </p:childTnLst>
                                </p:cTn>
                              </p:par>
                            </p:childTnLst>
                          </p:cTn>
                        </p:par>
                        <p:par>
                          <p:cTn id="19" fill="hold">
                            <p:stCondLst>
                              <p:cond delay="1000"/>
                            </p:stCondLst>
                            <p:childTnLst>
                              <p:par>
                                <p:cTn id="20" presetID="23" presetClass="entr" presetSubtype="32" fill="hold" grpId="0"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00" fill="hold"/>
                                        <p:tgtEl>
                                          <p:spTgt spid="49"/>
                                        </p:tgtEl>
                                        <p:attrNameLst>
                                          <p:attrName>ppt_w</p:attrName>
                                        </p:attrNameLst>
                                      </p:cBhvr>
                                      <p:tavLst>
                                        <p:tav tm="0">
                                          <p:val>
                                            <p:strVal val="4*#ppt_w"/>
                                          </p:val>
                                        </p:tav>
                                        <p:tav tm="100000">
                                          <p:val>
                                            <p:strVal val="#ppt_w"/>
                                          </p:val>
                                        </p:tav>
                                      </p:tavLst>
                                    </p:anim>
                                    <p:anim calcmode="lin" valueType="num">
                                      <p:cBhvr>
                                        <p:cTn id="23" dur="500" fill="hold"/>
                                        <p:tgtEl>
                                          <p:spTgt spid="49"/>
                                        </p:tgtEl>
                                        <p:attrNameLst>
                                          <p:attrName>ppt_h</p:attrName>
                                        </p:attrNameLst>
                                      </p:cBhvr>
                                      <p:tavLst>
                                        <p:tav tm="0">
                                          <p:val>
                                            <p:strVal val="4*#ppt_h"/>
                                          </p:val>
                                        </p:tav>
                                        <p:tav tm="100000">
                                          <p:val>
                                            <p:strVal val="#ppt_h"/>
                                          </p:val>
                                        </p:tav>
                                      </p:tavLst>
                                    </p:anim>
                                  </p:childTnLst>
                                </p:cTn>
                              </p:par>
                            </p:childTnLst>
                          </p:cTn>
                        </p:par>
                        <p:par>
                          <p:cTn id="24" fill="hold">
                            <p:stCondLst>
                              <p:cond delay="1500"/>
                            </p:stCondLst>
                            <p:childTnLst>
                              <p:par>
                                <p:cTn id="25" presetID="23" presetClass="entr" presetSubtype="32"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p:cTn id="27" dur="500" fill="hold"/>
                                        <p:tgtEl>
                                          <p:spTgt spid="48"/>
                                        </p:tgtEl>
                                        <p:attrNameLst>
                                          <p:attrName>ppt_w</p:attrName>
                                        </p:attrNameLst>
                                      </p:cBhvr>
                                      <p:tavLst>
                                        <p:tav tm="0">
                                          <p:val>
                                            <p:strVal val="4*#ppt_w"/>
                                          </p:val>
                                        </p:tav>
                                        <p:tav tm="100000">
                                          <p:val>
                                            <p:strVal val="#ppt_w"/>
                                          </p:val>
                                        </p:tav>
                                      </p:tavLst>
                                    </p:anim>
                                    <p:anim calcmode="lin" valueType="num">
                                      <p:cBhvr>
                                        <p:cTn id="28" dur="500" fill="hold"/>
                                        <p:tgtEl>
                                          <p:spTgt spid="48"/>
                                        </p:tgtEl>
                                        <p:attrNameLst>
                                          <p:attrName>ppt_h</p:attrName>
                                        </p:attrNameLst>
                                      </p:cBhvr>
                                      <p:tavLst>
                                        <p:tav tm="0">
                                          <p:val>
                                            <p:strVal val="4*#ppt_h"/>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p:cTn id="32" dur="500" fill="hold"/>
                                        <p:tgtEl>
                                          <p:spTgt spid="47"/>
                                        </p:tgtEl>
                                        <p:attrNameLst>
                                          <p:attrName>ppt_w</p:attrName>
                                        </p:attrNameLst>
                                      </p:cBhvr>
                                      <p:tavLst>
                                        <p:tav tm="0">
                                          <p:val>
                                            <p:strVal val="4*#ppt_w"/>
                                          </p:val>
                                        </p:tav>
                                        <p:tav tm="100000">
                                          <p:val>
                                            <p:strVal val="#ppt_w"/>
                                          </p:val>
                                        </p:tav>
                                      </p:tavLst>
                                    </p:anim>
                                    <p:anim calcmode="lin" valueType="num">
                                      <p:cBhvr>
                                        <p:cTn id="33" dur="500" fill="hold"/>
                                        <p:tgtEl>
                                          <p:spTgt spid="47"/>
                                        </p:tgtEl>
                                        <p:attrNameLst>
                                          <p:attrName>ppt_h</p:attrName>
                                        </p:attrNameLst>
                                      </p:cBhvr>
                                      <p:tavLst>
                                        <p:tav tm="0">
                                          <p:val>
                                            <p:strVal val="4*#ppt_h"/>
                                          </p:val>
                                        </p:tav>
                                        <p:tav tm="100000">
                                          <p:val>
                                            <p:strVal val="#ppt_h"/>
                                          </p:val>
                                        </p:tav>
                                      </p:tavLst>
                                    </p:anim>
                                  </p:childTnLst>
                                </p:cTn>
                              </p:par>
                            </p:childTnLst>
                          </p:cTn>
                        </p:par>
                        <p:par>
                          <p:cTn id="34" fill="hold">
                            <p:stCondLst>
                              <p:cond delay="2500"/>
                            </p:stCondLst>
                            <p:childTnLst>
                              <p:par>
                                <p:cTn id="35" presetID="23" presetClass="entr" presetSubtype="288"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strVal val="4/3*#ppt_w"/>
                                          </p:val>
                                        </p:tav>
                                        <p:tav tm="100000">
                                          <p:val>
                                            <p:strVal val="#ppt_w"/>
                                          </p:val>
                                        </p:tav>
                                      </p:tavLst>
                                    </p:anim>
                                    <p:anim calcmode="lin" valueType="num">
                                      <p:cBhvr>
                                        <p:cTn id="38" dur="500" fill="hold"/>
                                        <p:tgtEl>
                                          <p:spTgt spid="2"/>
                                        </p:tgtEl>
                                        <p:attrNameLst>
                                          <p:attrName>ppt_h</p:attrName>
                                        </p:attrNameLst>
                                      </p:cBhvr>
                                      <p:tavLst>
                                        <p:tav tm="0">
                                          <p:val>
                                            <p:strVal val="4/3*#ppt_h"/>
                                          </p:val>
                                        </p:tav>
                                        <p:tav tm="100000">
                                          <p:val>
                                            <p:strVal val="#ppt_h"/>
                                          </p:val>
                                        </p:tav>
                                      </p:tavLst>
                                    </p:anim>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childTnLst>
                                </p:cTn>
                              </p:par>
                              <p:par>
                                <p:cTn id="45" presetID="35" presetClass="path" presetSubtype="0" accel="50000" decel="50000" fill="hold" grpId="1" nodeType="withEffect">
                                  <p:stCondLst>
                                    <p:cond delay="0"/>
                                  </p:stCondLst>
                                  <p:childTnLst>
                                    <p:animMotion origin="layout" path="M 8.33333E-7 -2.22222E-6 L 0.13463 -0.3206 " pathEditMode="relative" rAng="0" ptsTypes="AA">
                                      <p:cBhvr>
                                        <p:cTn id="46" dur="1000" spd="-100000" fill="hold"/>
                                        <p:tgtEl>
                                          <p:spTgt spid="50"/>
                                        </p:tgtEl>
                                        <p:attrNameLst>
                                          <p:attrName>ppt_x</p:attrName>
                                          <p:attrName>ppt_y</p:attrName>
                                        </p:attrNameLst>
                                      </p:cBhvr>
                                      <p:rCtr x="6732" y="-16042"/>
                                    </p:animMotion>
                                  </p:childTnLst>
                                </p:cTn>
                              </p:par>
                            </p:childTnLst>
                          </p:cTn>
                        </p:par>
                        <p:par>
                          <p:cTn id="47" fill="hold">
                            <p:stCondLst>
                              <p:cond delay="4000"/>
                            </p:stCondLst>
                            <p:childTnLst>
                              <p:par>
                                <p:cTn id="48" presetID="22" presetClass="entr" presetSubtype="8" fill="hold"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500"/>
                                        <p:tgtEl>
                                          <p:spTgt spid="5"/>
                                        </p:tgtEl>
                                      </p:cBhvr>
                                    </p:animEffect>
                                  </p:childTnLst>
                                </p:cTn>
                              </p:par>
                            </p:childTnLst>
                          </p:cTn>
                        </p:par>
                        <p:par>
                          <p:cTn id="51" fill="hold">
                            <p:stCondLst>
                              <p:cond delay="4500"/>
                            </p:stCondLst>
                            <p:childTnLst>
                              <p:par>
                                <p:cTn id="52" presetID="16" presetClass="entr" presetSubtype="42"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barn(outHorizontal)">
                                      <p:cBhvr>
                                        <p:cTn id="54" dur="500"/>
                                        <p:tgtEl>
                                          <p:spTgt spid="6"/>
                                        </p:tgtEl>
                                      </p:cBhvr>
                                    </p:animEffect>
                                  </p:childTnLst>
                                </p:cTn>
                              </p:par>
                            </p:childTnLst>
                          </p:cTn>
                        </p:par>
                        <p:par>
                          <p:cTn id="55" fill="hold">
                            <p:stCondLst>
                              <p:cond delay="5000"/>
                            </p:stCondLst>
                            <p:childTnLst>
                              <p:par>
                                <p:cTn id="56" presetID="22" presetClass="entr" presetSubtype="8" fill="hold"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left)">
                                      <p:cBhvr>
                                        <p:cTn id="58" dur="500"/>
                                        <p:tgtEl>
                                          <p:spTgt spid="33"/>
                                        </p:tgtEl>
                                      </p:cBhvr>
                                    </p:animEffect>
                                  </p:childTnLst>
                                </p:cTn>
                              </p:par>
                              <p:par>
                                <p:cTn id="59" presetID="22" presetClass="entr" presetSubtype="8"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left)">
                                      <p:cBhvr>
                                        <p:cTn id="61" dur="500"/>
                                        <p:tgtEl>
                                          <p:spTgt spid="14"/>
                                        </p:tgtEl>
                                      </p:cBhvr>
                                    </p:animEffect>
                                  </p:childTnLst>
                                </p:cTn>
                              </p:par>
                              <p:par>
                                <p:cTn id="62" presetID="22" presetClass="entr" presetSubtype="8"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500"/>
                                        <p:tgtEl>
                                          <p:spTgt spid="15"/>
                                        </p:tgtEl>
                                      </p:cBhvr>
                                    </p:animEffect>
                                  </p:childTnLst>
                                </p:cTn>
                              </p:par>
                              <p:par>
                                <p:cTn id="65" presetID="22" presetClass="entr" presetSubtype="8"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left)">
                                      <p:cBhvr>
                                        <p:cTn id="67" dur="500"/>
                                        <p:tgtEl>
                                          <p:spTgt spid="34"/>
                                        </p:tgtEl>
                                      </p:cBhvr>
                                    </p:animEffect>
                                  </p:childTnLst>
                                </p:cTn>
                              </p:par>
                            </p:childTnLst>
                          </p:cTn>
                        </p:par>
                        <p:par>
                          <p:cTn id="68" fill="hold">
                            <p:stCondLst>
                              <p:cond delay="5500"/>
                            </p:stCondLst>
                            <p:childTnLst>
                              <p:par>
                                <p:cTn id="69" presetID="53" presetClass="entr" presetSubtype="16"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p:cTn id="71" dur="250" fill="hold"/>
                                        <p:tgtEl>
                                          <p:spTgt spid="19"/>
                                        </p:tgtEl>
                                        <p:attrNameLst>
                                          <p:attrName>ppt_w</p:attrName>
                                        </p:attrNameLst>
                                      </p:cBhvr>
                                      <p:tavLst>
                                        <p:tav tm="0">
                                          <p:val>
                                            <p:fltVal val="0"/>
                                          </p:val>
                                        </p:tav>
                                        <p:tav tm="100000">
                                          <p:val>
                                            <p:strVal val="#ppt_w"/>
                                          </p:val>
                                        </p:tav>
                                      </p:tavLst>
                                    </p:anim>
                                    <p:anim calcmode="lin" valueType="num">
                                      <p:cBhvr>
                                        <p:cTn id="72" dur="250" fill="hold"/>
                                        <p:tgtEl>
                                          <p:spTgt spid="19"/>
                                        </p:tgtEl>
                                        <p:attrNameLst>
                                          <p:attrName>ppt_h</p:attrName>
                                        </p:attrNameLst>
                                      </p:cBhvr>
                                      <p:tavLst>
                                        <p:tav tm="0">
                                          <p:val>
                                            <p:fltVal val="0"/>
                                          </p:val>
                                        </p:tav>
                                        <p:tav tm="100000">
                                          <p:val>
                                            <p:strVal val="#ppt_h"/>
                                          </p:val>
                                        </p:tav>
                                      </p:tavLst>
                                    </p:anim>
                                    <p:animEffect transition="in" filter="fade">
                                      <p:cBhvr>
                                        <p:cTn id="73" dur="250"/>
                                        <p:tgtEl>
                                          <p:spTgt spid="19"/>
                                        </p:tgtEl>
                                      </p:cBhvr>
                                    </p:animEffect>
                                  </p:childTnLst>
                                </p:cTn>
                              </p:par>
                            </p:childTnLst>
                          </p:cTn>
                        </p:par>
                        <p:par>
                          <p:cTn id="74" fill="hold">
                            <p:stCondLst>
                              <p:cond delay="5750"/>
                            </p:stCondLst>
                            <p:childTnLst>
                              <p:par>
                                <p:cTn id="75" presetID="53" presetClass="entr" presetSubtype="16"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p:cTn id="77" dur="250" fill="hold"/>
                                        <p:tgtEl>
                                          <p:spTgt spid="21"/>
                                        </p:tgtEl>
                                        <p:attrNameLst>
                                          <p:attrName>ppt_w</p:attrName>
                                        </p:attrNameLst>
                                      </p:cBhvr>
                                      <p:tavLst>
                                        <p:tav tm="0">
                                          <p:val>
                                            <p:fltVal val="0"/>
                                          </p:val>
                                        </p:tav>
                                        <p:tav tm="100000">
                                          <p:val>
                                            <p:strVal val="#ppt_w"/>
                                          </p:val>
                                        </p:tav>
                                      </p:tavLst>
                                    </p:anim>
                                    <p:anim calcmode="lin" valueType="num">
                                      <p:cBhvr>
                                        <p:cTn id="78" dur="250" fill="hold"/>
                                        <p:tgtEl>
                                          <p:spTgt spid="21"/>
                                        </p:tgtEl>
                                        <p:attrNameLst>
                                          <p:attrName>ppt_h</p:attrName>
                                        </p:attrNameLst>
                                      </p:cBhvr>
                                      <p:tavLst>
                                        <p:tav tm="0">
                                          <p:val>
                                            <p:fltVal val="0"/>
                                          </p:val>
                                        </p:tav>
                                        <p:tav tm="100000">
                                          <p:val>
                                            <p:strVal val="#ppt_h"/>
                                          </p:val>
                                        </p:tav>
                                      </p:tavLst>
                                    </p:anim>
                                    <p:animEffect transition="in" filter="fade">
                                      <p:cBhvr>
                                        <p:cTn id="79" dur="250"/>
                                        <p:tgtEl>
                                          <p:spTgt spid="21"/>
                                        </p:tgtEl>
                                      </p:cBhvr>
                                    </p:animEffect>
                                  </p:childTnLst>
                                </p:cTn>
                              </p:par>
                            </p:childTnLst>
                          </p:cTn>
                        </p:par>
                        <p:par>
                          <p:cTn id="80" fill="hold">
                            <p:stCondLst>
                              <p:cond delay="6000"/>
                            </p:stCondLst>
                            <p:childTnLst>
                              <p:par>
                                <p:cTn id="81" presetID="12" presetClass="entr" presetSubtype="8"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anim calcmode="lin" valueType="num">
                                      <p:cBhvr additive="base">
                                        <p:cTn id="83" dur="500"/>
                                        <p:tgtEl>
                                          <p:spTgt spid="37"/>
                                        </p:tgtEl>
                                        <p:attrNameLst>
                                          <p:attrName>ppt_x</p:attrName>
                                        </p:attrNameLst>
                                      </p:cBhvr>
                                      <p:tavLst>
                                        <p:tav tm="0">
                                          <p:val>
                                            <p:strVal val="#ppt_x-#ppt_w*1.125000"/>
                                          </p:val>
                                        </p:tav>
                                        <p:tav tm="100000">
                                          <p:val>
                                            <p:strVal val="#ppt_x"/>
                                          </p:val>
                                        </p:tav>
                                      </p:tavLst>
                                    </p:anim>
                                    <p:animEffect transition="in" filter="wipe(right)">
                                      <p:cBhvr>
                                        <p:cTn id="84" dur="500"/>
                                        <p:tgtEl>
                                          <p:spTgt spid="37"/>
                                        </p:tgtEl>
                                      </p:cBhvr>
                                    </p:animEffect>
                                  </p:childTnLst>
                                </p:cTn>
                              </p:par>
                            </p:childTnLst>
                          </p:cTn>
                        </p:par>
                        <p:par>
                          <p:cTn id="85" fill="hold">
                            <p:stCondLst>
                              <p:cond delay="6500"/>
                            </p:stCondLst>
                            <p:childTnLst>
                              <p:par>
                                <p:cTn id="86" presetID="53" presetClass="entr" presetSubtype="16" fill="hold" grpId="0" nodeType="afterEffect">
                                  <p:stCondLst>
                                    <p:cond delay="0"/>
                                  </p:stCondLst>
                                  <p:iterate type="lt">
                                    <p:tmPct val="10000"/>
                                  </p:iterate>
                                  <p:childTnLst>
                                    <p:set>
                                      <p:cBhvr>
                                        <p:cTn id="87" dur="1" fill="hold">
                                          <p:stCondLst>
                                            <p:cond delay="0"/>
                                          </p:stCondLst>
                                        </p:cTn>
                                        <p:tgtEl>
                                          <p:spTgt spid="36"/>
                                        </p:tgtEl>
                                        <p:attrNameLst>
                                          <p:attrName>style.visibility</p:attrName>
                                        </p:attrNameLst>
                                      </p:cBhvr>
                                      <p:to>
                                        <p:strVal val="visible"/>
                                      </p:to>
                                    </p:set>
                                    <p:anim calcmode="lin" valueType="num">
                                      <p:cBhvr>
                                        <p:cTn id="88" dur="100" fill="hold"/>
                                        <p:tgtEl>
                                          <p:spTgt spid="36"/>
                                        </p:tgtEl>
                                        <p:attrNameLst>
                                          <p:attrName>ppt_w</p:attrName>
                                        </p:attrNameLst>
                                      </p:cBhvr>
                                      <p:tavLst>
                                        <p:tav tm="0">
                                          <p:val>
                                            <p:fltVal val="0"/>
                                          </p:val>
                                        </p:tav>
                                        <p:tav tm="100000">
                                          <p:val>
                                            <p:strVal val="#ppt_w"/>
                                          </p:val>
                                        </p:tav>
                                      </p:tavLst>
                                    </p:anim>
                                    <p:anim calcmode="lin" valueType="num">
                                      <p:cBhvr>
                                        <p:cTn id="89" dur="100" fill="hold"/>
                                        <p:tgtEl>
                                          <p:spTgt spid="36"/>
                                        </p:tgtEl>
                                        <p:attrNameLst>
                                          <p:attrName>ppt_h</p:attrName>
                                        </p:attrNameLst>
                                      </p:cBhvr>
                                      <p:tavLst>
                                        <p:tav tm="0">
                                          <p:val>
                                            <p:fltVal val="0"/>
                                          </p:val>
                                        </p:tav>
                                        <p:tav tm="100000">
                                          <p:val>
                                            <p:strVal val="#ppt_h"/>
                                          </p:val>
                                        </p:tav>
                                      </p:tavLst>
                                    </p:anim>
                                    <p:animEffect transition="in" filter="fade">
                                      <p:cBhvr>
                                        <p:cTn id="90" dur="100"/>
                                        <p:tgtEl>
                                          <p:spTgt spid="36"/>
                                        </p:tgtEl>
                                      </p:cBhvr>
                                    </p:animEffect>
                                  </p:childTnLst>
                                </p:cTn>
                              </p:par>
                            </p:childTnLst>
                          </p:cTn>
                        </p:par>
                        <p:par>
                          <p:cTn id="91" fill="hold">
                            <p:stCondLst>
                              <p:cond delay="6910"/>
                            </p:stCondLst>
                            <p:childTnLst>
                              <p:par>
                                <p:cTn id="92" presetID="53" presetClass="entr" presetSubtype="16" fill="hold" grpId="0" nodeType="afterEffect">
                                  <p:stCondLst>
                                    <p:cond delay="0"/>
                                  </p:stCondLst>
                                  <p:childTnLst>
                                    <p:set>
                                      <p:cBhvr>
                                        <p:cTn id="93" dur="1" fill="hold">
                                          <p:stCondLst>
                                            <p:cond delay="0"/>
                                          </p:stCondLst>
                                        </p:cTn>
                                        <p:tgtEl>
                                          <p:spTgt spid="9"/>
                                        </p:tgtEl>
                                        <p:attrNameLst>
                                          <p:attrName>style.visibility</p:attrName>
                                        </p:attrNameLst>
                                      </p:cBhvr>
                                      <p:to>
                                        <p:strVal val="visible"/>
                                      </p:to>
                                    </p:set>
                                    <p:anim calcmode="lin" valueType="num">
                                      <p:cBhvr>
                                        <p:cTn id="94" dur="250" fill="hold"/>
                                        <p:tgtEl>
                                          <p:spTgt spid="9"/>
                                        </p:tgtEl>
                                        <p:attrNameLst>
                                          <p:attrName>ppt_w</p:attrName>
                                        </p:attrNameLst>
                                      </p:cBhvr>
                                      <p:tavLst>
                                        <p:tav tm="0">
                                          <p:val>
                                            <p:fltVal val="0"/>
                                          </p:val>
                                        </p:tav>
                                        <p:tav tm="100000">
                                          <p:val>
                                            <p:strVal val="#ppt_w"/>
                                          </p:val>
                                        </p:tav>
                                      </p:tavLst>
                                    </p:anim>
                                    <p:anim calcmode="lin" valueType="num">
                                      <p:cBhvr>
                                        <p:cTn id="95" dur="250" fill="hold"/>
                                        <p:tgtEl>
                                          <p:spTgt spid="9"/>
                                        </p:tgtEl>
                                        <p:attrNameLst>
                                          <p:attrName>ppt_h</p:attrName>
                                        </p:attrNameLst>
                                      </p:cBhvr>
                                      <p:tavLst>
                                        <p:tav tm="0">
                                          <p:val>
                                            <p:fltVal val="0"/>
                                          </p:val>
                                        </p:tav>
                                        <p:tav tm="100000">
                                          <p:val>
                                            <p:strVal val="#ppt_h"/>
                                          </p:val>
                                        </p:tav>
                                      </p:tavLst>
                                    </p:anim>
                                    <p:animEffect transition="in" filter="fade">
                                      <p:cBhvr>
                                        <p:cTn id="96" dur="250"/>
                                        <p:tgtEl>
                                          <p:spTgt spid="9"/>
                                        </p:tgtEl>
                                      </p:cBhvr>
                                    </p:animEffect>
                                  </p:childTnLst>
                                </p:cTn>
                              </p:par>
                            </p:childTnLst>
                          </p:cTn>
                        </p:par>
                        <p:par>
                          <p:cTn id="97" fill="hold">
                            <p:stCondLst>
                              <p:cond delay="7160"/>
                            </p:stCondLst>
                            <p:childTnLst>
                              <p:par>
                                <p:cTn id="98" presetID="53" presetClass="entr" presetSubtype="16" fill="hold" grpId="0" nodeType="after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250" fill="hold"/>
                                        <p:tgtEl>
                                          <p:spTgt spid="24"/>
                                        </p:tgtEl>
                                        <p:attrNameLst>
                                          <p:attrName>ppt_w</p:attrName>
                                        </p:attrNameLst>
                                      </p:cBhvr>
                                      <p:tavLst>
                                        <p:tav tm="0">
                                          <p:val>
                                            <p:fltVal val="0"/>
                                          </p:val>
                                        </p:tav>
                                        <p:tav tm="100000">
                                          <p:val>
                                            <p:strVal val="#ppt_w"/>
                                          </p:val>
                                        </p:tav>
                                      </p:tavLst>
                                    </p:anim>
                                    <p:anim calcmode="lin" valueType="num">
                                      <p:cBhvr>
                                        <p:cTn id="101" dur="250" fill="hold"/>
                                        <p:tgtEl>
                                          <p:spTgt spid="24"/>
                                        </p:tgtEl>
                                        <p:attrNameLst>
                                          <p:attrName>ppt_h</p:attrName>
                                        </p:attrNameLst>
                                      </p:cBhvr>
                                      <p:tavLst>
                                        <p:tav tm="0">
                                          <p:val>
                                            <p:fltVal val="0"/>
                                          </p:val>
                                        </p:tav>
                                        <p:tav tm="100000">
                                          <p:val>
                                            <p:strVal val="#ppt_h"/>
                                          </p:val>
                                        </p:tav>
                                      </p:tavLst>
                                    </p:anim>
                                    <p:animEffect transition="in" filter="fade">
                                      <p:cBhvr>
                                        <p:cTn id="102" dur="250"/>
                                        <p:tgtEl>
                                          <p:spTgt spid="24"/>
                                        </p:tgtEl>
                                      </p:cBhvr>
                                    </p:animEffect>
                                  </p:childTnLst>
                                </p:cTn>
                              </p:par>
                            </p:childTnLst>
                          </p:cTn>
                        </p:par>
                        <p:par>
                          <p:cTn id="103" fill="hold">
                            <p:stCondLst>
                              <p:cond delay="7410"/>
                            </p:stCondLst>
                            <p:childTnLst>
                              <p:par>
                                <p:cTn id="104" presetID="12" presetClass="entr" presetSubtype="8" fill="hold" grpId="0" nodeType="afterEffect">
                                  <p:stCondLst>
                                    <p:cond delay="0"/>
                                  </p:stCondLst>
                                  <p:childTnLst>
                                    <p:set>
                                      <p:cBhvr>
                                        <p:cTn id="105" dur="1" fill="hold">
                                          <p:stCondLst>
                                            <p:cond delay="0"/>
                                          </p:stCondLst>
                                        </p:cTn>
                                        <p:tgtEl>
                                          <p:spTgt spid="40"/>
                                        </p:tgtEl>
                                        <p:attrNameLst>
                                          <p:attrName>style.visibility</p:attrName>
                                        </p:attrNameLst>
                                      </p:cBhvr>
                                      <p:to>
                                        <p:strVal val="visible"/>
                                      </p:to>
                                    </p:set>
                                    <p:anim calcmode="lin" valueType="num">
                                      <p:cBhvr additive="base">
                                        <p:cTn id="106" dur="500"/>
                                        <p:tgtEl>
                                          <p:spTgt spid="40"/>
                                        </p:tgtEl>
                                        <p:attrNameLst>
                                          <p:attrName>ppt_x</p:attrName>
                                        </p:attrNameLst>
                                      </p:cBhvr>
                                      <p:tavLst>
                                        <p:tav tm="0">
                                          <p:val>
                                            <p:strVal val="#ppt_x-#ppt_w*1.125000"/>
                                          </p:val>
                                        </p:tav>
                                        <p:tav tm="100000">
                                          <p:val>
                                            <p:strVal val="#ppt_x"/>
                                          </p:val>
                                        </p:tav>
                                      </p:tavLst>
                                    </p:anim>
                                    <p:animEffect transition="in" filter="wipe(right)">
                                      <p:cBhvr>
                                        <p:cTn id="107" dur="500"/>
                                        <p:tgtEl>
                                          <p:spTgt spid="40"/>
                                        </p:tgtEl>
                                      </p:cBhvr>
                                    </p:animEffect>
                                  </p:childTnLst>
                                </p:cTn>
                              </p:par>
                            </p:childTnLst>
                          </p:cTn>
                        </p:par>
                        <p:par>
                          <p:cTn id="108" fill="hold">
                            <p:stCondLst>
                              <p:cond delay="7910"/>
                            </p:stCondLst>
                            <p:childTnLst>
                              <p:par>
                                <p:cTn id="109" presetID="53" presetClass="entr" presetSubtype="16" fill="hold" grpId="0" nodeType="afterEffect">
                                  <p:stCondLst>
                                    <p:cond delay="0"/>
                                  </p:stCondLst>
                                  <p:iterate type="lt">
                                    <p:tmPct val="10000"/>
                                  </p:iterate>
                                  <p:childTnLst>
                                    <p:set>
                                      <p:cBhvr>
                                        <p:cTn id="110" dur="1" fill="hold">
                                          <p:stCondLst>
                                            <p:cond delay="0"/>
                                          </p:stCondLst>
                                        </p:cTn>
                                        <p:tgtEl>
                                          <p:spTgt spid="39"/>
                                        </p:tgtEl>
                                        <p:attrNameLst>
                                          <p:attrName>style.visibility</p:attrName>
                                        </p:attrNameLst>
                                      </p:cBhvr>
                                      <p:to>
                                        <p:strVal val="visible"/>
                                      </p:to>
                                    </p:set>
                                    <p:anim calcmode="lin" valueType="num">
                                      <p:cBhvr>
                                        <p:cTn id="111" dur="100" fill="hold"/>
                                        <p:tgtEl>
                                          <p:spTgt spid="39"/>
                                        </p:tgtEl>
                                        <p:attrNameLst>
                                          <p:attrName>ppt_w</p:attrName>
                                        </p:attrNameLst>
                                      </p:cBhvr>
                                      <p:tavLst>
                                        <p:tav tm="0">
                                          <p:val>
                                            <p:fltVal val="0"/>
                                          </p:val>
                                        </p:tav>
                                        <p:tav tm="100000">
                                          <p:val>
                                            <p:strVal val="#ppt_w"/>
                                          </p:val>
                                        </p:tav>
                                      </p:tavLst>
                                    </p:anim>
                                    <p:anim calcmode="lin" valueType="num">
                                      <p:cBhvr>
                                        <p:cTn id="112" dur="100" fill="hold"/>
                                        <p:tgtEl>
                                          <p:spTgt spid="39"/>
                                        </p:tgtEl>
                                        <p:attrNameLst>
                                          <p:attrName>ppt_h</p:attrName>
                                        </p:attrNameLst>
                                      </p:cBhvr>
                                      <p:tavLst>
                                        <p:tav tm="0">
                                          <p:val>
                                            <p:fltVal val="0"/>
                                          </p:val>
                                        </p:tav>
                                        <p:tav tm="100000">
                                          <p:val>
                                            <p:strVal val="#ppt_h"/>
                                          </p:val>
                                        </p:tav>
                                      </p:tavLst>
                                    </p:anim>
                                    <p:animEffect transition="in" filter="fade">
                                      <p:cBhvr>
                                        <p:cTn id="113" dur="100"/>
                                        <p:tgtEl>
                                          <p:spTgt spid="39"/>
                                        </p:tgtEl>
                                      </p:cBhvr>
                                    </p:animEffect>
                                  </p:childTnLst>
                                </p:cTn>
                              </p:par>
                            </p:childTnLst>
                          </p:cTn>
                        </p:par>
                        <p:par>
                          <p:cTn id="114" fill="hold">
                            <p:stCondLst>
                              <p:cond delay="8500"/>
                            </p:stCondLst>
                            <p:childTnLst>
                              <p:par>
                                <p:cTn id="115" presetID="53" presetClass="entr" presetSubtype="16" fill="hold" grpId="0" nodeType="afterEffect">
                                  <p:stCondLst>
                                    <p:cond delay="0"/>
                                  </p:stCondLst>
                                  <p:childTnLst>
                                    <p:set>
                                      <p:cBhvr>
                                        <p:cTn id="116" dur="1" fill="hold">
                                          <p:stCondLst>
                                            <p:cond delay="0"/>
                                          </p:stCondLst>
                                        </p:cTn>
                                        <p:tgtEl>
                                          <p:spTgt spid="17"/>
                                        </p:tgtEl>
                                        <p:attrNameLst>
                                          <p:attrName>style.visibility</p:attrName>
                                        </p:attrNameLst>
                                      </p:cBhvr>
                                      <p:to>
                                        <p:strVal val="visible"/>
                                      </p:to>
                                    </p:set>
                                    <p:anim calcmode="lin" valueType="num">
                                      <p:cBhvr>
                                        <p:cTn id="117" dur="250" fill="hold"/>
                                        <p:tgtEl>
                                          <p:spTgt spid="17"/>
                                        </p:tgtEl>
                                        <p:attrNameLst>
                                          <p:attrName>ppt_w</p:attrName>
                                        </p:attrNameLst>
                                      </p:cBhvr>
                                      <p:tavLst>
                                        <p:tav tm="0">
                                          <p:val>
                                            <p:fltVal val="0"/>
                                          </p:val>
                                        </p:tav>
                                        <p:tav tm="100000">
                                          <p:val>
                                            <p:strVal val="#ppt_w"/>
                                          </p:val>
                                        </p:tav>
                                      </p:tavLst>
                                    </p:anim>
                                    <p:anim calcmode="lin" valueType="num">
                                      <p:cBhvr>
                                        <p:cTn id="118" dur="250" fill="hold"/>
                                        <p:tgtEl>
                                          <p:spTgt spid="17"/>
                                        </p:tgtEl>
                                        <p:attrNameLst>
                                          <p:attrName>ppt_h</p:attrName>
                                        </p:attrNameLst>
                                      </p:cBhvr>
                                      <p:tavLst>
                                        <p:tav tm="0">
                                          <p:val>
                                            <p:fltVal val="0"/>
                                          </p:val>
                                        </p:tav>
                                        <p:tav tm="100000">
                                          <p:val>
                                            <p:strVal val="#ppt_h"/>
                                          </p:val>
                                        </p:tav>
                                      </p:tavLst>
                                    </p:anim>
                                    <p:animEffect transition="in" filter="fade">
                                      <p:cBhvr>
                                        <p:cTn id="119" dur="250"/>
                                        <p:tgtEl>
                                          <p:spTgt spid="17"/>
                                        </p:tgtEl>
                                      </p:cBhvr>
                                    </p:animEffect>
                                  </p:childTnLst>
                                </p:cTn>
                              </p:par>
                            </p:childTnLst>
                          </p:cTn>
                        </p:par>
                        <p:par>
                          <p:cTn id="120" fill="hold">
                            <p:stCondLst>
                              <p:cond delay="8750"/>
                            </p:stCondLst>
                            <p:childTnLst>
                              <p:par>
                                <p:cTn id="121" presetID="53" presetClass="entr" presetSubtype="16" fill="hold" nodeType="afterEffect">
                                  <p:stCondLst>
                                    <p:cond delay="0"/>
                                  </p:stCondLst>
                                  <p:childTnLst>
                                    <p:set>
                                      <p:cBhvr>
                                        <p:cTn id="122" dur="1" fill="hold">
                                          <p:stCondLst>
                                            <p:cond delay="0"/>
                                          </p:stCondLst>
                                        </p:cTn>
                                        <p:tgtEl>
                                          <p:spTgt spid="23"/>
                                        </p:tgtEl>
                                        <p:attrNameLst>
                                          <p:attrName>style.visibility</p:attrName>
                                        </p:attrNameLst>
                                      </p:cBhvr>
                                      <p:to>
                                        <p:strVal val="visible"/>
                                      </p:to>
                                    </p:set>
                                    <p:anim calcmode="lin" valueType="num">
                                      <p:cBhvr>
                                        <p:cTn id="123" dur="250" fill="hold"/>
                                        <p:tgtEl>
                                          <p:spTgt spid="23"/>
                                        </p:tgtEl>
                                        <p:attrNameLst>
                                          <p:attrName>ppt_w</p:attrName>
                                        </p:attrNameLst>
                                      </p:cBhvr>
                                      <p:tavLst>
                                        <p:tav tm="0">
                                          <p:val>
                                            <p:fltVal val="0"/>
                                          </p:val>
                                        </p:tav>
                                        <p:tav tm="100000">
                                          <p:val>
                                            <p:strVal val="#ppt_w"/>
                                          </p:val>
                                        </p:tav>
                                      </p:tavLst>
                                    </p:anim>
                                    <p:anim calcmode="lin" valueType="num">
                                      <p:cBhvr>
                                        <p:cTn id="124" dur="250" fill="hold"/>
                                        <p:tgtEl>
                                          <p:spTgt spid="23"/>
                                        </p:tgtEl>
                                        <p:attrNameLst>
                                          <p:attrName>ppt_h</p:attrName>
                                        </p:attrNameLst>
                                      </p:cBhvr>
                                      <p:tavLst>
                                        <p:tav tm="0">
                                          <p:val>
                                            <p:fltVal val="0"/>
                                          </p:val>
                                        </p:tav>
                                        <p:tav tm="100000">
                                          <p:val>
                                            <p:strVal val="#ppt_h"/>
                                          </p:val>
                                        </p:tav>
                                      </p:tavLst>
                                    </p:anim>
                                    <p:animEffect transition="in" filter="fade">
                                      <p:cBhvr>
                                        <p:cTn id="125" dur="250"/>
                                        <p:tgtEl>
                                          <p:spTgt spid="23"/>
                                        </p:tgtEl>
                                      </p:cBhvr>
                                    </p:animEffect>
                                  </p:childTnLst>
                                </p:cTn>
                              </p:par>
                            </p:childTnLst>
                          </p:cTn>
                        </p:par>
                        <p:par>
                          <p:cTn id="126" fill="hold">
                            <p:stCondLst>
                              <p:cond delay="9000"/>
                            </p:stCondLst>
                            <p:childTnLst>
                              <p:par>
                                <p:cTn id="127" presetID="12" presetClass="entr" presetSubtype="8" fill="hold" grpId="0" nodeType="afterEffect">
                                  <p:stCondLst>
                                    <p:cond delay="0"/>
                                  </p:stCondLst>
                                  <p:childTnLst>
                                    <p:set>
                                      <p:cBhvr>
                                        <p:cTn id="128" dur="1" fill="hold">
                                          <p:stCondLst>
                                            <p:cond delay="0"/>
                                          </p:stCondLst>
                                        </p:cTn>
                                        <p:tgtEl>
                                          <p:spTgt spid="43"/>
                                        </p:tgtEl>
                                        <p:attrNameLst>
                                          <p:attrName>style.visibility</p:attrName>
                                        </p:attrNameLst>
                                      </p:cBhvr>
                                      <p:to>
                                        <p:strVal val="visible"/>
                                      </p:to>
                                    </p:set>
                                    <p:anim calcmode="lin" valueType="num">
                                      <p:cBhvr additive="base">
                                        <p:cTn id="129" dur="500"/>
                                        <p:tgtEl>
                                          <p:spTgt spid="43"/>
                                        </p:tgtEl>
                                        <p:attrNameLst>
                                          <p:attrName>ppt_x</p:attrName>
                                        </p:attrNameLst>
                                      </p:cBhvr>
                                      <p:tavLst>
                                        <p:tav tm="0">
                                          <p:val>
                                            <p:strVal val="#ppt_x-#ppt_w*1.125000"/>
                                          </p:val>
                                        </p:tav>
                                        <p:tav tm="100000">
                                          <p:val>
                                            <p:strVal val="#ppt_x"/>
                                          </p:val>
                                        </p:tav>
                                      </p:tavLst>
                                    </p:anim>
                                    <p:animEffect transition="in" filter="wipe(right)">
                                      <p:cBhvr>
                                        <p:cTn id="130" dur="500"/>
                                        <p:tgtEl>
                                          <p:spTgt spid="43"/>
                                        </p:tgtEl>
                                      </p:cBhvr>
                                    </p:animEffect>
                                  </p:childTnLst>
                                </p:cTn>
                              </p:par>
                            </p:childTnLst>
                          </p:cTn>
                        </p:par>
                        <p:par>
                          <p:cTn id="131" fill="hold">
                            <p:stCondLst>
                              <p:cond delay="9500"/>
                            </p:stCondLst>
                            <p:childTnLst>
                              <p:par>
                                <p:cTn id="132" presetID="53" presetClass="entr" presetSubtype="16" fill="hold" grpId="0" nodeType="afterEffect">
                                  <p:stCondLst>
                                    <p:cond delay="0"/>
                                  </p:stCondLst>
                                  <p:iterate type="lt">
                                    <p:tmPct val="10000"/>
                                  </p:iterate>
                                  <p:childTnLst>
                                    <p:set>
                                      <p:cBhvr>
                                        <p:cTn id="133" dur="1" fill="hold">
                                          <p:stCondLst>
                                            <p:cond delay="0"/>
                                          </p:stCondLst>
                                        </p:cTn>
                                        <p:tgtEl>
                                          <p:spTgt spid="42"/>
                                        </p:tgtEl>
                                        <p:attrNameLst>
                                          <p:attrName>style.visibility</p:attrName>
                                        </p:attrNameLst>
                                      </p:cBhvr>
                                      <p:to>
                                        <p:strVal val="visible"/>
                                      </p:to>
                                    </p:set>
                                    <p:anim calcmode="lin" valueType="num">
                                      <p:cBhvr>
                                        <p:cTn id="134" dur="100" fill="hold"/>
                                        <p:tgtEl>
                                          <p:spTgt spid="42"/>
                                        </p:tgtEl>
                                        <p:attrNameLst>
                                          <p:attrName>ppt_w</p:attrName>
                                        </p:attrNameLst>
                                      </p:cBhvr>
                                      <p:tavLst>
                                        <p:tav tm="0">
                                          <p:val>
                                            <p:fltVal val="0"/>
                                          </p:val>
                                        </p:tav>
                                        <p:tav tm="100000">
                                          <p:val>
                                            <p:strVal val="#ppt_w"/>
                                          </p:val>
                                        </p:tav>
                                      </p:tavLst>
                                    </p:anim>
                                    <p:anim calcmode="lin" valueType="num">
                                      <p:cBhvr>
                                        <p:cTn id="135" dur="100" fill="hold"/>
                                        <p:tgtEl>
                                          <p:spTgt spid="42"/>
                                        </p:tgtEl>
                                        <p:attrNameLst>
                                          <p:attrName>ppt_h</p:attrName>
                                        </p:attrNameLst>
                                      </p:cBhvr>
                                      <p:tavLst>
                                        <p:tav tm="0">
                                          <p:val>
                                            <p:fltVal val="0"/>
                                          </p:val>
                                        </p:tav>
                                        <p:tav tm="100000">
                                          <p:val>
                                            <p:strVal val="#ppt_h"/>
                                          </p:val>
                                        </p:tav>
                                      </p:tavLst>
                                    </p:anim>
                                    <p:animEffect transition="in" filter="fade">
                                      <p:cBhvr>
                                        <p:cTn id="136" dur="100"/>
                                        <p:tgtEl>
                                          <p:spTgt spid="42"/>
                                        </p:tgtEl>
                                      </p:cBhvr>
                                    </p:animEffect>
                                  </p:childTnLst>
                                </p:cTn>
                              </p:par>
                            </p:childTnLst>
                          </p:cTn>
                        </p:par>
                        <p:par>
                          <p:cTn id="137" fill="hold">
                            <p:stCondLst>
                              <p:cond delay="9950"/>
                            </p:stCondLst>
                            <p:childTnLst>
                              <p:par>
                                <p:cTn id="138" presetID="53" presetClass="entr" presetSubtype="16" fill="hold" grpId="0" nodeType="afterEffect">
                                  <p:stCondLst>
                                    <p:cond delay="0"/>
                                  </p:stCondLst>
                                  <p:childTnLst>
                                    <p:set>
                                      <p:cBhvr>
                                        <p:cTn id="139" dur="1" fill="hold">
                                          <p:stCondLst>
                                            <p:cond delay="0"/>
                                          </p:stCondLst>
                                        </p:cTn>
                                        <p:tgtEl>
                                          <p:spTgt spid="18"/>
                                        </p:tgtEl>
                                        <p:attrNameLst>
                                          <p:attrName>style.visibility</p:attrName>
                                        </p:attrNameLst>
                                      </p:cBhvr>
                                      <p:to>
                                        <p:strVal val="visible"/>
                                      </p:to>
                                    </p:set>
                                    <p:anim calcmode="lin" valueType="num">
                                      <p:cBhvr>
                                        <p:cTn id="140" dur="250" fill="hold"/>
                                        <p:tgtEl>
                                          <p:spTgt spid="18"/>
                                        </p:tgtEl>
                                        <p:attrNameLst>
                                          <p:attrName>ppt_w</p:attrName>
                                        </p:attrNameLst>
                                      </p:cBhvr>
                                      <p:tavLst>
                                        <p:tav tm="0">
                                          <p:val>
                                            <p:fltVal val="0"/>
                                          </p:val>
                                        </p:tav>
                                        <p:tav tm="100000">
                                          <p:val>
                                            <p:strVal val="#ppt_w"/>
                                          </p:val>
                                        </p:tav>
                                      </p:tavLst>
                                    </p:anim>
                                    <p:anim calcmode="lin" valueType="num">
                                      <p:cBhvr>
                                        <p:cTn id="141" dur="250" fill="hold"/>
                                        <p:tgtEl>
                                          <p:spTgt spid="18"/>
                                        </p:tgtEl>
                                        <p:attrNameLst>
                                          <p:attrName>ppt_h</p:attrName>
                                        </p:attrNameLst>
                                      </p:cBhvr>
                                      <p:tavLst>
                                        <p:tav tm="0">
                                          <p:val>
                                            <p:fltVal val="0"/>
                                          </p:val>
                                        </p:tav>
                                        <p:tav tm="100000">
                                          <p:val>
                                            <p:strVal val="#ppt_h"/>
                                          </p:val>
                                        </p:tav>
                                      </p:tavLst>
                                    </p:anim>
                                    <p:animEffect transition="in" filter="fade">
                                      <p:cBhvr>
                                        <p:cTn id="142" dur="250"/>
                                        <p:tgtEl>
                                          <p:spTgt spid="18"/>
                                        </p:tgtEl>
                                      </p:cBhvr>
                                    </p:animEffect>
                                  </p:childTnLst>
                                </p:cTn>
                              </p:par>
                            </p:childTnLst>
                          </p:cTn>
                        </p:par>
                        <p:par>
                          <p:cTn id="143" fill="hold">
                            <p:stCondLst>
                              <p:cond delay="10200"/>
                            </p:stCondLst>
                            <p:childTnLst>
                              <p:par>
                                <p:cTn id="144" presetID="53" presetClass="entr" presetSubtype="16" fill="hold" nodeType="afterEffect">
                                  <p:stCondLst>
                                    <p:cond delay="0"/>
                                  </p:stCondLst>
                                  <p:childTnLst>
                                    <p:set>
                                      <p:cBhvr>
                                        <p:cTn id="145" dur="1" fill="hold">
                                          <p:stCondLst>
                                            <p:cond delay="0"/>
                                          </p:stCondLst>
                                        </p:cTn>
                                        <p:tgtEl>
                                          <p:spTgt spid="22"/>
                                        </p:tgtEl>
                                        <p:attrNameLst>
                                          <p:attrName>style.visibility</p:attrName>
                                        </p:attrNameLst>
                                      </p:cBhvr>
                                      <p:to>
                                        <p:strVal val="visible"/>
                                      </p:to>
                                    </p:set>
                                    <p:anim calcmode="lin" valueType="num">
                                      <p:cBhvr>
                                        <p:cTn id="146" dur="250" fill="hold"/>
                                        <p:tgtEl>
                                          <p:spTgt spid="22"/>
                                        </p:tgtEl>
                                        <p:attrNameLst>
                                          <p:attrName>ppt_w</p:attrName>
                                        </p:attrNameLst>
                                      </p:cBhvr>
                                      <p:tavLst>
                                        <p:tav tm="0">
                                          <p:val>
                                            <p:fltVal val="0"/>
                                          </p:val>
                                        </p:tav>
                                        <p:tav tm="100000">
                                          <p:val>
                                            <p:strVal val="#ppt_w"/>
                                          </p:val>
                                        </p:tav>
                                      </p:tavLst>
                                    </p:anim>
                                    <p:anim calcmode="lin" valueType="num">
                                      <p:cBhvr>
                                        <p:cTn id="147" dur="250" fill="hold"/>
                                        <p:tgtEl>
                                          <p:spTgt spid="22"/>
                                        </p:tgtEl>
                                        <p:attrNameLst>
                                          <p:attrName>ppt_h</p:attrName>
                                        </p:attrNameLst>
                                      </p:cBhvr>
                                      <p:tavLst>
                                        <p:tav tm="0">
                                          <p:val>
                                            <p:fltVal val="0"/>
                                          </p:val>
                                        </p:tav>
                                        <p:tav tm="100000">
                                          <p:val>
                                            <p:strVal val="#ppt_h"/>
                                          </p:val>
                                        </p:tav>
                                      </p:tavLst>
                                    </p:anim>
                                    <p:animEffect transition="in" filter="fade">
                                      <p:cBhvr>
                                        <p:cTn id="148" dur="250"/>
                                        <p:tgtEl>
                                          <p:spTgt spid="22"/>
                                        </p:tgtEl>
                                      </p:cBhvr>
                                    </p:animEffect>
                                  </p:childTnLst>
                                </p:cTn>
                              </p:par>
                            </p:childTnLst>
                          </p:cTn>
                        </p:par>
                        <p:par>
                          <p:cTn id="149" fill="hold">
                            <p:stCondLst>
                              <p:cond delay="10450"/>
                            </p:stCondLst>
                            <p:childTnLst>
                              <p:par>
                                <p:cTn id="150" presetID="12" presetClass="entr" presetSubtype="8" fill="hold" grpId="0" nodeType="afterEffect">
                                  <p:stCondLst>
                                    <p:cond delay="0"/>
                                  </p:stCondLst>
                                  <p:childTnLst>
                                    <p:set>
                                      <p:cBhvr>
                                        <p:cTn id="151" dur="1" fill="hold">
                                          <p:stCondLst>
                                            <p:cond delay="0"/>
                                          </p:stCondLst>
                                        </p:cTn>
                                        <p:tgtEl>
                                          <p:spTgt spid="46"/>
                                        </p:tgtEl>
                                        <p:attrNameLst>
                                          <p:attrName>style.visibility</p:attrName>
                                        </p:attrNameLst>
                                      </p:cBhvr>
                                      <p:to>
                                        <p:strVal val="visible"/>
                                      </p:to>
                                    </p:set>
                                    <p:anim calcmode="lin" valueType="num">
                                      <p:cBhvr additive="base">
                                        <p:cTn id="152" dur="500"/>
                                        <p:tgtEl>
                                          <p:spTgt spid="46"/>
                                        </p:tgtEl>
                                        <p:attrNameLst>
                                          <p:attrName>ppt_x</p:attrName>
                                        </p:attrNameLst>
                                      </p:cBhvr>
                                      <p:tavLst>
                                        <p:tav tm="0">
                                          <p:val>
                                            <p:strVal val="#ppt_x-#ppt_w*1.125000"/>
                                          </p:val>
                                        </p:tav>
                                        <p:tav tm="100000">
                                          <p:val>
                                            <p:strVal val="#ppt_x"/>
                                          </p:val>
                                        </p:tav>
                                      </p:tavLst>
                                    </p:anim>
                                    <p:animEffect transition="in" filter="wipe(right)">
                                      <p:cBhvr>
                                        <p:cTn id="153" dur="500"/>
                                        <p:tgtEl>
                                          <p:spTgt spid="46"/>
                                        </p:tgtEl>
                                      </p:cBhvr>
                                    </p:animEffect>
                                  </p:childTnLst>
                                </p:cTn>
                              </p:par>
                            </p:childTnLst>
                          </p:cTn>
                        </p:par>
                        <p:par>
                          <p:cTn id="154" fill="hold">
                            <p:stCondLst>
                              <p:cond delay="10950"/>
                            </p:stCondLst>
                            <p:childTnLst>
                              <p:par>
                                <p:cTn id="155" presetID="53" presetClass="entr" presetSubtype="16" fill="hold" grpId="0" nodeType="afterEffect">
                                  <p:stCondLst>
                                    <p:cond delay="0"/>
                                  </p:stCondLst>
                                  <p:iterate type="lt">
                                    <p:tmPct val="10000"/>
                                  </p:iterate>
                                  <p:childTnLst>
                                    <p:set>
                                      <p:cBhvr>
                                        <p:cTn id="156" dur="1" fill="hold">
                                          <p:stCondLst>
                                            <p:cond delay="0"/>
                                          </p:stCondLst>
                                        </p:cTn>
                                        <p:tgtEl>
                                          <p:spTgt spid="45"/>
                                        </p:tgtEl>
                                        <p:attrNameLst>
                                          <p:attrName>style.visibility</p:attrName>
                                        </p:attrNameLst>
                                      </p:cBhvr>
                                      <p:to>
                                        <p:strVal val="visible"/>
                                      </p:to>
                                    </p:set>
                                    <p:anim calcmode="lin" valueType="num">
                                      <p:cBhvr>
                                        <p:cTn id="157" dur="100" fill="hold"/>
                                        <p:tgtEl>
                                          <p:spTgt spid="45"/>
                                        </p:tgtEl>
                                        <p:attrNameLst>
                                          <p:attrName>ppt_w</p:attrName>
                                        </p:attrNameLst>
                                      </p:cBhvr>
                                      <p:tavLst>
                                        <p:tav tm="0">
                                          <p:val>
                                            <p:fltVal val="0"/>
                                          </p:val>
                                        </p:tav>
                                        <p:tav tm="100000">
                                          <p:val>
                                            <p:strVal val="#ppt_w"/>
                                          </p:val>
                                        </p:tav>
                                      </p:tavLst>
                                    </p:anim>
                                    <p:anim calcmode="lin" valueType="num">
                                      <p:cBhvr>
                                        <p:cTn id="158" dur="100" fill="hold"/>
                                        <p:tgtEl>
                                          <p:spTgt spid="45"/>
                                        </p:tgtEl>
                                        <p:attrNameLst>
                                          <p:attrName>ppt_h</p:attrName>
                                        </p:attrNameLst>
                                      </p:cBhvr>
                                      <p:tavLst>
                                        <p:tav tm="0">
                                          <p:val>
                                            <p:fltVal val="0"/>
                                          </p:val>
                                        </p:tav>
                                        <p:tav tm="100000">
                                          <p:val>
                                            <p:strVal val="#ppt_h"/>
                                          </p:val>
                                        </p:tav>
                                      </p:tavLst>
                                    </p:anim>
                                    <p:animEffect transition="in" filter="fade">
                                      <p:cBhvr>
                                        <p:cTn id="159" dur="1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8" grpId="0" animBg="1"/>
      <p:bldP spid="19" grpId="0" animBg="1"/>
      <p:bldP spid="21" grpId="0" animBg="1"/>
      <p:bldP spid="24" grpId="0" animBg="1"/>
      <p:bldP spid="36" grpId="0"/>
      <p:bldP spid="37" grpId="0"/>
      <p:bldP spid="39" grpId="0"/>
      <p:bldP spid="40" grpId="0"/>
      <p:bldP spid="42" grpId="0"/>
      <p:bldP spid="43" grpId="0"/>
      <p:bldP spid="45" grpId="0"/>
      <p:bldP spid="46" grpId="0"/>
      <p:bldP spid="2" grpId="0" animBg="1"/>
      <p:bldP spid="47" grpId="0" animBg="1"/>
      <p:bldP spid="48" grpId="0" animBg="1"/>
      <p:bldP spid="49" grpId="0" animBg="1"/>
      <p:bldP spid="50" grpId="0" animBg="1"/>
      <p:bldP spid="50" grpId="1" animBg="1"/>
      <p:bldP spid="41" grpId="0"/>
      <p:bldP spid="41" grpId="1"/>
      <p:bldP spid="44" grpId="0" animBg="1"/>
      <p:bldP spid="4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椭圆 81"/>
          <p:cNvSpPr/>
          <p:nvPr/>
        </p:nvSpPr>
        <p:spPr>
          <a:xfrm>
            <a:off x="4553965" y="1287051"/>
            <a:ext cx="840724" cy="840724"/>
          </a:xfrm>
          <a:prstGeom prst="ellips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093B5C"/>
                </a:solidFill>
                <a:latin typeface="微软雅黑" panose="020B0503020204020204" pitchFamily="34" charset="-122"/>
                <a:ea typeface="微软雅黑" panose="020B0503020204020204" pitchFamily="34" charset="-122"/>
              </a:rPr>
              <a:t>A</a:t>
            </a:r>
            <a:endParaRPr lang="zh-HK" altLang="en-US" sz="3600" b="1" dirty="0">
              <a:solidFill>
                <a:srgbClr val="093B5C"/>
              </a:solidFill>
              <a:latin typeface="微软雅黑" panose="020B0503020204020204" pitchFamily="34" charset="-122"/>
              <a:ea typeface="微软雅黑" panose="020B0503020204020204" pitchFamily="34" charset="-122"/>
            </a:endParaRPr>
          </a:p>
        </p:txBody>
      </p:sp>
      <p:sp>
        <p:nvSpPr>
          <p:cNvPr id="83" name="椭圆 82"/>
          <p:cNvSpPr/>
          <p:nvPr/>
        </p:nvSpPr>
        <p:spPr>
          <a:xfrm>
            <a:off x="5289408" y="3037324"/>
            <a:ext cx="840724" cy="840724"/>
          </a:xfrm>
          <a:prstGeom prst="ellips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093B5C"/>
                </a:solidFill>
                <a:latin typeface="微软雅黑" panose="020B0503020204020204" pitchFamily="34" charset="-122"/>
                <a:ea typeface="微软雅黑" panose="020B0503020204020204" pitchFamily="34" charset="-122"/>
              </a:rPr>
              <a:t>B</a:t>
            </a:r>
            <a:endParaRPr lang="zh-HK" altLang="en-US" sz="3600" b="1" dirty="0">
              <a:solidFill>
                <a:srgbClr val="093B5C"/>
              </a:solidFill>
              <a:latin typeface="微软雅黑" panose="020B0503020204020204" pitchFamily="34" charset="-122"/>
              <a:ea typeface="微软雅黑" panose="020B0503020204020204" pitchFamily="34" charset="-122"/>
            </a:endParaRPr>
          </a:p>
        </p:txBody>
      </p:sp>
      <p:sp>
        <p:nvSpPr>
          <p:cNvPr id="84" name="椭圆 83"/>
          <p:cNvSpPr/>
          <p:nvPr/>
        </p:nvSpPr>
        <p:spPr>
          <a:xfrm>
            <a:off x="4267513" y="4678536"/>
            <a:ext cx="840724" cy="840724"/>
          </a:xfrm>
          <a:prstGeom prst="ellips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093B5C"/>
                </a:solidFill>
                <a:latin typeface="微软雅黑" panose="020B0503020204020204" pitchFamily="34" charset="-122"/>
                <a:ea typeface="微软雅黑" panose="020B0503020204020204" pitchFamily="34" charset="-122"/>
              </a:rPr>
              <a:t>C</a:t>
            </a:r>
            <a:endParaRPr lang="zh-HK" altLang="en-US" sz="3600" b="1" dirty="0">
              <a:solidFill>
                <a:srgbClr val="093B5C"/>
              </a:solidFill>
              <a:latin typeface="微软雅黑" panose="020B0503020204020204" pitchFamily="34" charset="-122"/>
              <a:ea typeface="微软雅黑" panose="020B0503020204020204" pitchFamily="34" charset="-122"/>
            </a:endParaRPr>
          </a:p>
        </p:txBody>
      </p:sp>
      <p:cxnSp>
        <p:nvCxnSpPr>
          <p:cNvPr id="85" name="直接连接符 34"/>
          <p:cNvCxnSpPr/>
          <p:nvPr/>
        </p:nvCxnSpPr>
        <p:spPr>
          <a:xfrm flipV="1">
            <a:off x="3757225" y="2100940"/>
            <a:ext cx="743729" cy="441589"/>
          </a:xfrm>
          <a:prstGeom prst="line">
            <a:avLst/>
          </a:prstGeom>
          <a:ln w="28575">
            <a:solidFill>
              <a:srgbClr val="093B5C"/>
            </a:solidFill>
          </a:ln>
        </p:spPr>
        <p:style>
          <a:lnRef idx="1">
            <a:schemeClr val="accent1"/>
          </a:lnRef>
          <a:fillRef idx="0">
            <a:schemeClr val="accent1"/>
          </a:fillRef>
          <a:effectRef idx="0">
            <a:schemeClr val="accent1"/>
          </a:effectRef>
          <a:fontRef idx="minor">
            <a:schemeClr val="tx1"/>
          </a:fontRef>
        </p:style>
      </p:cxnSp>
      <p:cxnSp>
        <p:nvCxnSpPr>
          <p:cNvPr id="86" name="直接连接符 37"/>
          <p:cNvCxnSpPr/>
          <p:nvPr/>
        </p:nvCxnSpPr>
        <p:spPr>
          <a:xfrm>
            <a:off x="3924092" y="3398872"/>
            <a:ext cx="1336389" cy="0"/>
          </a:xfrm>
          <a:prstGeom prst="line">
            <a:avLst/>
          </a:prstGeom>
          <a:ln w="28575">
            <a:solidFill>
              <a:srgbClr val="093B5C"/>
            </a:solidFill>
          </a:ln>
        </p:spPr>
        <p:style>
          <a:lnRef idx="1">
            <a:schemeClr val="accent1"/>
          </a:lnRef>
          <a:fillRef idx="0">
            <a:schemeClr val="accent1"/>
          </a:fillRef>
          <a:effectRef idx="0">
            <a:schemeClr val="accent1"/>
          </a:effectRef>
          <a:fontRef idx="minor">
            <a:schemeClr val="tx1"/>
          </a:fontRef>
        </p:style>
      </p:cxnSp>
      <p:cxnSp>
        <p:nvCxnSpPr>
          <p:cNvPr id="87" name="直接连接符 38"/>
          <p:cNvCxnSpPr/>
          <p:nvPr/>
        </p:nvCxnSpPr>
        <p:spPr>
          <a:xfrm>
            <a:off x="3600138" y="4377660"/>
            <a:ext cx="743729" cy="441589"/>
          </a:xfrm>
          <a:prstGeom prst="line">
            <a:avLst/>
          </a:prstGeom>
          <a:ln w="28575">
            <a:solidFill>
              <a:srgbClr val="093B5C"/>
            </a:solidFill>
          </a:ln>
        </p:spPr>
        <p:style>
          <a:lnRef idx="1">
            <a:schemeClr val="accent1"/>
          </a:lnRef>
          <a:fillRef idx="0">
            <a:schemeClr val="accent1"/>
          </a:fillRef>
          <a:effectRef idx="0">
            <a:schemeClr val="accent1"/>
          </a:effectRef>
          <a:fontRef idx="minor">
            <a:schemeClr val="tx1"/>
          </a:fontRef>
        </p:style>
      </p:cxnSp>
      <p:sp>
        <p:nvSpPr>
          <p:cNvPr id="95" name="椭圆 94"/>
          <p:cNvSpPr/>
          <p:nvPr/>
        </p:nvSpPr>
        <p:spPr>
          <a:xfrm>
            <a:off x="956425" y="1840937"/>
            <a:ext cx="2797850" cy="2797850"/>
          </a:xfrm>
          <a:prstGeom prst="ellips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
        <p:nvSpPr>
          <p:cNvPr id="56" name="Freeform 5"/>
          <p:cNvSpPr>
            <a:spLocks/>
          </p:cNvSpPr>
          <p:nvPr/>
        </p:nvSpPr>
        <p:spPr bwMode="auto">
          <a:xfrm flipH="1">
            <a:off x="1517560" y="2178345"/>
            <a:ext cx="1675580" cy="2050465"/>
          </a:xfrm>
          <a:custGeom>
            <a:avLst/>
            <a:gdLst>
              <a:gd name="T0" fmla="*/ 1412 w 1646"/>
              <a:gd name="T1" fmla="*/ 1674 h 2015"/>
              <a:gd name="T2" fmla="*/ 1372 w 1646"/>
              <a:gd name="T3" fmla="*/ 1163 h 2015"/>
              <a:gd name="T4" fmla="*/ 1439 w 1646"/>
              <a:gd name="T5" fmla="*/ 1075 h 2015"/>
              <a:gd name="T6" fmla="*/ 1536 w 1646"/>
              <a:gd name="T7" fmla="*/ 808 h 2015"/>
              <a:gd name="T8" fmla="*/ 1247 w 1646"/>
              <a:gd name="T9" fmla="*/ 156 h 2015"/>
              <a:gd name="T10" fmla="*/ 493 w 1646"/>
              <a:gd name="T11" fmla="*/ 100 h 2015"/>
              <a:gd name="T12" fmla="*/ 398 w 1646"/>
              <a:gd name="T13" fmla="*/ 157 h 2015"/>
              <a:gd name="T14" fmla="*/ 163 w 1646"/>
              <a:gd name="T15" fmla="*/ 524 h 2015"/>
              <a:gd name="T16" fmla="*/ 126 w 1646"/>
              <a:gd name="T17" fmla="*/ 617 h 2015"/>
              <a:gd name="T18" fmla="*/ 134 w 1646"/>
              <a:gd name="T19" fmla="*/ 682 h 2015"/>
              <a:gd name="T20" fmla="*/ 133 w 1646"/>
              <a:gd name="T21" fmla="*/ 749 h 2015"/>
              <a:gd name="T22" fmla="*/ 20 w 1646"/>
              <a:gd name="T23" fmla="*/ 977 h 2015"/>
              <a:gd name="T24" fmla="*/ 1 w 1646"/>
              <a:gd name="T25" fmla="*/ 1022 h 2015"/>
              <a:gd name="T26" fmla="*/ 35 w 1646"/>
              <a:gd name="T27" fmla="*/ 1079 h 2015"/>
              <a:gd name="T28" fmla="*/ 89 w 1646"/>
              <a:gd name="T29" fmla="*/ 1092 h 2015"/>
              <a:gd name="T30" fmla="*/ 103 w 1646"/>
              <a:gd name="T31" fmla="*/ 1178 h 2015"/>
              <a:gd name="T32" fmla="*/ 88 w 1646"/>
              <a:gd name="T33" fmla="*/ 1208 h 2015"/>
              <a:gd name="T34" fmla="*/ 113 w 1646"/>
              <a:gd name="T35" fmla="*/ 1250 h 2015"/>
              <a:gd name="T36" fmla="*/ 141 w 1646"/>
              <a:gd name="T37" fmla="*/ 1260 h 2015"/>
              <a:gd name="T38" fmla="*/ 118 w 1646"/>
              <a:gd name="T39" fmla="*/ 1278 h 2015"/>
              <a:gd name="T40" fmla="*/ 136 w 1646"/>
              <a:gd name="T41" fmla="*/ 1339 h 2015"/>
              <a:gd name="T42" fmla="*/ 151 w 1646"/>
              <a:gd name="T43" fmla="*/ 1373 h 2015"/>
              <a:gd name="T44" fmla="*/ 139 w 1646"/>
              <a:gd name="T45" fmla="*/ 1432 h 2015"/>
              <a:gd name="T46" fmla="*/ 215 w 1646"/>
              <a:gd name="T47" fmla="*/ 1540 h 2015"/>
              <a:gd name="T48" fmla="*/ 436 w 1646"/>
              <a:gd name="T49" fmla="*/ 1546 h 2015"/>
              <a:gd name="T50" fmla="*/ 541 w 1646"/>
              <a:gd name="T51" fmla="*/ 1617 h 2015"/>
              <a:gd name="T52" fmla="*/ 560 w 1646"/>
              <a:gd name="T53" fmla="*/ 1684 h 2015"/>
              <a:gd name="T54" fmla="*/ 644 w 1646"/>
              <a:gd name="T55" fmla="*/ 1879 h 2015"/>
              <a:gd name="T56" fmla="*/ 607 w 1646"/>
              <a:gd name="T57" fmla="*/ 2015 h 2015"/>
              <a:gd name="T58" fmla="*/ 1646 w 1646"/>
              <a:gd name="T59" fmla="*/ 2015 h 2015"/>
              <a:gd name="T60" fmla="*/ 1412 w 1646"/>
              <a:gd name="T61" fmla="*/ 1674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46" h="2015">
                <a:moveTo>
                  <a:pt x="1412" y="1674"/>
                </a:moveTo>
                <a:cubicBezTo>
                  <a:pt x="1287" y="1534"/>
                  <a:pt x="1265" y="1326"/>
                  <a:pt x="1372" y="1163"/>
                </a:cubicBezTo>
                <a:cubicBezTo>
                  <a:pt x="1391" y="1135"/>
                  <a:pt x="1413" y="1106"/>
                  <a:pt x="1439" y="1075"/>
                </a:cubicBezTo>
                <a:cubicBezTo>
                  <a:pt x="1499" y="1000"/>
                  <a:pt x="1530" y="907"/>
                  <a:pt x="1536" y="808"/>
                </a:cubicBezTo>
                <a:cubicBezTo>
                  <a:pt x="1551" y="579"/>
                  <a:pt x="1439" y="291"/>
                  <a:pt x="1247" y="156"/>
                </a:cubicBezTo>
                <a:cubicBezTo>
                  <a:pt x="1032" y="18"/>
                  <a:pt x="744" y="0"/>
                  <a:pt x="493" y="100"/>
                </a:cubicBezTo>
                <a:cubicBezTo>
                  <a:pt x="460" y="116"/>
                  <a:pt x="429" y="135"/>
                  <a:pt x="398" y="157"/>
                </a:cubicBezTo>
                <a:cubicBezTo>
                  <a:pt x="258" y="258"/>
                  <a:pt x="224" y="369"/>
                  <a:pt x="163" y="524"/>
                </a:cubicBezTo>
                <a:cubicBezTo>
                  <a:pt x="151" y="554"/>
                  <a:pt x="133" y="585"/>
                  <a:pt x="126" y="617"/>
                </a:cubicBezTo>
                <a:cubicBezTo>
                  <a:pt x="119" y="652"/>
                  <a:pt x="127" y="664"/>
                  <a:pt x="134" y="682"/>
                </a:cubicBezTo>
                <a:cubicBezTo>
                  <a:pt x="145" y="707"/>
                  <a:pt x="144" y="723"/>
                  <a:pt x="133" y="749"/>
                </a:cubicBezTo>
                <a:cubicBezTo>
                  <a:pt x="97" y="826"/>
                  <a:pt x="65" y="904"/>
                  <a:pt x="20" y="977"/>
                </a:cubicBezTo>
                <a:cubicBezTo>
                  <a:pt x="12" y="989"/>
                  <a:pt x="2" y="1005"/>
                  <a:pt x="1" y="1022"/>
                </a:cubicBezTo>
                <a:cubicBezTo>
                  <a:pt x="0" y="1046"/>
                  <a:pt x="11" y="1070"/>
                  <a:pt x="35" y="1079"/>
                </a:cubicBezTo>
                <a:cubicBezTo>
                  <a:pt x="52" y="1085"/>
                  <a:pt x="71" y="1083"/>
                  <a:pt x="89" y="1092"/>
                </a:cubicBezTo>
                <a:cubicBezTo>
                  <a:pt x="130" y="1112"/>
                  <a:pt x="124" y="1148"/>
                  <a:pt x="103" y="1178"/>
                </a:cubicBezTo>
                <a:cubicBezTo>
                  <a:pt x="96" y="1189"/>
                  <a:pt x="89" y="1199"/>
                  <a:pt x="88" y="1208"/>
                </a:cubicBezTo>
                <a:cubicBezTo>
                  <a:pt x="85" y="1225"/>
                  <a:pt x="90" y="1240"/>
                  <a:pt x="113" y="1250"/>
                </a:cubicBezTo>
                <a:cubicBezTo>
                  <a:pt x="120" y="1254"/>
                  <a:pt x="130" y="1257"/>
                  <a:pt x="141" y="1260"/>
                </a:cubicBezTo>
                <a:cubicBezTo>
                  <a:pt x="131" y="1266"/>
                  <a:pt x="123" y="1272"/>
                  <a:pt x="118" y="1278"/>
                </a:cubicBezTo>
                <a:cubicBezTo>
                  <a:pt x="94" y="1302"/>
                  <a:pt x="114" y="1325"/>
                  <a:pt x="136" y="1339"/>
                </a:cubicBezTo>
                <a:cubicBezTo>
                  <a:pt x="150" y="1348"/>
                  <a:pt x="159" y="1356"/>
                  <a:pt x="151" y="1373"/>
                </a:cubicBezTo>
                <a:cubicBezTo>
                  <a:pt x="142" y="1393"/>
                  <a:pt x="139" y="1413"/>
                  <a:pt x="139" y="1432"/>
                </a:cubicBezTo>
                <a:cubicBezTo>
                  <a:pt x="140" y="1481"/>
                  <a:pt x="166" y="1527"/>
                  <a:pt x="215" y="1540"/>
                </a:cubicBezTo>
                <a:cubicBezTo>
                  <a:pt x="277" y="1556"/>
                  <a:pt x="371" y="1542"/>
                  <a:pt x="436" y="1546"/>
                </a:cubicBezTo>
                <a:cubicBezTo>
                  <a:pt x="483" y="1550"/>
                  <a:pt x="520" y="1567"/>
                  <a:pt x="541" y="1617"/>
                </a:cubicBezTo>
                <a:cubicBezTo>
                  <a:pt x="550" y="1639"/>
                  <a:pt x="555" y="1661"/>
                  <a:pt x="560" y="1684"/>
                </a:cubicBezTo>
                <a:cubicBezTo>
                  <a:pt x="577" y="1767"/>
                  <a:pt x="616" y="1806"/>
                  <a:pt x="644" y="1879"/>
                </a:cubicBezTo>
                <a:cubicBezTo>
                  <a:pt x="660" y="1920"/>
                  <a:pt x="660" y="1966"/>
                  <a:pt x="607" y="2015"/>
                </a:cubicBezTo>
                <a:cubicBezTo>
                  <a:pt x="1646" y="2015"/>
                  <a:pt x="1646" y="2015"/>
                  <a:pt x="1646" y="2015"/>
                </a:cubicBezTo>
                <a:cubicBezTo>
                  <a:pt x="1600" y="1886"/>
                  <a:pt x="1527" y="1803"/>
                  <a:pt x="1412" y="1674"/>
                </a:cubicBezTo>
                <a:close/>
              </a:path>
            </a:pathLst>
          </a:custGeom>
          <a:solidFill>
            <a:srgbClr val="093B5C"/>
          </a:solidFill>
          <a:ln w="25400">
            <a:solidFill>
              <a:srgbClr val="083451"/>
            </a:solidFill>
          </a:ln>
          <a:effectLst>
            <a:outerShdw blurRad="762000" dist="5080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54" name="Freeform 34"/>
          <p:cNvSpPr>
            <a:spLocks noChangeAspect="1" noEditPoints="1"/>
          </p:cNvSpPr>
          <p:nvPr/>
        </p:nvSpPr>
        <p:spPr bwMode="auto">
          <a:xfrm>
            <a:off x="2037165" y="2559247"/>
            <a:ext cx="866818" cy="1179477"/>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a:extLst/>
        </p:spPr>
        <p:txBody>
          <a:bodyPr/>
          <a:lstStyle/>
          <a:p>
            <a:endParaRPr lang="zh-CN" altLang="en-US" sz="1180">
              <a:solidFill>
                <a:schemeClr val="accent1"/>
              </a:solidFill>
            </a:endParaRPr>
          </a:p>
        </p:txBody>
      </p:sp>
      <p:sp>
        <p:nvSpPr>
          <p:cNvPr id="106" name="矩形 105"/>
          <p:cNvSpPr/>
          <p:nvPr/>
        </p:nvSpPr>
        <p:spPr>
          <a:xfrm>
            <a:off x="5599375" y="1734449"/>
            <a:ext cx="6458306" cy="923330"/>
          </a:xfrm>
          <a:prstGeom prst="rect">
            <a:avLst/>
          </a:prstGeom>
        </p:spPr>
        <p:txBody>
          <a:bodyPr wrap="square">
            <a:spAutoFit/>
          </a:bodyPr>
          <a:lstStyle/>
          <a:p>
            <a:pPr algn="just"/>
            <a:r>
              <a:rPr lang="en-US" altLang="zh-CN" dirty="0" err="1">
                <a:latin typeface="Microsoft YaHei" charset="-122"/>
                <a:ea typeface="Microsoft YaHei" charset="-122"/>
                <a:cs typeface="Microsoft YaHei" charset="-122"/>
              </a:rPr>
              <a:t>blockDAG</a:t>
            </a:r>
            <a:r>
              <a:rPr lang="zh-CN" altLang="en-US" dirty="0">
                <a:latin typeface="Microsoft YaHei" charset="-122"/>
                <a:ea typeface="Microsoft YaHei" charset="-122"/>
                <a:cs typeface="Microsoft YaHei" charset="-122"/>
              </a:rPr>
              <a:t>型区块链</a:t>
            </a:r>
            <a:r>
              <a:rPr lang="zh-CN" altLang="zh-CN" dirty="0">
                <a:latin typeface="Microsoft YaHei" charset="-122"/>
                <a:ea typeface="Microsoft YaHei" charset="-122"/>
                <a:cs typeface="Microsoft YaHei" charset="-122"/>
              </a:rPr>
              <a:t>结构</a:t>
            </a:r>
            <a:r>
              <a:rPr lang="zh-CN" altLang="zh-CN" dirty="0" smtClean="0">
                <a:latin typeface="Microsoft YaHei" charset="-122"/>
                <a:ea typeface="Microsoft YaHei" charset="-122"/>
                <a:cs typeface="Microsoft YaHei" charset="-122"/>
              </a:rPr>
              <a:t>使得我们</a:t>
            </a:r>
            <a:r>
              <a:rPr lang="zh-CN" altLang="zh-CN" dirty="0">
                <a:latin typeface="Microsoft YaHei" charset="-122"/>
                <a:ea typeface="Microsoft YaHei" charset="-122"/>
                <a:cs typeface="Microsoft YaHei" charset="-122"/>
              </a:rPr>
              <a:t>能追根溯源，找到首次记入有效信息集</a:t>
            </a:r>
            <a:r>
              <a:rPr lang="en-US" altLang="zh-CN" dirty="0">
                <a:latin typeface="Microsoft YaHei" charset="-122"/>
                <a:ea typeface="Microsoft YaHei" charset="-122"/>
                <a:cs typeface="Microsoft YaHei" charset="-122"/>
              </a:rPr>
              <a:t>T</a:t>
            </a:r>
            <a:r>
              <a:rPr lang="zh-CN" altLang="zh-CN" dirty="0">
                <a:latin typeface="Microsoft YaHei" charset="-122"/>
                <a:ea typeface="Microsoft YaHei" charset="-122"/>
                <a:cs typeface="Microsoft YaHei" charset="-122"/>
              </a:rPr>
              <a:t>上某笔交易的区块</a:t>
            </a:r>
            <a:r>
              <a:rPr lang="zh-CN" altLang="zh-CN" dirty="0" smtClean="0">
                <a:latin typeface="Microsoft YaHei" charset="-122"/>
                <a:ea typeface="Microsoft YaHei" charset="-122"/>
                <a:cs typeface="Microsoft YaHei" charset="-122"/>
              </a:rPr>
              <a:t>。该</a:t>
            </a:r>
            <a:r>
              <a:rPr lang="zh-CN" altLang="zh-CN" dirty="0">
                <a:latin typeface="Microsoft YaHei" charset="-122"/>
                <a:ea typeface="Microsoft YaHei" charset="-122"/>
                <a:cs typeface="Microsoft YaHei" charset="-122"/>
              </a:rPr>
              <a:t>笔交易对应的报酬将分发给挖出该区块的矿工，无论该区块是否进入主</a:t>
            </a:r>
            <a:r>
              <a:rPr lang="zh-CN" altLang="zh-CN" dirty="0" smtClean="0">
                <a:latin typeface="Microsoft YaHei" charset="-122"/>
                <a:ea typeface="Microsoft YaHei" charset="-122"/>
                <a:cs typeface="Microsoft YaHei" charset="-122"/>
              </a:rPr>
              <a:t>链</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107" name="矩形 106"/>
          <p:cNvSpPr/>
          <p:nvPr/>
        </p:nvSpPr>
        <p:spPr>
          <a:xfrm>
            <a:off x="5646984" y="1287051"/>
            <a:ext cx="3490014" cy="400110"/>
          </a:xfrm>
          <a:prstGeom prst="rect">
            <a:avLst/>
          </a:prstGeom>
        </p:spPr>
        <p:txBody>
          <a:bodyPr wrap="square">
            <a:spAutoFit/>
          </a:bodyPr>
          <a:lstStyle/>
          <a:p>
            <a:r>
              <a:rPr lang="zh-CN" altLang="en-US" sz="2000" b="1" dirty="0">
                <a:solidFill>
                  <a:srgbClr val="093B5C"/>
                </a:solidFill>
                <a:latin typeface="微软雅黑" panose="020B0503020204020204" pitchFamily="34" charset="-122"/>
                <a:ea typeface="微软雅黑" panose="020B0503020204020204" pitchFamily="34" charset="-122"/>
              </a:rPr>
              <a:t>受奖励对象</a:t>
            </a:r>
          </a:p>
        </p:txBody>
      </p:sp>
      <p:sp>
        <p:nvSpPr>
          <p:cNvPr id="109" name="矩形 108"/>
          <p:cNvSpPr/>
          <p:nvPr/>
        </p:nvSpPr>
        <p:spPr>
          <a:xfrm>
            <a:off x="5108237" y="5337143"/>
            <a:ext cx="6825458" cy="1477328"/>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这种做法也有可能使部分未成功的攻击者</a:t>
            </a:r>
            <a:r>
              <a:rPr lang="zh-CN" altLang="en-US" dirty="0">
                <a:latin typeface="Microsoft YaHei" charset="-122"/>
                <a:ea typeface="Microsoft YaHei" charset="-122"/>
                <a:cs typeface="Microsoft YaHei" charset="-122"/>
              </a:rPr>
              <a:t>受益。</a:t>
            </a:r>
            <a:r>
              <a:rPr lang="zh-CN" altLang="zh-CN" dirty="0">
                <a:latin typeface="Microsoft YaHei" charset="-122"/>
                <a:ea typeface="Microsoft YaHei" charset="-122"/>
                <a:cs typeface="Microsoft YaHei" charset="-122"/>
              </a:rPr>
              <a:t>为了避免攻击者受到激励，作者定义了一个</a:t>
            </a:r>
            <a:r>
              <a:rPr lang="zh-CN" altLang="zh-CN" dirty="0">
                <a:solidFill>
                  <a:srgbClr val="FF0000"/>
                </a:solidFill>
                <a:latin typeface="Microsoft YaHei" charset="-122"/>
                <a:ea typeface="Microsoft YaHei" charset="-122"/>
                <a:cs typeface="Microsoft YaHei" charset="-122"/>
              </a:rPr>
              <a:t>间隔参数</a:t>
            </a:r>
            <a:r>
              <a:rPr lang="zh-CN" altLang="zh-CN" dirty="0">
                <a:latin typeface="Microsoft YaHei" charset="-122"/>
                <a:ea typeface="Microsoft YaHei" charset="-122"/>
                <a:cs typeface="Microsoft YaHei" charset="-122"/>
              </a:rPr>
              <a:t>用于估算区块从产生到被广播出去的时间间隔。间隔时间越长，越有可能说明挖出该区块的矿工是攻击者。如果</a:t>
            </a:r>
            <a:r>
              <a:rPr lang="zh-CN" altLang="zh-CN" dirty="0">
                <a:solidFill>
                  <a:srgbClr val="FF0000"/>
                </a:solidFill>
                <a:latin typeface="Microsoft YaHei" charset="-122"/>
                <a:ea typeface="Microsoft YaHei" charset="-122"/>
                <a:cs typeface="Microsoft YaHei" charset="-122"/>
              </a:rPr>
              <a:t>将交易的报酬函数定义为间隔参数的减函数</a:t>
            </a:r>
            <a:r>
              <a:rPr lang="zh-CN" altLang="zh-CN" dirty="0">
                <a:latin typeface="Microsoft YaHei" charset="-122"/>
                <a:ea typeface="Microsoft YaHei" charset="-122"/>
                <a:cs typeface="Microsoft YaHei" charset="-122"/>
              </a:rPr>
              <a:t>，便能对攻击者进行相应惩罚</a:t>
            </a:r>
            <a:r>
              <a:rPr lang="zh-CN" altLang="en-US" dirty="0">
                <a:latin typeface="Microsoft YaHei" charset="-122"/>
                <a:ea typeface="Microsoft YaHei" charset="-122"/>
                <a:cs typeface="Microsoft YaHei" charset="-122"/>
              </a:rPr>
              <a:t>。</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110" name="矩形 109"/>
          <p:cNvSpPr/>
          <p:nvPr/>
        </p:nvSpPr>
        <p:spPr>
          <a:xfrm>
            <a:off x="5289408" y="5002879"/>
            <a:ext cx="3490014" cy="400110"/>
          </a:xfrm>
          <a:prstGeom prst="rect">
            <a:avLst/>
          </a:prstGeom>
        </p:spPr>
        <p:txBody>
          <a:bodyPr wrap="square">
            <a:spAutoFit/>
          </a:bodyPr>
          <a:lstStyle/>
          <a:p>
            <a:r>
              <a:rPr lang="zh-CN" altLang="en-US" sz="2000" b="1" dirty="0">
                <a:solidFill>
                  <a:srgbClr val="093B5C"/>
                </a:solidFill>
                <a:latin typeface="微软雅黑" panose="020B0503020204020204" pitchFamily="34" charset="-122"/>
                <a:ea typeface="微软雅黑" panose="020B0503020204020204" pitchFamily="34" charset="-122"/>
              </a:rPr>
              <a:t>缺陷以及解决方案</a:t>
            </a:r>
          </a:p>
        </p:txBody>
      </p:sp>
      <p:sp>
        <p:nvSpPr>
          <p:cNvPr id="112" name="矩形 111"/>
          <p:cNvSpPr/>
          <p:nvPr/>
        </p:nvSpPr>
        <p:spPr>
          <a:xfrm>
            <a:off x="6159059" y="3311809"/>
            <a:ext cx="5774636" cy="1477328"/>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传统区块链共识机制“偏爱”较为集中的节点，这是因为这些节点之间相互传播区块所花时间少，因此产生分叉的可能性较低，进入主链的可能性更大，也就会有更多机会得到奖励。</a:t>
            </a:r>
            <a:r>
              <a:rPr lang="en-US" altLang="zh-CN" dirty="0">
                <a:latin typeface="Microsoft YaHei" charset="-122"/>
                <a:ea typeface="Microsoft YaHei" charset="-122"/>
                <a:cs typeface="Microsoft YaHei" charset="-122"/>
              </a:rPr>
              <a:t>Inclusive</a:t>
            </a:r>
            <a:r>
              <a:rPr lang="zh-CN" altLang="zh-CN" dirty="0">
                <a:latin typeface="Microsoft YaHei" charset="-122"/>
                <a:ea typeface="Microsoft YaHei" charset="-122"/>
                <a:cs typeface="Microsoft YaHei" charset="-122"/>
              </a:rPr>
              <a:t>共识机制</a:t>
            </a:r>
            <a:r>
              <a:rPr lang="zh-CN" altLang="zh-CN" dirty="0">
                <a:solidFill>
                  <a:srgbClr val="FF0000"/>
                </a:solidFill>
                <a:latin typeface="Microsoft YaHei" charset="-122"/>
                <a:ea typeface="Microsoft YaHei" charset="-122"/>
                <a:cs typeface="Microsoft YaHei" charset="-122"/>
              </a:rPr>
              <a:t>通过</a:t>
            </a:r>
            <a:r>
              <a:rPr lang="zh-CN" altLang="en-US" dirty="0">
                <a:solidFill>
                  <a:srgbClr val="FF0000"/>
                </a:solidFill>
                <a:latin typeface="Microsoft YaHei" charset="-122"/>
                <a:ea typeface="Microsoft YaHei" charset="-122"/>
                <a:cs typeface="Microsoft YaHei" charset="-122"/>
              </a:rPr>
              <a:t>奖励第一个将交易写入区块的矿工</a:t>
            </a:r>
            <a:r>
              <a:rPr lang="zh-CN" altLang="zh-CN" dirty="0">
                <a:solidFill>
                  <a:srgbClr val="FF0000"/>
                </a:solidFill>
                <a:latin typeface="Microsoft YaHei" charset="-122"/>
                <a:ea typeface="Microsoft YaHei" charset="-122"/>
                <a:cs typeface="Microsoft YaHei" charset="-122"/>
              </a:rPr>
              <a:t>来改善这种</a:t>
            </a:r>
            <a:r>
              <a:rPr lang="zh-CN" altLang="en-US" dirty="0">
                <a:solidFill>
                  <a:srgbClr val="FF0000"/>
                </a:solidFill>
                <a:latin typeface="Microsoft YaHei" charset="-122"/>
                <a:ea typeface="Microsoft YaHei" charset="-122"/>
                <a:cs typeface="Microsoft YaHei" charset="-122"/>
              </a:rPr>
              <a:t>不公平的</a:t>
            </a:r>
            <a:r>
              <a:rPr lang="zh-CN" altLang="zh-CN" dirty="0">
                <a:solidFill>
                  <a:srgbClr val="FF0000"/>
                </a:solidFill>
                <a:latin typeface="Microsoft YaHei" charset="-122"/>
                <a:ea typeface="Microsoft YaHei" charset="-122"/>
                <a:cs typeface="Microsoft YaHei" charset="-122"/>
              </a:rPr>
              <a:t>现象</a:t>
            </a:r>
            <a:r>
              <a:rPr lang="zh-CN" altLang="en-US" dirty="0">
                <a:latin typeface="Microsoft YaHei" charset="-122"/>
                <a:ea typeface="Microsoft YaHei" charset="-122"/>
                <a:cs typeface="Microsoft YaHei" charset="-122"/>
              </a:rPr>
              <a:t>。</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113" name="矩形 112"/>
          <p:cNvSpPr/>
          <p:nvPr/>
        </p:nvSpPr>
        <p:spPr>
          <a:xfrm>
            <a:off x="6235413" y="2943157"/>
            <a:ext cx="3490014" cy="400110"/>
          </a:xfrm>
          <a:prstGeom prst="rect">
            <a:avLst/>
          </a:prstGeom>
        </p:spPr>
        <p:txBody>
          <a:bodyPr wrap="square">
            <a:spAutoFit/>
          </a:bodyPr>
          <a:lstStyle/>
          <a:p>
            <a:r>
              <a:rPr lang="zh-CN" altLang="en-US" sz="2000" b="1" dirty="0">
                <a:solidFill>
                  <a:srgbClr val="093B5C"/>
                </a:solidFill>
                <a:latin typeface="微软雅黑" panose="020B0503020204020204" pitchFamily="34" charset="-122"/>
                <a:ea typeface="微软雅黑" panose="020B0503020204020204" pitchFamily="34" charset="-122"/>
              </a:rPr>
              <a:t>优点</a:t>
            </a:r>
          </a:p>
        </p:txBody>
      </p:sp>
      <p:sp>
        <p:nvSpPr>
          <p:cNvPr id="19" name="矩形 3"/>
          <p:cNvSpPr>
            <a:spLocks noChangeArrowheads="1"/>
          </p:cNvSpPr>
          <p:nvPr/>
        </p:nvSpPr>
        <p:spPr bwMode="auto">
          <a:xfrm>
            <a:off x="798575" y="234824"/>
            <a:ext cx="6762810" cy="523220"/>
          </a:xfrm>
          <a:prstGeom prst="rect">
            <a:avLst/>
          </a:prstGeom>
          <a:extLst/>
        </p:spPr>
        <p:txBody>
          <a:bodyPr wrap="square">
            <a:spAutoFit/>
          </a:bodyPr>
          <a:lstStyle/>
          <a:p>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Inclusive</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共识机制报酬分配</a:t>
            </a:r>
          </a:p>
        </p:txBody>
      </p:sp>
      <p:sp>
        <p:nvSpPr>
          <p:cNvPr id="20" name="等腰三角形 19"/>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680627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20"/>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19"/>
                                        </p:tgtEl>
                                        <p:attrNameLst>
                                          <p:attrName>ppt_x</p:attrName>
                                          <p:attrName>ppt_y</p:attrName>
                                        </p:attrNameLst>
                                      </p:cBhvr>
                                      <p:rCtr x="6068" y="0"/>
                                    </p:animMotion>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95"/>
                                        </p:tgtEl>
                                        <p:attrNameLst>
                                          <p:attrName>style.visibility</p:attrName>
                                        </p:attrNameLst>
                                      </p:cBhvr>
                                      <p:to>
                                        <p:strVal val="visible"/>
                                      </p:to>
                                    </p:set>
                                    <p:anim calcmode="lin" valueType="num">
                                      <p:cBhvr>
                                        <p:cTn id="22" dur="150" fill="hold"/>
                                        <p:tgtEl>
                                          <p:spTgt spid="95"/>
                                        </p:tgtEl>
                                        <p:attrNameLst>
                                          <p:attrName>ppt_w</p:attrName>
                                        </p:attrNameLst>
                                      </p:cBhvr>
                                      <p:tavLst>
                                        <p:tav tm="0">
                                          <p:val>
                                            <p:fltVal val="0"/>
                                          </p:val>
                                        </p:tav>
                                        <p:tav tm="100000">
                                          <p:val>
                                            <p:strVal val="#ppt_w"/>
                                          </p:val>
                                        </p:tav>
                                      </p:tavLst>
                                    </p:anim>
                                    <p:anim calcmode="lin" valueType="num">
                                      <p:cBhvr>
                                        <p:cTn id="23" dur="150" fill="hold"/>
                                        <p:tgtEl>
                                          <p:spTgt spid="95"/>
                                        </p:tgtEl>
                                        <p:attrNameLst>
                                          <p:attrName>ppt_h</p:attrName>
                                        </p:attrNameLst>
                                      </p:cBhvr>
                                      <p:tavLst>
                                        <p:tav tm="0">
                                          <p:val>
                                            <p:fltVal val="0"/>
                                          </p:val>
                                        </p:tav>
                                        <p:tav tm="100000">
                                          <p:val>
                                            <p:strVal val="#ppt_h"/>
                                          </p:val>
                                        </p:tav>
                                      </p:tavLst>
                                    </p:anim>
                                    <p:animEffect transition="in" filter="fade">
                                      <p:cBhvr>
                                        <p:cTn id="24" dur="150"/>
                                        <p:tgtEl>
                                          <p:spTgt spid="95"/>
                                        </p:tgtEl>
                                      </p:cBhvr>
                                    </p:animEffect>
                                  </p:childTnLst>
                                </p:cTn>
                              </p:par>
                              <p:par>
                                <p:cTn id="25" presetID="6" presetClass="emph" presetSubtype="0" decel="100000" fill="hold" grpId="1" nodeType="withEffect">
                                  <p:stCondLst>
                                    <p:cond delay="150"/>
                                  </p:stCondLst>
                                  <p:childTnLst>
                                    <p:animScale>
                                      <p:cBhvr>
                                        <p:cTn id="26" dur="150" fill="hold"/>
                                        <p:tgtEl>
                                          <p:spTgt spid="95"/>
                                        </p:tgtEl>
                                      </p:cBhvr>
                                      <p:by x="110000" y="110000"/>
                                    </p:animScale>
                                  </p:childTnLst>
                                </p:cTn>
                              </p:par>
                              <p:par>
                                <p:cTn id="27" presetID="6" presetClass="emph" presetSubtype="0" decel="100000" fill="hold" grpId="2" nodeType="withEffect">
                                  <p:stCondLst>
                                    <p:cond delay="300"/>
                                  </p:stCondLst>
                                  <p:childTnLst>
                                    <p:animScale>
                                      <p:cBhvr>
                                        <p:cTn id="28" dur="150" fill="hold"/>
                                        <p:tgtEl>
                                          <p:spTgt spid="95"/>
                                        </p:tgtEl>
                                      </p:cBhvr>
                                      <p:by x="91000" y="91000"/>
                                    </p:animScale>
                                  </p:childTnLst>
                                </p:cTn>
                              </p:par>
                            </p:childTnLst>
                          </p:cTn>
                        </p:par>
                        <p:par>
                          <p:cTn id="29" fill="hold">
                            <p:stCondLst>
                              <p:cond delay="1450"/>
                            </p:stCondLst>
                            <p:childTnLst>
                              <p:par>
                                <p:cTn id="30" presetID="53" presetClass="entr" presetSubtype="16"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 calcmode="lin" valueType="num">
                                      <p:cBhvr>
                                        <p:cTn id="32" dur="150" fill="hold"/>
                                        <p:tgtEl>
                                          <p:spTgt spid="56"/>
                                        </p:tgtEl>
                                        <p:attrNameLst>
                                          <p:attrName>ppt_w</p:attrName>
                                        </p:attrNameLst>
                                      </p:cBhvr>
                                      <p:tavLst>
                                        <p:tav tm="0">
                                          <p:val>
                                            <p:fltVal val="0"/>
                                          </p:val>
                                        </p:tav>
                                        <p:tav tm="100000">
                                          <p:val>
                                            <p:strVal val="#ppt_w"/>
                                          </p:val>
                                        </p:tav>
                                      </p:tavLst>
                                    </p:anim>
                                    <p:anim calcmode="lin" valueType="num">
                                      <p:cBhvr>
                                        <p:cTn id="33" dur="150" fill="hold"/>
                                        <p:tgtEl>
                                          <p:spTgt spid="56"/>
                                        </p:tgtEl>
                                        <p:attrNameLst>
                                          <p:attrName>ppt_h</p:attrName>
                                        </p:attrNameLst>
                                      </p:cBhvr>
                                      <p:tavLst>
                                        <p:tav tm="0">
                                          <p:val>
                                            <p:fltVal val="0"/>
                                          </p:val>
                                        </p:tav>
                                        <p:tav tm="100000">
                                          <p:val>
                                            <p:strVal val="#ppt_h"/>
                                          </p:val>
                                        </p:tav>
                                      </p:tavLst>
                                    </p:anim>
                                    <p:animEffect transition="in" filter="fade">
                                      <p:cBhvr>
                                        <p:cTn id="34" dur="150"/>
                                        <p:tgtEl>
                                          <p:spTgt spid="56"/>
                                        </p:tgtEl>
                                      </p:cBhvr>
                                    </p:animEffect>
                                  </p:childTnLst>
                                </p:cTn>
                              </p:par>
                              <p:par>
                                <p:cTn id="35" presetID="6" presetClass="emph" presetSubtype="0" decel="100000" fill="hold" grpId="1" nodeType="withEffect">
                                  <p:stCondLst>
                                    <p:cond delay="150"/>
                                  </p:stCondLst>
                                  <p:childTnLst>
                                    <p:animScale>
                                      <p:cBhvr>
                                        <p:cTn id="36" dur="150" fill="hold"/>
                                        <p:tgtEl>
                                          <p:spTgt spid="56"/>
                                        </p:tgtEl>
                                      </p:cBhvr>
                                      <p:by x="110000" y="110000"/>
                                    </p:animScale>
                                  </p:childTnLst>
                                </p:cTn>
                              </p:par>
                              <p:par>
                                <p:cTn id="37" presetID="6" presetClass="emph" presetSubtype="0" decel="100000" fill="hold" grpId="2" nodeType="withEffect">
                                  <p:stCondLst>
                                    <p:cond delay="300"/>
                                  </p:stCondLst>
                                  <p:childTnLst>
                                    <p:animScale>
                                      <p:cBhvr>
                                        <p:cTn id="38" dur="150" fill="hold"/>
                                        <p:tgtEl>
                                          <p:spTgt spid="56"/>
                                        </p:tgtEl>
                                      </p:cBhvr>
                                      <p:by x="91000" y="91000"/>
                                    </p:animScale>
                                  </p:childTnLst>
                                </p:cTn>
                              </p:par>
                            </p:childTnLst>
                          </p:cTn>
                        </p:par>
                        <p:par>
                          <p:cTn id="39" fill="hold">
                            <p:stCondLst>
                              <p:cond delay="1900"/>
                            </p:stCondLst>
                            <p:childTnLst>
                              <p:par>
                                <p:cTn id="40" presetID="53" presetClass="entr" presetSubtype="16" fill="hold" grpId="0" nodeType="afterEffect">
                                  <p:stCondLst>
                                    <p:cond delay="0"/>
                                  </p:stCondLst>
                                  <p:childTnLst>
                                    <p:set>
                                      <p:cBhvr>
                                        <p:cTn id="41" dur="1" fill="hold">
                                          <p:stCondLst>
                                            <p:cond delay="0"/>
                                          </p:stCondLst>
                                        </p:cTn>
                                        <p:tgtEl>
                                          <p:spTgt spid="54"/>
                                        </p:tgtEl>
                                        <p:attrNameLst>
                                          <p:attrName>style.visibility</p:attrName>
                                        </p:attrNameLst>
                                      </p:cBhvr>
                                      <p:to>
                                        <p:strVal val="visible"/>
                                      </p:to>
                                    </p:set>
                                    <p:anim calcmode="lin" valueType="num">
                                      <p:cBhvr>
                                        <p:cTn id="42" dur="250" fill="hold"/>
                                        <p:tgtEl>
                                          <p:spTgt spid="54"/>
                                        </p:tgtEl>
                                        <p:attrNameLst>
                                          <p:attrName>ppt_w</p:attrName>
                                        </p:attrNameLst>
                                      </p:cBhvr>
                                      <p:tavLst>
                                        <p:tav tm="0">
                                          <p:val>
                                            <p:fltVal val="0"/>
                                          </p:val>
                                        </p:tav>
                                        <p:tav tm="100000">
                                          <p:val>
                                            <p:strVal val="#ppt_w"/>
                                          </p:val>
                                        </p:tav>
                                      </p:tavLst>
                                    </p:anim>
                                    <p:anim calcmode="lin" valueType="num">
                                      <p:cBhvr>
                                        <p:cTn id="43" dur="250" fill="hold"/>
                                        <p:tgtEl>
                                          <p:spTgt spid="54"/>
                                        </p:tgtEl>
                                        <p:attrNameLst>
                                          <p:attrName>ppt_h</p:attrName>
                                        </p:attrNameLst>
                                      </p:cBhvr>
                                      <p:tavLst>
                                        <p:tav tm="0">
                                          <p:val>
                                            <p:fltVal val="0"/>
                                          </p:val>
                                        </p:tav>
                                        <p:tav tm="100000">
                                          <p:val>
                                            <p:strVal val="#ppt_h"/>
                                          </p:val>
                                        </p:tav>
                                      </p:tavLst>
                                    </p:anim>
                                    <p:animEffect transition="in" filter="fade">
                                      <p:cBhvr>
                                        <p:cTn id="44" dur="250"/>
                                        <p:tgtEl>
                                          <p:spTgt spid="54"/>
                                        </p:tgtEl>
                                      </p:cBhvr>
                                    </p:animEffect>
                                  </p:childTnLst>
                                </p:cTn>
                              </p:par>
                              <p:par>
                                <p:cTn id="45" presetID="6" presetClass="emph" presetSubtype="0" decel="100000" fill="hold" grpId="1" nodeType="withEffect">
                                  <p:stCondLst>
                                    <p:cond delay="250"/>
                                  </p:stCondLst>
                                  <p:childTnLst>
                                    <p:animScale>
                                      <p:cBhvr>
                                        <p:cTn id="46" dur="250" fill="hold"/>
                                        <p:tgtEl>
                                          <p:spTgt spid="54"/>
                                        </p:tgtEl>
                                      </p:cBhvr>
                                      <p:by x="110000" y="110000"/>
                                    </p:animScale>
                                  </p:childTnLst>
                                </p:cTn>
                              </p:par>
                              <p:par>
                                <p:cTn id="47" presetID="6" presetClass="emph" presetSubtype="0" decel="100000" fill="hold" grpId="2" nodeType="withEffect">
                                  <p:stCondLst>
                                    <p:cond delay="500"/>
                                  </p:stCondLst>
                                  <p:childTnLst>
                                    <p:animScale>
                                      <p:cBhvr>
                                        <p:cTn id="48" dur="250" fill="hold"/>
                                        <p:tgtEl>
                                          <p:spTgt spid="54"/>
                                        </p:tgtEl>
                                      </p:cBhvr>
                                      <p:by x="91000" y="91000"/>
                                    </p:animScale>
                                  </p:childTnLst>
                                </p:cTn>
                              </p:par>
                            </p:childTnLst>
                          </p:cTn>
                        </p:par>
                        <p:par>
                          <p:cTn id="49" fill="hold">
                            <p:stCondLst>
                              <p:cond delay="2650"/>
                            </p:stCondLst>
                            <p:childTnLst>
                              <p:par>
                                <p:cTn id="50" presetID="22" presetClass="entr" presetSubtype="8" fill="hold" nodeType="after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wipe(left)">
                                      <p:cBhvr>
                                        <p:cTn id="52" dur="500"/>
                                        <p:tgtEl>
                                          <p:spTgt spid="85"/>
                                        </p:tgtEl>
                                      </p:cBhvr>
                                    </p:animEffect>
                                  </p:childTnLst>
                                </p:cTn>
                              </p:par>
                              <p:par>
                                <p:cTn id="53" presetID="22" presetClass="entr" presetSubtype="8" fill="hold" nodeType="withEffect">
                                  <p:stCondLst>
                                    <p:cond delay="0"/>
                                  </p:stCondLst>
                                  <p:childTnLst>
                                    <p:set>
                                      <p:cBhvr>
                                        <p:cTn id="54" dur="1" fill="hold">
                                          <p:stCondLst>
                                            <p:cond delay="0"/>
                                          </p:stCondLst>
                                        </p:cTn>
                                        <p:tgtEl>
                                          <p:spTgt spid="86"/>
                                        </p:tgtEl>
                                        <p:attrNameLst>
                                          <p:attrName>style.visibility</p:attrName>
                                        </p:attrNameLst>
                                      </p:cBhvr>
                                      <p:to>
                                        <p:strVal val="visible"/>
                                      </p:to>
                                    </p:set>
                                    <p:animEffect transition="in" filter="wipe(left)">
                                      <p:cBhvr>
                                        <p:cTn id="55" dur="500"/>
                                        <p:tgtEl>
                                          <p:spTgt spid="86"/>
                                        </p:tgtEl>
                                      </p:cBhvr>
                                    </p:animEffect>
                                  </p:childTnLst>
                                </p:cTn>
                              </p:par>
                              <p:par>
                                <p:cTn id="56" presetID="22" presetClass="entr" presetSubtype="8" fill="hold"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wipe(left)">
                                      <p:cBhvr>
                                        <p:cTn id="58" dur="500"/>
                                        <p:tgtEl>
                                          <p:spTgt spid="87"/>
                                        </p:tgtEl>
                                      </p:cBhvr>
                                    </p:animEffect>
                                  </p:childTnLst>
                                </p:cTn>
                              </p:par>
                            </p:childTnLst>
                          </p:cTn>
                        </p:par>
                        <p:par>
                          <p:cTn id="59" fill="hold">
                            <p:stCondLst>
                              <p:cond delay="3150"/>
                            </p:stCondLst>
                            <p:childTnLst>
                              <p:par>
                                <p:cTn id="60" presetID="53" presetClass="entr" presetSubtype="16" fill="hold" grpId="0" nodeType="afterEffect">
                                  <p:stCondLst>
                                    <p:cond delay="0"/>
                                  </p:stCondLst>
                                  <p:childTnLst>
                                    <p:set>
                                      <p:cBhvr>
                                        <p:cTn id="61" dur="1" fill="hold">
                                          <p:stCondLst>
                                            <p:cond delay="0"/>
                                          </p:stCondLst>
                                        </p:cTn>
                                        <p:tgtEl>
                                          <p:spTgt spid="82"/>
                                        </p:tgtEl>
                                        <p:attrNameLst>
                                          <p:attrName>style.visibility</p:attrName>
                                        </p:attrNameLst>
                                      </p:cBhvr>
                                      <p:to>
                                        <p:strVal val="visible"/>
                                      </p:to>
                                    </p:set>
                                    <p:anim calcmode="lin" valueType="num">
                                      <p:cBhvr>
                                        <p:cTn id="62" dur="500" fill="hold"/>
                                        <p:tgtEl>
                                          <p:spTgt spid="82"/>
                                        </p:tgtEl>
                                        <p:attrNameLst>
                                          <p:attrName>ppt_w</p:attrName>
                                        </p:attrNameLst>
                                      </p:cBhvr>
                                      <p:tavLst>
                                        <p:tav tm="0">
                                          <p:val>
                                            <p:fltVal val="0"/>
                                          </p:val>
                                        </p:tav>
                                        <p:tav tm="100000">
                                          <p:val>
                                            <p:strVal val="#ppt_w"/>
                                          </p:val>
                                        </p:tav>
                                      </p:tavLst>
                                    </p:anim>
                                    <p:anim calcmode="lin" valueType="num">
                                      <p:cBhvr>
                                        <p:cTn id="63" dur="500" fill="hold"/>
                                        <p:tgtEl>
                                          <p:spTgt spid="82"/>
                                        </p:tgtEl>
                                        <p:attrNameLst>
                                          <p:attrName>ppt_h</p:attrName>
                                        </p:attrNameLst>
                                      </p:cBhvr>
                                      <p:tavLst>
                                        <p:tav tm="0">
                                          <p:val>
                                            <p:fltVal val="0"/>
                                          </p:val>
                                        </p:tav>
                                        <p:tav tm="100000">
                                          <p:val>
                                            <p:strVal val="#ppt_h"/>
                                          </p:val>
                                        </p:tav>
                                      </p:tavLst>
                                    </p:anim>
                                    <p:animEffect transition="in" filter="fade">
                                      <p:cBhvr>
                                        <p:cTn id="64" dur="500"/>
                                        <p:tgtEl>
                                          <p:spTgt spid="82"/>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anim calcmode="lin" valueType="num">
                                      <p:cBhvr>
                                        <p:cTn id="67" dur="500" fill="hold"/>
                                        <p:tgtEl>
                                          <p:spTgt spid="83"/>
                                        </p:tgtEl>
                                        <p:attrNameLst>
                                          <p:attrName>ppt_w</p:attrName>
                                        </p:attrNameLst>
                                      </p:cBhvr>
                                      <p:tavLst>
                                        <p:tav tm="0">
                                          <p:val>
                                            <p:fltVal val="0"/>
                                          </p:val>
                                        </p:tav>
                                        <p:tav tm="100000">
                                          <p:val>
                                            <p:strVal val="#ppt_w"/>
                                          </p:val>
                                        </p:tav>
                                      </p:tavLst>
                                    </p:anim>
                                    <p:anim calcmode="lin" valueType="num">
                                      <p:cBhvr>
                                        <p:cTn id="68" dur="500" fill="hold"/>
                                        <p:tgtEl>
                                          <p:spTgt spid="83"/>
                                        </p:tgtEl>
                                        <p:attrNameLst>
                                          <p:attrName>ppt_h</p:attrName>
                                        </p:attrNameLst>
                                      </p:cBhvr>
                                      <p:tavLst>
                                        <p:tav tm="0">
                                          <p:val>
                                            <p:fltVal val="0"/>
                                          </p:val>
                                        </p:tav>
                                        <p:tav tm="100000">
                                          <p:val>
                                            <p:strVal val="#ppt_h"/>
                                          </p:val>
                                        </p:tav>
                                      </p:tavLst>
                                    </p:anim>
                                    <p:animEffect transition="in" filter="fade">
                                      <p:cBhvr>
                                        <p:cTn id="69" dur="500"/>
                                        <p:tgtEl>
                                          <p:spTgt spid="83"/>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84"/>
                                        </p:tgtEl>
                                        <p:attrNameLst>
                                          <p:attrName>style.visibility</p:attrName>
                                        </p:attrNameLst>
                                      </p:cBhvr>
                                      <p:to>
                                        <p:strVal val="visible"/>
                                      </p:to>
                                    </p:set>
                                    <p:anim calcmode="lin" valueType="num">
                                      <p:cBhvr>
                                        <p:cTn id="72" dur="500" fill="hold"/>
                                        <p:tgtEl>
                                          <p:spTgt spid="84"/>
                                        </p:tgtEl>
                                        <p:attrNameLst>
                                          <p:attrName>ppt_w</p:attrName>
                                        </p:attrNameLst>
                                      </p:cBhvr>
                                      <p:tavLst>
                                        <p:tav tm="0">
                                          <p:val>
                                            <p:fltVal val="0"/>
                                          </p:val>
                                        </p:tav>
                                        <p:tav tm="100000">
                                          <p:val>
                                            <p:strVal val="#ppt_w"/>
                                          </p:val>
                                        </p:tav>
                                      </p:tavLst>
                                    </p:anim>
                                    <p:anim calcmode="lin" valueType="num">
                                      <p:cBhvr>
                                        <p:cTn id="73" dur="500" fill="hold"/>
                                        <p:tgtEl>
                                          <p:spTgt spid="84"/>
                                        </p:tgtEl>
                                        <p:attrNameLst>
                                          <p:attrName>ppt_h</p:attrName>
                                        </p:attrNameLst>
                                      </p:cBhvr>
                                      <p:tavLst>
                                        <p:tav tm="0">
                                          <p:val>
                                            <p:fltVal val="0"/>
                                          </p:val>
                                        </p:tav>
                                        <p:tav tm="100000">
                                          <p:val>
                                            <p:strVal val="#ppt_h"/>
                                          </p:val>
                                        </p:tav>
                                      </p:tavLst>
                                    </p:anim>
                                    <p:animEffect transition="in" filter="fade">
                                      <p:cBhvr>
                                        <p:cTn id="74" dur="500"/>
                                        <p:tgtEl>
                                          <p:spTgt spid="84"/>
                                        </p:tgtEl>
                                      </p:cBhvr>
                                    </p:animEffect>
                                  </p:childTnLst>
                                </p:cTn>
                              </p:par>
                            </p:childTnLst>
                          </p:cTn>
                        </p:par>
                        <p:par>
                          <p:cTn id="75" fill="hold">
                            <p:stCondLst>
                              <p:cond delay="3650"/>
                            </p:stCondLst>
                            <p:childTnLst>
                              <p:par>
                                <p:cTn id="76" presetID="53" presetClass="entr" presetSubtype="16" fill="hold" grpId="0" nodeType="afterEffect">
                                  <p:stCondLst>
                                    <p:cond delay="0"/>
                                  </p:stCondLst>
                                  <p:childTnLst>
                                    <p:set>
                                      <p:cBhvr>
                                        <p:cTn id="77" dur="1" fill="hold">
                                          <p:stCondLst>
                                            <p:cond delay="0"/>
                                          </p:stCondLst>
                                        </p:cTn>
                                        <p:tgtEl>
                                          <p:spTgt spid="107"/>
                                        </p:tgtEl>
                                        <p:attrNameLst>
                                          <p:attrName>style.visibility</p:attrName>
                                        </p:attrNameLst>
                                      </p:cBhvr>
                                      <p:to>
                                        <p:strVal val="visible"/>
                                      </p:to>
                                    </p:set>
                                    <p:anim calcmode="lin" valueType="num">
                                      <p:cBhvr>
                                        <p:cTn id="78" dur="500" fill="hold"/>
                                        <p:tgtEl>
                                          <p:spTgt spid="107"/>
                                        </p:tgtEl>
                                        <p:attrNameLst>
                                          <p:attrName>ppt_w</p:attrName>
                                        </p:attrNameLst>
                                      </p:cBhvr>
                                      <p:tavLst>
                                        <p:tav tm="0">
                                          <p:val>
                                            <p:fltVal val="0"/>
                                          </p:val>
                                        </p:tav>
                                        <p:tav tm="100000">
                                          <p:val>
                                            <p:strVal val="#ppt_w"/>
                                          </p:val>
                                        </p:tav>
                                      </p:tavLst>
                                    </p:anim>
                                    <p:anim calcmode="lin" valueType="num">
                                      <p:cBhvr>
                                        <p:cTn id="79" dur="500" fill="hold"/>
                                        <p:tgtEl>
                                          <p:spTgt spid="107"/>
                                        </p:tgtEl>
                                        <p:attrNameLst>
                                          <p:attrName>ppt_h</p:attrName>
                                        </p:attrNameLst>
                                      </p:cBhvr>
                                      <p:tavLst>
                                        <p:tav tm="0">
                                          <p:val>
                                            <p:fltVal val="0"/>
                                          </p:val>
                                        </p:tav>
                                        <p:tav tm="100000">
                                          <p:val>
                                            <p:strVal val="#ppt_h"/>
                                          </p:val>
                                        </p:tav>
                                      </p:tavLst>
                                    </p:anim>
                                    <p:animEffect transition="in" filter="fade">
                                      <p:cBhvr>
                                        <p:cTn id="80" dur="500"/>
                                        <p:tgtEl>
                                          <p:spTgt spid="107"/>
                                        </p:tgtEl>
                                      </p:cBhvr>
                                    </p:animEffect>
                                  </p:childTnLst>
                                </p:cTn>
                              </p:par>
                            </p:childTnLst>
                          </p:cTn>
                        </p:par>
                        <p:par>
                          <p:cTn id="81" fill="hold">
                            <p:stCondLst>
                              <p:cond delay="4150"/>
                            </p:stCondLst>
                            <p:childTnLst>
                              <p:par>
                                <p:cTn id="82" presetID="53" presetClass="entr" presetSubtype="16" fill="hold" grpId="0" nodeType="afterEffect">
                                  <p:stCondLst>
                                    <p:cond delay="0"/>
                                  </p:stCondLst>
                                  <p:iterate type="lt">
                                    <p:tmPct val="10000"/>
                                  </p:iterate>
                                  <p:childTnLst>
                                    <p:set>
                                      <p:cBhvr>
                                        <p:cTn id="83" dur="1" fill="hold">
                                          <p:stCondLst>
                                            <p:cond delay="0"/>
                                          </p:stCondLst>
                                        </p:cTn>
                                        <p:tgtEl>
                                          <p:spTgt spid="106"/>
                                        </p:tgtEl>
                                        <p:attrNameLst>
                                          <p:attrName>style.visibility</p:attrName>
                                        </p:attrNameLst>
                                      </p:cBhvr>
                                      <p:to>
                                        <p:strVal val="visible"/>
                                      </p:to>
                                    </p:set>
                                    <p:anim calcmode="lin" valueType="num">
                                      <p:cBhvr>
                                        <p:cTn id="84" dur="100" fill="hold"/>
                                        <p:tgtEl>
                                          <p:spTgt spid="106"/>
                                        </p:tgtEl>
                                        <p:attrNameLst>
                                          <p:attrName>ppt_w</p:attrName>
                                        </p:attrNameLst>
                                      </p:cBhvr>
                                      <p:tavLst>
                                        <p:tav tm="0">
                                          <p:val>
                                            <p:fltVal val="0"/>
                                          </p:val>
                                        </p:tav>
                                        <p:tav tm="100000">
                                          <p:val>
                                            <p:strVal val="#ppt_w"/>
                                          </p:val>
                                        </p:tav>
                                      </p:tavLst>
                                    </p:anim>
                                    <p:anim calcmode="lin" valueType="num">
                                      <p:cBhvr>
                                        <p:cTn id="85" dur="100" fill="hold"/>
                                        <p:tgtEl>
                                          <p:spTgt spid="106"/>
                                        </p:tgtEl>
                                        <p:attrNameLst>
                                          <p:attrName>ppt_h</p:attrName>
                                        </p:attrNameLst>
                                      </p:cBhvr>
                                      <p:tavLst>
                                        <p:tav tm="0">
                                          <p:val>
                                            <p:fltVal val="0"/>
                                          </p:val>
                                        </p:tav>
                                        <p:tav tm="100000">
                                          <p:val>
                                            <p:strVal val="#ppt_h"/>
                                          </p:val>
                                        </p:tav>
                                      </p:tavLst>
                                    </p:anim>
                                    <p:animEffect transition="in" filter="fade">
                                      <p:cBhvr>
                                        <p:cTn id="86" dur="100"/>
                                        <p:tgtEl>
                                          <p:spTgt spid="106"/>
                                        </p:tgtEl>
                                      </p:cBhvr>
                                    </p:animEffect>
                                  </p:childTnLst>
                                </p:cTn>
                              </p:par>
                            </p:childTnLst>
                          </p:cTn>
                        </p:par>
                        <p:par>
                          <p:cTn id="87" fill="hold">
                            <p:stCondLst>
                              <p:cond delay="5020"/>
                            </p:stCondLst>
                            <p:childTnLst>
                              <p:par>
                                <p:cTn id="88" presetID="53" presetClass="entr" presetSubtype="16" fill="hold" grpId="0" nodeType="afterEffect">
                                  <p:stCondLst>
                                    <p:cond delay="0"/>
                                  </p:stCondLst>
                                  <p:childTnLst>
                                    <p:set>
                                      <p:cBhvr>
                                        <p:cTn id="89" dur="1" fill="hold">
                                          <p:stCondLst>
                                            <p:cond delay="0"/>
                                          </p:stCondLst>
                                        </p:cTn>
                                        <p:tgtEl>
                                          <p:spTgt spid="113"/>
                                        </p:tgtEl>
                                        <p:attrNameLst>
                                          <p:attrName>style.visibility</p:attrName>
                                        </p:attrNameLst>
                                      </p:cBhvr>
                                      <p:to>
                                        <p:strVal val="visible"/>
                                      </p:to>
                                    </p:set>
                                    <p:anim calcmode="lin" valueType="num">
                                      <p:cBhvr>
                                        <p:cTn id="90" dur="500" fill="hold"/>
                                        <p:tgtEl>
                                          <p:spTgt spid="113"/>
                                        </p:tgtEl>
                                        <p:attrNameLst>
                                          <p:attrName>ppt_w</p:attrName>
                                        </p:attrNameLst>
                                      </p:cBhvr>
                                      <p:tavLst>
                                        <p:tav tm="0">
                                          <p:val>
                                            <p:fltVal val="0"/>
                                          </p:val>
                                        </p:tav>
                                        <p:tav tm="100000">
                                          <p:val>
                                            <p:strVal val="#ppt_w"/>
                                          </p:val>
                                        </p:tav>
                                      </p:tavLst>
                                    </p:anim>
                                    <p:anim calcmode="lin" valueType="num">
                                      <p:cBhvr>
                                        <p:cTn id="91" dur="500" fill="hold"/>
                                        <p:tgtEl>
                                          <p:spTgt spid="113"/>
                                        </p:tgtEl>
                                        <p:attrNameLst>
                                          <p:attrName>ppt_h</p:attrName>
                                        </p:attrNameLst>
                                      </p:cBhvr>
                                      <p:tavLst>
                                        <p:tav tm="0">
                                          <p:val>
                                            <p:fltVal val="0"/>
                                          </p:val>
                                        </p:tav>
                                        <p:tav tm="100000">
                                          <p:val>
                                            <p:strVal val="#ppt_h"/>
                                          </p:val>
                                        </p:tav>
                                      </p:tavLst>
                                    </p:anim>
                                    <p:animEffect transition="in" filter="fade">
                                      <p:cBhvr>
                                        <p:cTn id="92" dur="500"/>
                                        <p:tgtEl>
                                          <p:spTgt spid="113"/>
                                        </p:tgtEl>
                                      </p:cBhvr>
                                    </p:animEffect>
                                  </p:childTnLst>
                                </p:cTn>
                              </p:par>
                            </p:childTnLst>
                          </p:cTn>
                        </p:par>
                        <p:par>
                          <p:cTn id="93" fill="hold">
                            <p:stCondLst>
                              <p:cond delay="5520"/>
                            </p:stCondLst>
                            <p:childTnLst>
                              <p:par>
                                <p:cTn id="94" presetID="53" presetClass="entr" presetSubtype="16" fill="hold" grpId="0" nodeType="afterEffect">
                                  <p:stCondLst>
                                    <p:cond delay="0"/>
                                  </p:stCondLst>
                                  <p:iterate type="lt">
                                    <p:tmPct val="10000"/>
                                  </p:iterate>
                                  <p:childTnLst>
                                    <p:set>
                                      <p:cBhvr>
                                        <p:cTn id="95" dur="1" fill="hold">
                                          <p:stCondLst>
                                            <p:cond delay="0"/>
                                          </p:stCondLst>
                                        </p:cTn>
                                        <p:tgtEl>
                                          <p:spTgt spid="112"/>
                                        </p:tgtEl>
                                        <p:attrNameLst>
                                          <p:attrName>style.visibility</p:attrName>
                                        </p:attrNameLst>
                                      </p:cBhvr>
                                      <p:to>
                                        <p:strVal val="visible"/>
                                      </p:to>
                                    </p:set>
                                    <p:anim calcmode="lin" valueType="num">
                                      <p:cBhvr>
                                        <p:cTn id="96" dur="100" fill="hold"/>
                                        <p:tgtEl>
                                          <p:spTgt spid="112"/>
                                        </p:tgtEl>
                                        <p:attrNameLst>
                                          <p:attrName>ppt_w</p:attrName>
                                        </p:attrNameLst>
                                      </p:cBhvr>
                                      <p:tavLst>
                                        <p:tav tm="0">
                                          <p:val>
                                            <p:fltVal val="0"/>
                                          </p:val>
                                        </p:tav>
                                        <p:tav tm="100000">
                                          <p:val>
                                            <p:strVal val="#ppt_w"/>
                                          </p:val>
                                        </p:tav>
                                      </p:tavLst>
                                    </p:anim>
                                    <p:anim calcmode="lin" valueType="num">
                                      <p:cBhvr>
                                        <p:cTn id="97" dur="100" fill="hold"/>
                                        <p:tgtEl>
                                          <p:spTgt spid="112"/>
                                        </p:tgtEl>
                                        <p:attrNameLst>
                                          <p:attrName>ppt_h</p:attrName>
                                        </p:attrNameLst>
                                      </p:cBhvr>
                                      <p:tavLst>
                                        <p:tav tm="0">
                                          <p:val>
                                            <p:fltVal val="0"/>
                                          </p:val>
                                        </p:tav>
                                        <p:tav tm="100000">
                                          <p:val>
                                            <p:strVal val="#ppt_h"/>
                                          </p:val>
                                        </p:tav>
                                      </p:tavLst>
                                    </p:anim>
                                    <p:animEffect transition="in" filter="fade">
                                      <p:cBhvr>
                                        <p:cTn id="98" dur="100"/>
                                        <p:tgtEl>
                                          <p:spTgt spid="112"/>
                                        </p:tgtEl>
                                      </p:cBhvr>
                                    </p:animEffect>
                                  </p:childTnLst>
                                </p:cTn>
                              </p:par>
                            </p:childTnLst>
                          </p:cTn>
                        </p:par>
                        <p:par>
                          <p:cTn id="99" fill="hold">
                            <p:stCondLst>
                              <p:cond delay="6830"/>
                            </p:stCondLst>
                            <p:childTnLst>
                              <p:par>
                                <p:cTn id="100" presetID="53" presetClass="entr" presetSubtype="16" fill="hold" grpId="0" nodeType="afterEffect">
                                  <p:stCondLst>
                                    <p:cond delay="0"/>
                                  </p:stCondLst>
                                  <p:childTnLst>
                                    <p:set>
                                      <p:cBhvr>
                                        <p:cTn id="101" dur="1" fill="hold">
                                          <p:stCondLst>
                                            <p:cond delay="0"/>
                                          </p:stCondLst>
                                        </p:cTn>
                                        <p:tgtEl>
                                          <p:spTgt spid="110"/>
                                        </p:tgtEl>
                                        <p:attrNameLst>
                                          <p:attrName>style.visibility</p:attrName>
                                        </p:attrNameLst>
                                      </p:cBhvr>
                                      <p:to>
                                        <p:strVal val="visible"/>
                                      </p:to>
                                    </p:set>
                                    <p:anim calcmode="lin" valueType="num">
                                      <p:cBhvr>
                                        <p:cTn id="102" dur="500" fill="hold"/>
                                        <p:tgtEl>
                                          <p:spTgt spid="110"/>
                                        </p:tgtEl>
                                        <p:attrNameLst>
                                          <p:attrName>ppt_w</p:attrName>
                                        </p:attrNameLst>
                                      </p:cBhvr>
                                      <p:tavLst>
                                        <p:tav tm="0">
                                          <p:val>
                                            <p:fltVal val="0"/>
                                          </p:val>
                                        </p:tav>
                                        <p:tav tm="100000">
                                          <p:val>
                                            <p:strVal val="#ppt_w"/>
                                          </p:val>
                                        </p:tav>
                                      </p:tavLst>
                                    </p:anim>
                                    <p:anim calcmode="lin" valueType="num">
                                      <p:cBhvr>
                                        <p:cTn id="103" dur="500" fill="hold"/>
                                        <p:tgtEl>
                                          <p:spTgt spid="110"/>
                                        </p:tgtEl>
                                        <p:attrNameLst>
                                          <p:attrName>ppt_h</p:attrName>
                                        </p:attrNameLst>
                                      </p:cBhvr>
                                      <p:tavLst>
                                        <p:tav tm="0">
                                          <p:val>
                                            <p:fltVal val="0"/>
                                          </p:val>
                                        </p:tav>
                                        <p:tav tm="100000">
                                          <p:val>
                                            <p:strVal val="#ppt_h"/>
                                          </p:val>
                                        </p:tav>
                                      </p:tavLst>
                                    </p:anim>
                                    <p:animEffect transition="in" filter="fade">
                                      <p:cBhvr>
                                        <p:cTn id="104" dur="500"/>
                                        <p:tgtEl>
                                          <p:spTgt spid="110"/>
                                        </p:tgtEl>
                                      </p:cBhvr>
                                    </p:animEffect>
                                  </p:childTnLst>
                                </p:cTn>
                              </p:par>
                            </p:childTnLst>
                          </p:cTn>
                        </p:par>
                        <p:par>
                          <p:cTn id="105" fill="hold">
                            <p:stCondLst>
                              <p:cond delay="7330"/>
                            </p:stCondLst>
                            <p:childTnLst>
                              <p:par>
                                <p:cTn id="106" presetID="53" presetClass="entr" presetSubtype="16" fill="hold" grpId="0" nodeType="afterEffect">
                                  <p:stCondLst>
                                    <p:cond delay="0"/>
                                  </p:stCondLst>
                                  <p:iterate type="lt">
                                    <p:tmPct val="10000"/>
                                  </p:iterate>
                                  <p:childTnLst>
                                    <p:set>
                                      <p:cBhvr>
                                        <p:cTn id="107" dur="1" fill="hold">
                                          <p:stCondLst>
                                            <p:cond delay="0"/>
                                          </p:stCondLst>
                                        </p:cTn>
                                        <p:tgtEl>
                                          <p:spTgt spid="109"/>
                                        </p:tgtEl>
                                        <p:attrNameLst>
                                          <p:attrName>style.visibility</p:attrName>
                                        </p:attrNameLst>
                                      </p:cBhvr>
                                      <p:to>
                                        <p:strVal val="visible"/>
                                      </p:to>
                                    </p:set>
                                    <p:anim calcmode="lin" valueType="num">
                                      <p:cBhvr>
                                        <p:cTn id="108" dur="100" fill="hold"/>
                                        <p:tgtEl>
                                          <p:spTgt spid="109"/>
                                        </p:tgtEl>
                                        <p:attrNameLst>
                                          <p:attrName>ppt_w</p:attrName>
                                        </p:attrNameLst>
                                      </p:cBhvr>
                                      <p:tavLst>
                                        <p:tav tm="0">
                                          <p:val>
                                            <p:fltVal val="0"/>
                                          </p:val>
                                        </p:tav>
                                        <p:tav tm="100000">
                                          <p:val>
                                            <p:strVal val="#ppt_w"/>
                                          </p:val>
                                        </p:tav>
                                      </p:tavLst>
                                    </p:anim>
                                    <p:anim calcmode="lin" valueType="num">
                                      <p:cBhvr>
                                        <p:cTn id="109" dur="100" fill="hold"/>
                                        <p:tgtEl>
                                          <p:spTgt spid="109"/>
                                        </p:tgtEl>
                                        <p:attrNameLst>
                                          <p:attrName>ppt_h</p:attrName>
                                        </p:attrNameLst>
                                      </p:cBhvr>
                                      <p:tavLst>
                                        <p:tav tm="0">
                                          <p:val>
                                            <p:fltVal val="0"/>
                                          </p:val>
                                        </p:tav>
                                        <p:tav tm="100000">
                                          <p:val>
                                            <p:strVal val="#ppt_h"/>
                                          </p:val>
                                        </p:tav>
                                      </p:tavLst>
                                    </p:anim>
                                    <p:animEffect transition="in" filter="fade">
                                      <p:cBhvr>
                                        <p:cTn id="110" dur="1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95" grpId="0" animBg="1"/>
      <p:bldP spid="95" grpId="1" animBg="1"/>
      <p:bldP spid="95" grpId="2" animBg="1"/>
      <p:bldP spid="56" grpId="0" animBg="1"/>
      <p:bldP spid="56" grpId="1" animBg="1"/>
      <p:bldP spid="56" grpId="2" animBg="1"/>
      <p:bldP spid="54" grpId="0" animBg="1"/>
      <p:bldP spid="54" grpId="1" animBg="1"/>
      <p:bldP spid="54" grpId="2" animBg="1"/>
      <p:bldP spid="106" grpId="0"/>
      <p:bldP spid="107" grpId="0"/>
      <p:bldP spid="109" grpId="0"/>
      <p:bldP spid="110" grpId="0"/>
      <p:bldP spid="112" grpId="0"/>
      <p:bldP spid="113" grpId="0"/>
      <p:bldP spid="19" grpId="0"/>
      <p:bldP spid="19" grpId="1"/>
      <p:bldP spid="20" grpId="0" animBg="1"/>
      <p:bldP spid="20"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饼形 15"/>
          <p:cNvSpPr/>
          <p:nvPr/>
        </p:nvSpPr>
        <p:spPr>
          <a:xfrm>
            <a:off x="4429269" y="1303321"/>
            <a:ext cx="3167118" cy="3167117"/>
          </a:xfrm>
          <a:prstGeom prst="pie">
            <a:avLst>
              <a:gd name="adj1" fmla="val 0"/>
              <a:gd name="adj2" fmla="val 5400000"/>
            </a:avLst>
          </a:prstGeom>
          <a:solidFill>
            <a:srgbClr val="093B5C"/>
          </a:solidFill>
          <a:ln w="12700">
            <a:noFill/>
          </a:ln>
          <a:effectLst>
            <a:outerShdw blurRad="2032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2" name="饼形 16"/>
          <p:cNvSpPr/>
          <p:nvPr/>
        </p:nvSpPr>
        <p:spPr>
          <a:xfrm flipV="1">
            <a:off x="4445866" y="1195601"/>
            <a:ext cx="3167118" cy="3167117"/>
          </a:xfrm>
          <a:prstGeom prst="pie">
            <a:avLst>
              <a:gd name="adj1" fmla="val 0"/>
              <a:gd name="adj2" fmla="val 5400000"/>
            </a:avLst>
          </a:prstGeom>
          <a:solidFill>
            <a:srgbClr val="093B5C"/>
          </a:solidFill>
          <a:ln w="12700">
            <a:noFill/>
          </a:ln>
          <a:effectLst>
            <a:outerShdw blurRad="2032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3" name="饼形 17"/>
          <p:cNvSpPr/>
          <p:nvPr/>
        </p:nvSpPr>
        <p:spPr>
          <a:xfrm flipH="1">
            <a:off x="4291277" y="1266382"/>
            <a:ext cx="3167118" cy="3167117"/>
          </a:xfrm>
          <a:prstGeom prst="pie">
            <a:avLst>
              <a:gd name="adj1" fmla="val 0"/>
              <a:gd name="adj2" fmla="val 5400000"/>
            </a:avLst>
          </a:prstGeom>
          <a:solidFill>
            <a:srgbClr val="093B5C"/>
          </a:solidFill>
          <a:ln w="12700">
            <a:noFill/>
          </a:ln>
          <a:effectLst>
            <a:outerShdw blurRad="2032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4" name="饼形 18"/>
          <p:cNvSpPr/>
          <p:nvPr/>
        </p:nvSpPr>
        <p:spPr>
          <a:xfrm flipH="1" flipV="1">
            <a:off x="4357684" y="1201146"/>
            <a:ext cx="3167118" cy="3167117"/>
          </a:xfrm>
          <a:prstGeom prst="pie">
            <a:avLst>
              <a:gd name="adj1" fmla="val 0"/>
              <a:gd name="adj2" fmla="val 5400000"/>
            </a:avLst>
          </a:prstGeom>
          <a:solidFill>
            <a:srgbClr val="093B5C"/>
          </a:solidFill>
          <a:ln w="12700">
            <a:noFill/>
          </a:ln>
          <a:effectLst>
            <a:outerShdw blurRad="2032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5" name="椭圆 34"/>
          <p:cNvSpPr/>
          <p:nvPr/>
        </p:nvSpPr>
        <p:spPr>
          <a:xfrm>
            <a:off x="5235798" y="2162093"/>
            <a:ext cx="1650092" cy="1650093"/>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HK" altLang="en-US" dirty="0">
              <a:solidFill>
                <a:schemeClr val="lt1"/>
              </a:solidFill>
            </a:endParaRPr>
          </a:p>
        </p:txBody>
      </p:sp>
      <p:sp>
        <p:nvSpPr>
          <p:cNvPr id="40" name="矩形 39"/>
          <p:cNvSpPr/>
          <p:nvPr/>
        </p:nvSpPr>
        <p:spPr>
          <a:xfrm>
            <a:off x="1062577" y="2074710"/>
            <a:ext cx="3054265" cy="1477328"/>
          </a:xfrm>
          <a:prstGeom prst="rect">
            <a:avLst/>
          </a:prstGeom>
        </p:spPr>
        <p:txBody>
          <a:bodyPr wrap="square">
            <a:spAutoFit/>
          </a:bodyPr>
          <a:lstStyle/>
          <a:p>
            <a:pPr algn="just"/>
            <a:r>
              <a:rPr lang="zh-CN" altLang="en-US" dirty="0">
                <a:latin typeface="Microsoft YaHei" charset="-122"/>
                <a:ea typeface="Microsoft YaHei" charset="-122"/>
                <a:cs typeface="Microsoft YaHei" charset="-122"/>
              </a:rPr>
              <a:t>由于系统提供给矿工挖出区块的奖励</a:t>
            </a:r>
            <a:r>
              <a:rPr lang="zh-CN" altLang="en-US" dirty="0" smtClean="0">
                <a:latin typeface="Microsoft YaHei" charset="-122"/>
                <a:ea typeface="Microsoft YaHei" charset="-122"/>
                <a:cs typeface="Microsoft YaHei" charset="-122"/>
              </a:rPr>
              <a:t>数目呈指数</a:t>
            </a:r>
            <a:r>
              <a:rPr lang="zh-CN" altLang="en-US" dirty="0">
                <a:latin typeface="Microsoft YaHei" charset="-122"/>
                <a:ea typeface="Microsoft YaHei" charset="-122"/>
                <a:cs typeface="Microsoft YaHei" charset="-122"/>
              </a:rPr>
              <a:t>递减，因此，</a:t>
            </a:r>
            <a:r>
              <a:rPr lang="zh-CN" altLang="zh-CN" dirty="0">
                <a:latin typeface="Microsoft YaHei" charset="-122"/>
                <a:ea typeface="Microsoft YaHei" charset="-122"/>
                <a:cs typeface="Microsoft YaHei" charset="-122"/>
              </a:rPr>
              <a:t>从</a:t>
            </a:r>
            <a:r>
              <a:rPr lang="zh-CN" altLang="zh-CN" dirty="0">
                <a:solidFill>
                  <a:srgbClr val="FF0000"/>
                </a:solidFill>
                <a:latin typeface="Microsoft YaHei" charset="-122"/>
                <a:ea typeface="Microsoft YaHei" charset="-122"/>
                <a:cs typeface="Microsoft YaHei" charset="-122"/>
              </a:rPr>
              <a:t>写入区块的交易费用中抽取的收入</a:t>
            </a:r>
            <a:r>
              <a:rPr lang="zh-CN" altLang="zh-CN" dirty="0">
                <a:latin typeface="Microsoft YaHei" charset="-122"/>
                <a:ea typeface="Microsoft YaHei" charset="-122"/>
                <a:cs typeface="Microsoft YaHei" charset="-122"/>
              </a:rPr>
              <a:t>对矿工的挖矿积极性起着决定性作用</a:t>
            </a:r>
            <a:r>
              <a:rPr lang="zh-CN" altLang="en-US" dirty="0">
                <a:latin typeface="Microsoft YaHei" charset="-122"/>
                <a:ea typeface="Microsoft YaHei" charset="-122"/>
                <a:cs typeface="Microsoft YaHei" charset="-122"/>
              </a:rPr>
              <a:t>。</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cxnSp>
        <p:nvCxnSpPr>
          <p:cNvPr id="44" name="直接连接符 43"/>
          <p:cNvCxnSpPr/>
          <p:nvPr/>
        </p:nvCxnSpPr>
        <p:spPr>
          <a:xfrm>
            <a:off x="1114886" y="1919854"/>
            <a:ext cx="28800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015898" y="4474788"/>
            <a:ext cx="3247328" cy="2308324"/>
          </a:xfrm>
          <a:prstGeom prst="rect">
            <a:avLst/>
          </a:prstGeom>
        </p:spPr>
        <p:txBody>
          <a:bodyPr wrap="square">
            <a:spAutoFit/>
          </a:bodyPr>
          <a:lstStyle/>
          <a:p>
            <a:pPr marL="285750" indent="-285750" algn="just">
              <a:buFont typeface="Arial" charset="0"/>
              <a:buChar char="•"/>
            </a:pPr>
            <a:r>
              <a:rPr lang="zh-CN" altLang="zh-CN" dirty="0">
                <a:latin typeface="Microsoft YaHei" charset="-122"/>
                <a:ea typeface="Microsoft YaHei" charset="-122"/>
                <a:cs typeface="Microsoft YaHei" charset="-122"/>
              </a:rPr>
              <a:t>矿工从最大化自身利益的角度出发，会将尽可能多的交易写入区块，无论报酬高低</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marL="285750" indent="-285750" algn="just">
              <a:buFont typeface="Arial" charset="0"/>
              <a:buChar char="•"/>
            </a:pPr>
            <a:r>
              <a:rPr lang="zh-CN" altLang="zh-CN" dirty="0" smtClean="0">
                <a:latin typeface="Microsoft YaHei" charset="-122"/>
                <a:ea typeface="Microsoft YaHei" charset="-122"/>
                <a:cs typeface="Microsoft YaHei" charset="-122"/>
              </a:rPr>
              <a:t>这种</a:t>
            </a:r>
            <a:r>
              <a:rPr lang="zh-CN" altLang="zh-CN" dirty="0">
                <a:latin typeface="Microsoft YaHei" charset="-122"/>
                <a:ea typeface="Microsoft YaHei" charset="-122"/>
                <a:cs typeface="Microsoft YaHei" charset="-122"/>
              </a:rPr>
              <a:t>一视同仁的做法会导致“</a:t>
            </a:r>
            <a:r>
              <a:rPr lang="zh-CN" altLang="zh-CN" dirty="0">
                <a:solidFill>
                  <a:srgbClr val="FF0000"/>
                </a:solidFill>
                <a:latin typeface="Microsoft YaHei" charset="-122"/>
                <a:ea typeface="Microsoft YaHei" charset="-122"/>
                <a:cs typeface="Microsoft YaHei" charset="-122"/>
              </a:rPr>
              <a:t>公地悲剧</a:t>
            </a:r>
            <a:r>
              <a:rPr lang="zh-CN" altLang="zh-CN" dirty="0">
                <a:latin typeface="Microsoft YaHei" charset="-122"/>
                <a:ea typeface="Microsoft YaHei" charset="-122"/>
                <a:cs typeface="Microsoft YaHei" charset="-122"/>
              </a:rPr>
              <a:t>”，最终网络中整体报酬水平降低，这会损害矿工挖矿的积极性并进一步对网络安全性造成危害</a:t>
            </a:r>
            <a:r>
              <a:rPr lang="zh-CN" altLang="en-US" dirty="0">
                <a:latin typeface="Microsoft YaHei" charset="-122"/>
                <a:ea typeface="Microsoft YaHei" charset="-122"/>
                <a:cs typeface="Microsoft YaHei" charset="-122"/>
              </a:rPr>
              <a:t>。</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48" name="矩形 47"/>
          <p:cNvSpPr/>
          <p:nvPr/>
        </p:nvSpPr>
        <p:spPr>
          <a:xfrm>
            <a:off x="1102874" y="1273524"/>
            <a:ext cx="3054267" cy="430887"/>
          </a:xfrm>
          <a:prstGeom prst="rect">
            <a:avLst/>
          </a:prstGeom>
        </p:spPr>
        <p:txBody>
          <a:bodyPr wrap="square">
            <a:spAutoFit/>
          </a:bodyPr>
          <a:lstStyle/>
          <a:p>
            <a:r>
              <a:rPr lang="zh-CN" altLang="en-US" sz="2200" b="1" dirty="0">
                <a:solidFill>
                  <a:srgbClr val="093B5C"/>
                </a:solidFill>
                <a:latin typeface="微软雅黑" panose="020B0503020204020204" pitchFamily="34" charset="-122"/>
                <a:ea typeface="微软雅黑" panose="020B0503020204020204" pitchFamily="34" charset="-122"/>
              </a:rPr>
              <a:t>两种获取报酬方式</a:t>
            </a:r>
          </a:p>
        </p:txBody>
      </p:sp>
      <p:cxnSp>
        <p:nvCxnSpPr>
          <p:cNvPr id="49" name="直接连接符 48"/>
          <p:cNvCxnSpPr/>
          <p:nvPr/>
        </p:nvCxnSpPr>
        <p:spPr>
          <a:xfrm>
            <a:off x="1102874" y="4362718"/>
            <a:ext cx="28800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7667174" y="1957433"/>
            <a:ext cx="4128265" cy="2308324"/>
          </a:xfrm>
          <a:prstGeom prst="rect">
            <a:avLst/>
          </a:prstGeom>
        </p:spPr>
        <p:txBody>
          <a:bodyPr wrap="square">
            <a:spAutoFit/>
          </a:bodyPr>
          <a:lstStyle/>
          <a:p>
            <a:pPr marL="285750" indent="-285750">
              <a:buFont typeface="Arial" charset="0"/>
              <a:buChar char="•"/>
            </a:pPr>
            <a:r>
              <a:rPr lang="zh-CN" altLang="zh-CN" dirty="0">
                <a:latin typeface="Microsoft YaHei" charset="-122"/>
                <a:ea typeface="Microsoft YaHei" charset="-122"/>
                <a:cs typeface="Microsoft YaHei" charset="-122"/>
              </a:rPr>
              <a:t>通过</a:t>
            </a:r>
            <a:r>
              <a:rPr lang="zh-CN" altLang="zh-CN" dirty="0">
                <a:solidFill>
                  <a:srgbClr val="FF0000"/>
                </a:solidFill>
                <a:latin typeface="Microsoft YaHei" charset="-122"/>
                <a:ea typeface="Microsoft YaHei" charset="-122"/>
                <a:cs typeface="Microsoft YaHei" charset="-122"/>
              </a:rPr>
              <a:t>限制每个区块所能容纳的交易总金额</a:t>
            </a:r>
            <a:r>
              <a:rPr lang="zh-CN" altLang="zh-CN" dirty="0">
                <a:latin typeface="Microsoft YaHei" charset="-122"/>
                <a:ea typeface="Microsoft YaHei" charset="-122"/>
                <a:cs typeface="Microsoft YaHei" charset="-122"/>
              </a:rPr>
              <a:t>来迫使矿工选择支付高报酬的交易</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marL="285750" indent="-285750">
              <a:buFont typeface="Arial" charset="0"/>
              <a:buChar char="•"/>
            </a:pPr>
            <a:r>
              <a:rPr lang="zh-CN" altLang="zh-CN" dirty="0" smtClean="0">
                <a:latin typeface="Microsoft YaHei" charset="-122"/>
                <a:ea typeface="Microsoft YaHei" charset="-122"/>
                <a:cs typeface="Microsoft YaHei" charset="-122"/>
              </a:rPr>
              <a:t>然而</a:t>
            </a:r>
            <a:r>
              <a:rPr lang="zh-CN" altLang="zh-CN" dirty="0">
                <a:latin typeface="Microsoft YaHei" charset="-122"/>
                <a:ea typeface="Microsoft YaHei" charset="-122"/>
                <a:cs typeface="Microsoft YaHei" charset="-122"/>
              </a:rPr>
              <a:t>，如果市场交易总金额也不足以维持当前网络的安全性，必须通过增加市场总交易额来对矿工进行激励</a:t>
            </a:r>
            <a:r>
              <a:rPr lang="zh-CN"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但</a:t>
            </a:r>
            <a:r>
              <a:rPr lang="zh-CN" altLang="zh-CN" dirty="0" smtClean="0">
                <a:latin typeface="Microsoft YaHei" charset="-122"/>
                <a:ea typeface="Microsoft YaHei" charset="-122"/>
                <a:cs typeface="Microsoft YaHei" charset="-122"/>
              </a:rPr>
              <a:t>交易额</a:t>
            </a:r>
            <a:r>
              <a:rPr lang="zh-CN" altLang="zh-CN" dirty="0">
                <a:latin typeface="Microsoft YaHei" charset="-122"/>
                <a:ea typeface="Microsoft YaHei" charset="-122"/>
                <a:cs typeface="Microsoft YaHei" charset="-122"/>
              </a:rPr>
              <a:t>的增加却会诱使更多针对区块链网络的攻击。</a:t>
            </a:r>
          </a:p>
        </p:txBody>
      </p:sp>
      <p:sp>
        <p:nvSpPr>
          <p:cNvPr id="59" name="矩形 58"/>
          <p:cNvSpPr/>
          <p:nvPr/>
        </p:nvSpPr>
        <p:spPr>
          <a:xfrm>
            <a:off x="7842740" y="1273523"/>
            <a:ext cx="3054267" cy="430887"/>
          </a:xfrm>
          <a:prstGeom prst="rect">
            <a:avLst/>
          </a:prstGeom>
        </p:spPr>
        <p:txBody>
          <a:bodyPr wrap="square">
            <a:spAutoFit/>
          </a:bodyPr>
          <a:lstStyle/>
          <a:p>
            <a:r>
              <a:rPr lang="zh-CN" altLang="en-US" sz="2200" b="1" dirty="0">
                <a:solidFill>
                  <a:srgbClr val="093B5C"/>
                </a:solidFill>
                <a:latin typeface="微软雅黑" panose="020B0503020204020204" pitchFamily="34" charset="-122"/>
                <a:ea typeface="微软雅黑" panose="020B0503020204020204" pitchFamily="34" charset="-122"/>
              </a:rPr>
              <a:t>解决方案一</a:t>
            </a:r>
          </a:p>
        </p:txBody>
      </p:sp>
      <p:cxnSp>
        <p:nvCxnSpPr>
          <p:cNvPr id="60" name="直接连接符 59"/>
          <p:cNvCxnSpPr/>
          <p:nvPr/>
        </p:nvCxnSpPr>
        <p:spPr>
          <a:xfrm>
            <a:off x="7842739" y="1721489"/>
            <a:ext cx="28800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612984" y="4761990"/>
            <a:ext cx="4579016" cy="1969770"/>
          </a:xfrm>
          <a:prstGeom prst="rect">
            <a:avLst/>
          </a:prstGeom>
        </p:spPr>
        <p:txBody>
          <a:bodyPr wrap="square">
            <a:spAutoFit/>
          </a:bodyPr>
          <a:lstStyle/>
          <a:p>
            <a:pPr marL="285750" indent="-285750" algn="just">
              <a:buFont typeface="Arial" charset="0"/>
              <a:buChar char="•"/>
            </a:pPr>
            <a:r>
              <a:rPr lang="zh-CN" altLang="zh-CN" dirty="0">
                <a:latin typeface="Microsoft YaHei" charset="-122"/>
                <a:ea typeface="Microsoft YaHei" charset="-122"/>
                <a:cs typeface="Microsoft YaHei" charset="-122"/>
              </a:rPr>
              <a:t>引入</a:t>
            </a:r>
            <a:r>
              <a:rPr lang="zh-CN" altLang="zh-CN" dirty="0">
                <a:solidFill>
                  <a:srgbClr val="FF0000"/>
                </a:solidFill>
                <a:latin typeface="Microsoft YaHei" charset="-122"/>
                <a:ea typeface="Microsoft YaHei" charset="-122"/>
                <a:cs typeface="Microsoft YaHei" charset="-122"/>
              </a:rPr>
              <a:t>持币人</a:t>
            </a:r>
            <a:r>
              <a:rPr lang="zh-CN" altLang="zh-CN" dirty="0">
                <a:latin typeface="Microsoft YaHei" charset="-122"/>
                <a:ea typeface="Microsoft YaHei" charset="-122"/>
                <a:cs typeface="Microsoft YaHei" charset="-122"/>
              </a:rPr>
              <a:t>来维持区块链网络的安全性</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marL="285750" indent="-285750" algn="just">
              <a:buFont typeface="Arial" charset="0"/>
              <a:buChar char="•"/>
            </a:pPr>
            <a:r>
              <a:rPr lang="zh-CN" altLang="zh-CN" dirty="0" smtClean="0">
                <a:latin typeface="Microsoft YaHei" charset="-122"/>
                <a:ea typeface="Microsoft YaHei" charset="-122"/>
                <a:cs typeface="Microsoft YaHei" charset="-122"/>
              </a:rPr>
              <a:t>为了</a:t>
            </a:r>
            <a:r>
              <a:rPr lang="zh-CN" altLang="zh-CN" dirty="0">
                <a:latin typeface="Microsoft YaHei" charset="-122"/>
                <a:ea typeface="Microsoft YaHei" charset="-122"/>
                <a:cs typeface="Microsoft YaHei" charset="-122"/>
              </a:rPr>
              <a:t>避免自己手中加密货币贬值，持币人会自发维持区块链网络的安全性。如果能够让这些对报酬相对不敏感的持币者参与记账，则能大大</a:t>
            </a:r>
            <a:r>
              <a:rPr lang="zh-CN" altLang="zh-CN" dirty="0">
                <a:solidFill>
                  <a:srgbClr val="FF0000"/>
                </a:solidFill>
                <a:latin typeface="Microsoft YaHei" charset="-122"/>
                <a:ea typeface="Microsoft YaHei" charset="-122"/>
                <a:cs typeface="Microsoft YaHei" charset="-122"/>
              </a:rPr>
              <a:t>降低维持网络安全性对交易报酬的依赖性</a:t>
            </a:r>
            <a:r>
              <a:rPr lang="zh-CN" altLang="zh-CN" dirty="0">
                <a:latin typeface="Microsoft YaHei" charset="-122"/>
                <a:ea typeface="Microsoft YaHei" charset="-122"/>
                <a:cs typeface="Microsoft YaHei" charset="-122"/>
              </a:rPr>
              <a:t>。</a:t>
            </a:r>
          </a:p>
          <a:p>
            <a:pPr algn="just"/>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62" name="矩形 61"/>
          <p:cNvSpPr/>
          <p:nvPr/>
        </p:nvSpPr>
        <p:spPr>
          <a:xfrm>
            <a:off x="7754558" y="4147274"/>
            <a:ext cx="3054267" cy="430887"/>
          </a:xfrm>
          <a:prstGeom prst="rect">
            <a:avLst/>
          </a:prstGeom>
        </p:spPr>
        <p:txBody>
          <a:bodyPr wrap="square">
            <a:spAutoFit/>
          </a:bodyPr>
          <a:lstStyle/>
          <a:p>
            <a:r>
              <a:rPr lang="zh-CN" altLang="en-US" sz="2200" b="1" dirty="0">
                <a:solidFill>
                  <a:srgbClr val="093B5C"/>
                </a:solidFill>
                <a:latin typeface="微软雅黑" panose="020B0503020204020204" pitchFamily="34" charset="-122"/>
                <a:ea typeface="微软雅黑" panose="020B0503020204020204" pitchFamily="34" charset="-122"/>
              </a:rPr>
              <a:t>解决方案二</a:t>
            </a:r>
            <a:r>
              <a:rPr lang="en-US" altLang="zh-CN" sz="2200" b="1" dirty="0">
                <a:solidFill>
                  <a:srgbClr val="093B5C"/>
                </a:solidFill>
                <a:latin typeface="微软雅黑" panose="020B0503020204020204" pitchFamily="34" charset="-122"/>
                <a:ea typeface="微软雅黑" panose="020B0503020204020204" pitchFamily="34" charset="-122"/>
              </a:rPr>
              <a:t>(POA)</a:t>
            </a:r>
            <a:endParaRPr lang="zh-CN" altLang="en-US" sz="2200" b="1" dirty="0">
              <a:solidFill>
                <a:srgbClr val="093B5C"/>
              </a:solidFill>
              <a:latin typeface="微软雅黑" panose="020B0503020204020204" pitchFamily="34" charset="-122"/>
              <a:ea typeface="微软雅黑" panose="020B0503020204020204" pitchFamily="34" charset="-122"/>
            </a:endParaRPr>
          </a:p>
        </p:txBody>
      </p:sp>
      <p:cxnSp>
        <p:nvCxnSpPr>
          <p:cNvPr id="63" name="直接连接符 62"/>
          <p:cNvCxnSpPr/>
          <p:nvPr/>
        </p:nvCxnSpPr>
        <p:spPr>
          <a:xfrm>
            <a:off x="7612984" y="4578161"/>
            <a:ext cx="28800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矩形 3"/>
          <p:cNvSpPr>
            <a:spLocks noChangeArrowheads="1"/>
          </p:cNvSpPr>
          <p:nvPr/>
        </p:nvSpPr>
        <p:spPr bwMode="auto">
          <a:xfrm>
            <a:off x="798574" y="234824"/>
            <a:ext cx="10437995" cy="523220"/>
          </a:xfrm>
          <a:prstGeom prst="rect">
            <a:avLst/>
          </a:prstGeom>
          <a:extLst/>
        </p:spPr>
        <p:txBody>
          <a:bodyPr wrap="square">
            <a:spAutoFit/>
          </a:bodyPr>
          <a:lstStyle/>
          <a:p>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POA(Proof of Activity)</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r>
              <a:rPr lang="en-US" altLang="zh-CN" sz="2800" b="1" kern="100" dirty="0" err="1">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Bentov</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 et.al,2014</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26" name="等腰三角形 25"/>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53E5A586-27BC-45D5-AED9-867E92261450}"/>
              </a:ext>
            </a:extLst>
          </p:cNvPr>
          <p:cNvSpPr/>
          <p:nvPr/>
        </p:nvSpPr>
        <p:spPr>
          <a:xfrm>
            <a:off x="1159107" y="3781323"/>
            <a:ext cx="3054267" cy="430887"/>
          </a:xfrm>
          <a:prstGeom prst="rect">
            <a:avLst/>
          </a:prstGeom>
        </p:spPr>
        <p:txBody>
          <a:bodyPr wrap="square">
            <a:spAutoFit/>
          </a:bodyPr>
          <a:lstStyle/>
          <a:p>
            <a:r>
              <a:rPr lang="zh-CN" altLang="en-US" sz="2200" b="1" dirty="0">
                <a:solidFill>
                  <a:srgbClr val="093B5C"/>
                </a:solidFill>
                <a:latin typeface="微软雅黑" panose="020B0503020204020204" pitchFamily="34" charset="-122"/>
                <a:ea typeface="微软雅黑" panose="020B0503020204020204" pitchFamily="34" charset="-122"/>
              </a:rPr>
              <a:t>公地悲剧</a:t>
            </a:r>
          </a:p>
        </p:txBody>
      </p:sp>
    </p:spTree>
    <p:extLst>
      <p:ext uri="{BB962C8B-B14F-4D97-AF65-F5344CB8AC3E}">
        <p14:creationId xmlns:p14="http://schemas.microsoft.com/office/powerpoint/2010/main" val="135888827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26"/>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25"/>
                                        </p:tgtEl>
                                        <p:attrNameLst>
                                          <p:attrName>ppt_x</p:attrName>
                                          <p:attrName>ppt_y</p:attrName>
                                        </p:attrNameLst>
                                      </p:cBhvr>
                                      <p:rCtr x="6068" y="0"/>
                                    </p:animMotion>
                                  </p:childTnLst>
                                </p:cTn>
                              </p:par>
                            </p:childTnLst>
                          </p:cTn>
                        </p:par>
                        <p:par>
                          <p:cTn id="19" fill="hold">
                            <p:stCondLst>
                              <p:cond delay="1000"/>
                            </p:stCondLst>
                            <p:childTnLst>
                              <p:par>
                                <p:cTn id="20" presetID="23" presetClass="entr" presetSubtype="528"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fltVal val="0"/>
                                          </p:val>
                                        </p:tav>
                                        <p:tav tm="100000">
                                          <p:val>
                                            <p:strVal val="#ppt_h"/>
                                          </p:val>
                                        </p:tav>
                                      </p:tavLst>
                                    </p:anim>
                                    <p:anim calcmode="lin" valueType="num">
                                      <p:cBhvr>
                                        <p:cTn id="24" dur="500" fill="hold"/>
                                        <p:tgtEl>
                                          <p:spTgt spid="34"/>
                                        </p:tgtEl>
                                        <p:attrNameLst>
                                          <p:attrName>ppt_x</p:attrName>
                                        </p:attrNameLst>
                                      </p:cBhvr>
                                      <p:tavLst>
                                        <p:tav tm="0">
                                          <p:val>
                                            <p:fltVal val="0.5"/>
                                          </p:val>
                                        </p:tav>
                                        <p:tav tm="100000">
                                          <p:val>
                                            <p:strVal val="#ppt_x"/>
                                          </p:val>
                                        </p:tav>
                                      </p:tavLst>
                                    </p:anim>
                                    <p:anim calcmode="lin" valueType="num">
                                      <p:cBhvr>
                                        <p:cTn id="25" dur="500" fill="hold"/>
                                        <p:tgtEl>
                                          <p:spTgt spid="34"/>
                                        </p:tgtEl>
                                        <p:attrNameLst>
                                          <p:attrName>ppt_y</p:attrName>
                                        </p:attrNameLst>
                                      </p:cBhvr>
                                      <p:tavLst>
                                        <p:tav tm="0">
                                          <p:val>
                                            <p:fltVal val="0.5"/>
                                          </p:val>
                                        </p:tav>
                                        <p:tav tm="100000">
                                          <p:val>
                                            <p:strVal val="#ppt_y"/>
                                          </p:val>
                                        </p:tav>
                                      </p:tavLst>
                                    </p:anim>
                                  </p:childTnLst>
                                </p:cTn>
                              </p:par>
                              <p:par>
                                <p:cTn id="26" presetID="23" presetClass="entr" presetSubtype="528" fill="hold" grpId="0" nodeType="withEffect">
                                  <p:stCondLst>
                                    <p:cond delay="10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 calcmode="lin" valueType="num">
                                      <p:cBhvr>
                                        <p:cTn id="30" dur="500" fill="hold"/>
                                        <p:tgtEl>
                                          <p:spTgt spid="33"/>
                                        </p:tgtEl>
                                        <p:attrNameLst>
                                          <p:attrName>ppt_x</p:attrName>
                                        </p:attrNameLst>
                                      </p:cBhvr>
                                      <p:tavLst>
                                        <p:tav tm="0">
                                          <p:val>
                                            <p:fltVal val="0.5"/>
                                          </p:val>
                                        </p:tav>
                                        <p:tav tm="100000">
                                          <p:val>
                                            <p:strVal val="#ppt_x"/>
                                          </p:val>
                                        </p:tav>
                                      </p:tavLst>
                                    </p:anim>
                                    <p:anim calcmode="lin" valueType="num">
                                      <p:cBhvr>
                                        <p:cTn id="31" dur="500" fill="hold"/>
                                        <p:tgtEl>
                                          <p:spTgt spid="33"/>
                                        </p:tgtEl>
                                        <p:attrNameLst>
                                          <p:attrName>ppt_y</p:attrName>
                                        </p:attrNameLst>
                                      </p:cBhvr>
                                      <p:tavLst>
                                        <p:tav tm="0">
                                          <p:val>
                                            <p:fltVal val="0.5"/>
                                          </p:val>
                                        </p:tav>
                                        <p:tav tm="100000">
                                          <p:val>
                                            <p:strVal val="#ppt_y"/>
                                          </p:val>
                                        </p:tav>
                                      </p:tavLst>
                                    </p:anim>
                                  </p:childTnLst>
                                </p:cTn>
                              </p:par>
                              <p:par>
                                <p:cTn id="32" presetID="23" presetClass="entr" presetSubtype="528" fill="hold" grpId="0" nodeType="withEffect">
                                  <p:stCondLst>
                                    <p:cond delay="200"/>
                                  </p:stCondLst>
                                  <p:childTnLst>
                                    <p:set>
                                      <p:cBhvr>
                                        <p:cTn id="33" dur="1" fill="hold">
                                          <p:stCondLst>
                                            <p:cond delay="0"/>
                                          </p:stCondLst>
                                        </p:cTn>
                                        <p:tgtEl>
                                          <p:spTgt spid="31"/>
                                        </p:tgtEl>
                                        <p:attrNameLst>
                                          <p:attrName>style.visibility</p:attrName>
                                        </p:attrNameLst>
                                      </p:cBhvr>
                                      <p:to>
                                        <p:strVal val="visible"/>
                                      </p:to>
                                    </p:set>
                                    <p:anim calcmode="lin" valueType="num">
                                      <p:cBhvr>
                                        <p:cTn id="34" dur="500" fill="hold"/>
                                        <p:tgtEl>
                                          <p:spTgt spid="31"/>
                                        </p:tgtEl>
                                        <p:attrNameLst>
                                          <p:attrName>ppt_w</p:attrName>
                                        </p:attrNameLst>
                                      </p:cBhvr>
                                      <p:tavLst>
                                        <p:tav tm="0">
                                          <p:val>
                                            <p:fltVal val="0"/>
                                          </p:val>
                                        </p:tav>
                                        <p:tav tm="100000">
                                          <p:val>
                                            <p:strVal val="#ppt_w"/>
                                          </p:val>
                                        </p:tav>
                                      </p:tavLst>
                                    </p:anim>
                                    <p:anim calcmode="lin" valueType="num">
                                      <p:cBhvr>
                                        <p:cTn id="35" dur="500" fill="hold"/>
                                        <p:tgtEl>
                                          <p:spTgt spid="31"/>
                                        </p:tgtEl>
                                        <p:attrNameLst>
                                          <p:attrName>ppt_h</p:attrName>
                                        </p:attrNameLst>
                                      </p:cBhvr>
                                      <p:tavLst>
                                        <p:tav tm="0">
                                          <p:val>
                                            <p:fltVal val="0"/>
                                          </p:val>
                                        </p:tav>
                                        <p:tav tm="100000">
                                          <p:val>
                                            <p:strVal val="#ppt_h"/>
                                          </p:val>
                                        </p:tav>
                                      </p:tavLst>
                                    </p:anim>
                                    <p:anim calcmode="lin" valueType="num">
                                      <p:cBhvr>
                                        <p:cTn id="36" dur="500" fill="hold"/>
                                        <p:tgtEl>
                                          <p:spTgt spid="31"/>
                                        </p:tgtEl>
                                        <p:attrNameLst>
                                          <p:attrName>ppt_x</p:attrName>
                                        </p:attrNameLst>
                                      </p:cBhvr>
                                      <p:tavLst>
                                        <p:tav tm="0">
                                          <p:val>
                                            <p:fltVal val="0.5"/>
                                          </p:val>
                                        </p:tav>
                                        <p:tav tm="100000">
                                          <p:val>
                                            <p:strVal val="#ppt_x"/>
                                          </p:val>
                                        </p:tav>
                                      </p:tavLst>
                                    </p:anim>
                                    <p:anim calcmode="lin" valueType="num">
                                      <p:cBhvr>
                                        <p:cTn id="37" dur="500" fill="hold"/>
                                        <p:tgtEl>
                                          <p:spTgt spid="31"/>
                                        </p:tgtEl>
                                        <p:attrNameLst>
                                          <p:attrName>ppt_y</p:attrName>
                                        </p:attrNameLst>
                                      </p:cBhvr>
                                      <p:tavLst>
                                        <p:tav tm="0">
                                          <p:val>
                                            <p:fltVal val="0.5"/>
                                          </p:val>
                                        </p:tav>
                                        <p:tav tm="100000">
                                          <p:val>
                                            <p:strVal val="#ppt_y"/>
                                          </p:val>
                                        </p:tav>
                                      </p:tavLst>
                                    </p:anim>
                                  </p:childTnLst>
                                </p:cTn>
                              </p:par>
                              <p:par>
                                <p:cTn id="38" presetID="23" presetClass="entr" presetSubtype="528" fill="hold" grpId="0" nodeType="withEffect">
                                  <p:stCondLst>
                                    <p:cond delay="30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 calcmode="lin" valueType="num">
                                      <p:cBhvr>
                                        <p:cTn id="42" dur="500" fill="hold"/>
                                        <p:tgtEl>
                                          <p:spTgt spid="32"/>
                                        </p:tgtEl>
                                        <p:attrNameLst>
                                          <p:attrName>ppt_x</p:attrName>
                                        </p:attrNameLst>
                                      </p:cBhvr>
                                      <p:tavLst>
                                        <p:tav tm="0">
                                          <p:val>
                                            <p:fltVal val="0.5"/>
                                          </p:val>
                                        </p:tav>
                                        <p:tav tm="100000">
                                          <p:val>
                                            <p:strVal val="#ppt_x"/>
                                          </p:val>
                                        </p:tav>
                                      </p:tavLst>
                                    </p:anim>
                                    <p:anim calcmode="lin" valueType="num">
                                      <p:cBhvr>
                                        <p:cTn id="43" dur="500" fill="hold"/>
                                        <p:tgtEl>
                                          <p:spTgt spid="32"/>
                                        </p:tgtEl>
                                        <p:attrNameLst>
                                          <p:attrName>ppt_y</p:attrName>
                                        </p:attrNameLst>
                                      </p:cBhvr>
                                      <p:tavLst>
                                        <p:tav tm="0">
                                          <p:val>
                                            <p:fltVal val="0.5"/>
                                          </p:val>
                                        </p:tav>
                                        <p:tav tm="100000">
                                          <p:val>
                                            <p:strVal val="#ppt_y"/>
                                          </p:val>
                                        </p:tav>
                                      </p:tavLst>
                                    </p:anim>
                                  </p:childTnLst>
                                </p:cTn>
                              </p:par>
                            </p:childTnLst>
                          </p:cTn>
                        </p:par>
                        <p:par>
                          <p:cTn id="44" fill="hold">
                            <p:stCondLst>
                              <p:cond delay="1800"/>
                            </p:stCondLst>
                            <p:childTnLst>
                              <p:par>
                                <p:cTn id="45" presetID="53" presetClass="entr" presetSubtype="16"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p:cTn id="47" dur="250" fill="hold"/>
                                        <p:tgtEl>
                                          <p:spTgt spid="35"/>
                                        </p:tgtEl>
                                        <p:attrNameLst>
                                          <p:attrName>ppt_w</p:attrName>
                                        </p:attrNameLst>
                                      </p:cBhvr>
                                      <p:tavLst>
                                        <p:tav tm="0">
                                          <p:val>
                                            <p:fltVal val="0"/>
                                          </p:val>
                                        </p:tav>
                                        <p:tav tm="100000">
                                          <p:val>
                                            <p:strVal val="#ppt_w"/>
                                          </p:val>
                                        </p:tav>
                                      </p:tavLst>
                                    </p:anim>
                                    <p:anim calcmode="lin" valueType="num">
                                      <p:cBhvr>
                                        <p:cTn id="48" dur="250" fill="hold"/>
                                        <p:tgtEl>
                                          <p:spTgt spid="35"/>
                                        </p:tgtEl>
                                        <p:attrNameLst>
                                          <p:attrName>ppt_h</p:attrName>
                                        </p:attrNameLst>
                                      </p:cBhvr>
                                      <p:tavLst>
                                        <p:tav tm="0">
                                          <p:val>
                                            <p:fltVal val="0"/>
                                          </p:val>
                                        </p:tav>
                                        <p:tav tm="100000">
                                          <p:val>
                                            <p:strVal val="#ppt_h"/>
                                          </p:val>
                                        </p:tav>
                                      </p:tavLst>
                                    </p:anim>
                                    <p:animEffect transition="in" filter="fade">
                                      <p:cBhvr>
                                        <p:cTn id="49" dur="250"/>
                                        <p:tgtEl>
                                          <p:spTgt spid="35"/>
                                        </p:tgtEl>
                                      </p:cBhvr>
                                    </p:animEffect>
                                  </p:childTnLst>
                                </p:cTn>
                              </p:par>
                              <p:par>
                                <p:cTn id="50" presetID="6" presetClass="emph" presetSubtype="0" decel="100000" fill="hold" grpId="1" nodeType="withEffect">
                                  <p:stCondLst>
                                    <p:cond delay="200"/>
                                  </p:stCondLst>
                                  <p:childTnLst>
                                    <p:animScale>
                                      <p:cBhvr>
                                        <p:cTn id="51" dur="250" fill="hold"/>
                                        <p:tgtEl>
                                          <p:spTgt spid="35"/>
                                        </p:tgtEl>
                                      </p:cBhvr>
                                      <p:by x="110000" y="110000"/>
                                    </p:animScale>
                                  </p:childTnLst>
                                </p:cTn>
                              </p:par>
                              <p:par>
                                <p:cTn id="52" presetID="6" presetClass="emph" presetSubtype="0" decel="100000" fill="hold" grpId="2" nodeType="withEffect">
                                  <p:stCondLst>
                                    <p:cond delay="400"/>
                                  </p:stCondLst>
                                  <p:childTnLst>
                                    <p:animScale>
                                      <p:cBhvr>
                                        <p:cTn id="53" dur="250" fill="hold"/>
                                        <p:tgtEl>
                                          <p:spTgt spid="35"/>
                                        </p:tgtEl>
                                      </p:cBhvr>
                                      <p:by x="91000" y="91000"/>
                                    </p:animScale>
                                  </p:childTnLst>
                                </p:cTn>
                              </p:par>
                            </p:childTnLst>
                          </p:cTn>
                        </p:par>
                        <p:par>
                          <p:cTn id="54" fill="hold">
                            <p:stCondLst>
                              <p:cond delay="2450"/>
                            </p:stCondLst>
                            <p:childTnLst>
                              <p:par>
                                <p:cTn id="55" presetID="22" presetClass="entr" presetSubtype="8"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left)">
                                      <p:cBhvr>
                                        <p:cTn id="57" dur="500"/>
                                        <p:tgtEl>
                                          <p:spTgt spid="44"/>
                                        </p:tgtEl>
                                      </p:cBhvr>
                                    </p:animEffect>
                                  </p:childTnLst>
                                </p:cTn>
                              </p:par>
                            </p:childTnLst>
                          </p:cTn>
                        </p:par>
                        <p:par>
                          <p:cTn id="58" fill="hold">
                            <p:stCondLst>
                              <p:cond delay="2950"/>
                            </p:stCondLst>
                            <p:childTnLst>
                              <p:par>
                                <p:cTn id="59" presetID="53" presetClass="entr" presetSubtype="16" fill="hold" grpId="0" nodeType="afterEffect">
                                  <p:stCondLst>
                                    <p:cond delay="0"/>
                                  </p:stCondLst>
                                  <p:iterate type="lt">
                                    <p:tmPct val="10000"/>
                                  </p:iterate>
                                  <p:childTnLst>
                                    <p:set>
                                      <p:cBhvr>
                                        <p:cTn id="60" dur="1" fill="hold">
                                          <p:stCondLst>
                                            <p:cond delay="0"/>
                                          </p:stCondLst>
                                        </p:cTn>
                                        <p:tgtEl>
                                          <p:spTgt spid="40"/>
                                        </p:tgtEl>
                                        <p:attrNameLst>
                                          <p:attrName>style.visibility</p:attrName>
                                        </p:attrNameLst>
                                      </p:cBhvr>
                                      <p:to>
                                        <p:strVal val="visible"/>
                                      </p:to>
                                    </p:set>
                                    <p:anim calcmode="lin" valueType="num">
                                      <p:cBhvr>
                                        <p:cTn id="61" dur="100" fill="hold"/>
                                        <p:tgtEl>
                                          <p:spTgt spid="40"/>
                                        </p:tgtEl>
                                        <p:attrNameLst>
                                          <p:attrName>ppt_w</p:attrName>
                                        </p:attrNameLst>
                                      </p:cBhvr>
                                      <p:tavLst>
                                        <p:tav tm="0">
                                          <p:val>
                                            <p:fltVal val="0"/>
                                          </p:val>
                                        </p:tav>
                                        <p:tav tm="100000">
                                          <p:val>
                                            <p:strVal val="#ppt_w"/>
                                          </p:val>
                                        </p:tav>
                                      </p:tavLst>
                                    </p:anim>
                                    <p:anim calcmode="lin" valueType="num">
                                      <p:cBhvr>
                                        <p:cTn id="62" dur="100" fill="hold"/>
                                        <p:tgtEl>
                                          <p:spTgt spid="40"/>
                                        </p:tgtEl>
                                        <p:attrNameLst>
                                          <p:attrName>ppt_h</p:attrName>
                                        </p:attrNameLst>
                                      </p:cBhvr>
                                      <p:tavLst>
                                        <p:tav tm="0">
                                          <p:val>
                                            <p:fltVal val="0"/>
                                          </p:val>
                                        </p:tav>
                                        <p:tav tm="100000">
                                          <p:val>
                                            <p:strVal val="#ppt_h"/>
                                          </p:val>
                                        </p:tav>
                                      </p:tavLst>
                                    </p:anim>
                                    <p:animEffect transition="in" filter="fade">
                                      <p:cBhvr>
                                        <p:cTn id="63" dur="100"/>
                                        <p:tgtEl>
                                          <p:spTgt spid="40"/>
                                        </p:tgtEl>
                                      </p:cBhvr>
                                    </p:animEffect>
                                  </p:childTnLst>
                                </p:cTn>
                              </p:par>
                            </p:childTnLst>
                          </p:cTn>
                        </p:par>
                        <p:par>
                          <p:cTn id="64" fill="hold">
                            <p:stCondLst>
                              <p:cond delay="3640"/>
                            </p:stCondLst>
                            <p:childTnLst>
                              <p:par>
                                <p:cTn id="65" presetID="23" presetClass="entr" presetSubtype="528" fill="hold" grpId="0" nodeType="afterEffect">
                                  <p:stCondLst>
                                    <p:cond delay="0"/>
                                  </p:stCondLst>
                                  <p:childTnLst>
                                    <p:set>
                                      <p:cBhvr>
                                        <p:cTn id="66" dur="1" fill="hold">
                                          <p:stCondLst>
                                            <p:cond delay="0"/>
                                          </p:stCondLst>
                                        </p:cTn>
                                        <p:tgtEl>
                                          <p:spTgt spid="48"/>
                                        </p:tgtEl>
                                        <p:attrNameLst>
                                          <p:attrName>style.visibility</p:attrName>
                                        </p:attrNameLst>
                                      </p:cBhvr>
                                      <p:to>
                                        <p:strVal val="visible"/>
                                      </p:to>
                                    </p:set>
                                    <p:anim calcmode="lin" valueType="num">
                                      <p:cBhvr>
                                        <p:cTn id="67" dur="500" fill="hold"/>
                                        <p:tgtEl>
                                          <p:spTgt spid="48"/>
                                        </p:tgtEl>
                                        <p:attrNameLst>
                                          <p:attrName>ppt_w</p:attrName>
                                        </p:attrNameLst>
                                      </p:cBhvr>
                                      <p:tavLst>
                                        <p:tav tm="0">
                                          <p:val>
                                            <p:fltVal val="0"/>
                                          </p:val>
                                        </p:tav>
                                        <p:tav tm="100000">
                                          <p:val>
                                            <p:strVal val="#ppt_w"/>
                                          </p:val>
                                        </p:tav>
                                      </p:tavLst>
                                    </p:anim>
                                    <p:anim calcmode="lin" valueType="num">
                                      <p:cBhvr>
                                        <p:cTn id="68" dur="500" fill="hold"/>
                                        <p:tgtEl>
                                          <p:spTgt spid="48"/>
                                        </p:tgtEl>
                                        <p:attrNameLst>
                                          <p:attrName>ppt_h</p:attrName>
                                        </p:attrNameLst>
                                      </p:cBhvr>
                                      <p:tavLst>
                                        <p:tav tm="0">
                                          <p:val>
                                            <p:fltVal val="0"/>
                                          </p:val>
                                        </p:tav>
                                        <p:tav tm="100000">
                                          <p:val>
                                            <p:strVal val="#ppt_h"/>
                                          </p:val>
                                        </p:tav>
                                      </p:tavLst>
                                    </p:anim>
                                    <p:anim calcmode="lin" valueType="num">
                                      <p:cBhvr>
                                        <p:cTn id="69" dur="500" fill="hold"/>
                                        <p:tgtEl>
                                          <p:spTgt spid="48"/>
                                        </p:tgtEl>
                                        <p:attrNameLst>
                                          <p:attrName>ppt_x</p:attrName>
                                        </p:attrNameLst>
                                      </p:cBhvr>
                                      <p:tavLst>
                                        <p:tav tm="0">
                                          <p:val>
                                            <p:fltVal val="0.5"/>
                                          </p:val>
                                        </p:tav>
                                        <p:tav tm="100000">
                                          <p:val>
                                            <p:strVal val="#ppt_x"/>
                                          </p:val>
                                        </p:tav>
                                      </p:tavLst>
                                    </p:anim>
                                    <p:anim calcmode="lin" valueType="num">
                                      <p:cBhvr>
                                        <p:cTn id="70" dur="500" fill="hold"/>
                                        <p:tgtEl>
                                          <p:spTgt spid="48"/>
                                        </p:tgtEl>
                                        <p:attrNameLst>
                                          <p:attrName>ppt_y</p:attrName>
                                        </p:attrNameLst>
                                      </p:cBhvr>
                                      <p:tavLst>
                                        <p:tav tm="0">
                                          <p:val>
                                            <p:fltVal val="0.5"/>
                                          </p:val>
                                        </p:tav>
                                        <p:tav tm="100000">
                                          <p:val>
                                            <p:strVal val="#ppt_y"/>
                                          </p:val>
                                        </p:tav>
                                      </p:tavLst>
                                    </p:anim>
                                  </p:childTnLst>
                                </p:cTn>
                              </p:par>
                            </p:childTnLst>
                          </p:cTn>
                        </p:par>
                        <p:par>
                          <p:cTn id="71" fill="hold">
                            <p:stCondLst>
                              <p:cond delay="4140"/>
                            </p:stCondLst>
                            <p:childTnLst>
                              <p:par>
                                <p:cTn id="72" presetID="22" presetClass="entr" presetSubtype="8" fill="hold" nodeType="after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wipe(left)">
                                      <p:cBhvr>
                                        <p:cTn id="74" dur="500"/>
                                        <p:tgtEl>
                                          <p:spTgt spid="49"/>
                                        </p:tgtEl>
                                      </p:cBhvr>
                                    </p:animEffect>
                                  </p:childTnLst>
                                </p:cTn>
                              </p:par>
                            </p:childTnLst>
                          </p:cTn>
                        </p:par>
                        <p:par>
                          <p:cTn id="75" fill="hold">
                            <p:stCondLst>
                              <p:cond delay="4640"/>
                            </p:stCondLst>
                            <p:childTnLst>
                              <p:par>
                                <p:cTn id="76" presetID="53" presetClass="entr" presetSubtype="16" fill="hold" grpId="0" nodeType="afterEffect">
                                  <p:stCondLst>
                                    <p:cond delay="0"/>
                                  </p:stCondLst>
                                  <p:iterate type="lt">
                                    <p:tmPct val="10000"/>
                                  </p:iterate>
                                  <p:childTnLst>
                                    <p:set>
                                      <p:cBhvr>
                                        <p:cTn id="77" dur="1" fill="hold">
                                          <p:stCondLst>
                                            <p:cond delay="0"/>
                                          </p:stCondLst>
                                        </p:cTn>
                                        <p:tgtEl>
                                          <p:spTgt spid="47"/>
                                        </p:tgtEl>
                                        <p:attrNameLst>
                                          <p:attrName>style.visibility</p:attrName>
                                        </p:attrNameLst>
                                      </p:cBhvr>
                                      <p:to>
                                        <p:strVal val="visible"/>
                                      </p:to>
                                    </p:set>
                                    <p:anim calcmode="lin" valueType="num">
                                      <p:cBhvr>
                                        <p:cTn id="78" dur="100" fill="hold"/>
                                        <p:tgtEl>
                                          <p:spTgt spid="47"/>
                                        </p:tgtEl>
                                        <p:attrNameLst>
                                          <p:attrName>ppt_w</p:attrName>
                                        </p:attrNameLst>
                                      </p:cBhvr>
                                      <p:tavLst>
                                        <p:tav tm="0">
                                          <p:val>
                                            <p:fltVal val="0"/>
                                          </p:val>
                                        </p:tav>
                                        <p:tav tm="100000">
                                          <p:val>
                                            <p:strVal val="#ppt_w"/>
                                          </p:val>
                                        </p:tav>
                                      </p:tavLst>
                                    </p:anim>
                                    <p:anim calcmode="lin" valueType="num">
                                      <p:cBhvr>
                                        <p:cTn id="79" dur="100" fill="hold"/>
                                        <p:tgtEl>
                                          <p:spTgt spid="47"/>
                                        </p:tgtEl>
                                        <p:attrNameLst>
                                          <p:attrName>ppt_h</p:attrName>
                                        </p:attrNameLst>
                                      </p:cBhvr>
                                      <p:tavLst>
                                        <p:tav tm="0">
                                          <p:val>
                                            <p:fltVal val="0"/>
                                          </p:val>
                                        </p:tav>
                                        <p:tav tm="100000">
                                          <p:val>
                                            <p:strVal val="#ppt_h"/>
                                          </p:val>
                                        </p:tav>
                                      </p:tavLst>
                                    </p:anim>
                                    <p:animEffect transition="in" filter="fade">
                                      <p:cBhvr>
                                        <p:cTn id="80" dur="100"/>
                                        <p:tgtEl>
                                          <p:spTgt spid="47"/>
                                        </p:tgtEl>
                                      </p:cBhvr>
                                    </p:animEffect>
                                  </p:childTnLst>
                                </p:cTn>
                              </p:par>
                            </p:childTnLst>
                          </p:cTn>
                        </p:par>
                        <p:par>
                          <p:cTn id="81" fill="hold">
                            <p:stCondLst>
                              <p:cond delay="5700"/>
                            </p:stCondLst>
                            <p:childTnLst>
                              <p:par>
                                <p:cTn id="82" presetID="23" presetClass="entr" presetSubtype="528" fill="hold" grpId="0" nodeType="afterEffect">
                                  <p:stCondLst>
                                    <p:cond delay="0"/>
                                  </p:stCondLst>
                                  <p:childTnLst>
                                    <p:set>
                                      <p:cBhvr>
                                        <p:cTn id="83" dur="1" fill="hold">
                                          <p:stCondLst>
                                            <p:cond delay="0"/>
                                          </p:stCondLst>
                                        </p:cTn>
                                        <p:tgtEl>
                                          <p:spTgt spid="62"/>
                                        </p:tgtEl>
                                        <p:attrNameLst>
                                          <p:attrName>style.visibility</p:attrName>
                                        </p:attrNameLst>
                                      </p:cBhvr>
                                      <p:to>
                                        <p:strVal val="visible"/>
                                      </p:to>
                                    </p:set>
                                    <p:anim calcmode="lin" valueType="num">
                                      <p:cBhvr>
                                        <p:cTn id="84" dur="500" fill="hold"/>
                                        <p:tgtEl>
                                          <p:spTgt spid="62"/>
                                        </p:tgtEl>
                                        <p:attrNameLst>
                                          <p:attrName>ppt_w</p:attrName>
                                        </p:attrNameLst>
                                      </p:cBhvr>
                                      <p:tavLst>
                                        <p:tav tm="0">
                                          <p:val>
                                            <p:fltVal val="0"/>
                                          </p:val>
                                        </p:tav>
                                        <p:tav tm="100000">
                                          <p:val>
                                            <p:strVal val="#ppt_w"/>
                                          </p:val>
                                        </p:tav>
                                      </p:tavLst>
                                    </p:anim>
                                    <p:anim calcmode="lin" valueType="num">
                                      <p:cBhvr>
                                        <p:cTn id="85" dur="500" fill="hold"/>
                                        <p:tgtEl>
                                          <p:spTgt spid="62"/>
                                        </p:tgtEl>
                                        <p:attrNameLst>
                                          <p:attrName>ppt_h</p:attrName>
                                        </p:attrNameLst>
                                      </p:cBhvr>
                                      <p:tavLst>
                                        <p:tav tm="0">
                                          <p:val>
                                            <p:fltVal val="0"/>
                                          </p:val>
                                        </p:tav>
                                        <p:tav tm="100000">
                                          <p:val>
                                            <p:strVal val="#ppt_h"/>
                                          </p:val>
                                        </p:tav>
                                      </p:tavLst>
                                    </p:anim>
                                    <p:anim calcmode="lin" valueType="num">
                                      <p:cBhvr>
                                        <p:cTn id="86" dur="500" fill="hold"/>
                                        <p:tgtEl>
                                          <p:spTgt spid="62"/>
                                        </p:tgtEl>
                                        <p:attrNameLst>
                                          <p:attrName>ppt_x</p:attrName>
                                        </p:attrNameLst>
                                      </p:cBhvr>
                                      <p:tavLst>
                                        <p:tav tm="0">
                                          <p:val>
                                            <p:fltVal val="0.5"/>
                                          </p:val>
                                        </p:tav>
                                        <p:tav tm="100000">
                                          <p:val>
                                            <p:strVal val="#ppt_x"/>
                                          </p:val>
                                        </p:tav>
                                      </p:tavLst>
                                    </p:anim>
                                    <p:anim calcmode="lin" valueType="num">
                                      <p:cBhvr>
                                        <p:cTn id="87" dur="500" fill="hold"/>
                                        <p:tgtEl>
                                          <p:spTgt spid="62"/>
                                        </p:tgtEl>
                                        <p:attrNameLst>
                                          <p:attrName>ppt_y</p:attrName>
                                        </p:attrNameLst>
                                      </p:cBhvr>
                                      <p:tavLst>
                                        <p:tav tm="0">
                                          <p:val>
                                            <p:fltVal val="0.5"/>
                                          </p:val>
                                        </p:tav>
                                        <p:tav tm="100000">
                                          <p:val>
                                            <p:strVal val="#ppt_y"/>
                                          </p:val>
                                        </p:tav>
                                      </p:tavLst>
                                    </p:anim>
                                  </p:childTnLst>
                                </p:cTn>
                              </p:par>
                            </p:childTnLst>
                          </p:cTn>
                        </p:par>
                        <p:par>
                          <p:cTn id="88" fill="hold">
                            <p:stCondLst>
                              <p:cond delay="6200"/>
                            </p:stCondLst>
                            <p:childTnLst>
                              <p:par>
                                <p:cTn id="89" presetID="22" presetClass="entr" presetSubtype="8" fill="hold" nodeType="afterEffect">
                                  <p:stCondLst>
                                    <p:cond delay="0"/>
                                  </p:stCondLst>
                                  <p:childTnLst>
                                    <p:set>
                                      <p:cBhvr>
                                        <p:cTn id="90" dur="1" fill="hold">
                                          <p:stCondLst>
                                            <p:cond delay="0"/>
                                          </p:stCondLst>
                                        </p:cTn>
                                        <p:tgtEl>
                                          <p:spTgt spid="63"/>
                                        </p:tgtEl>
                                        <p:attrNameLst>
                                          <p:attrName>style.visibility</p:attrName>
                                        </p:attrNameLst>
                                      </p:cBhvr>
                                      <p:to>
                                        <p:strVal val="visible"/>
                                      </p:to>
                                    </p:set>
                                    <p:animEffect transition="in" filter="wipe(left)">
                                      <p:cBhvr>
                                        <p:cTn id="91" dur="500"/>
                                        <p:tgtEl>
                                          <p:spTgt spid="63"/>
                                        </p:tgtEl>
                                      </p:cBhvr>
                                    </p:animEffect>
                                  </p:childTnLst>
                                </p:cTn>
                              </p:par>
                            </p:childTnLst>
                          </p:cTn>
                        </p:par>
                        <p:par>
                          <p:cTn id="92" fill="hold">
                            <p:stCondLst>
                              <p:cond delay="6700"/>
                            </p:stCondLst>
                            <p:childTnLst>
                              <p:par>
                                <p:cTn id="93" presetID="53" presetClass="entr" presetSubtype="16" fill="hold" grpId="0" nodeType="afterEffect">
                                  <p:stCondLst>
                                    <p:cond delay="0"/>
                                  </p:stCondLst>
                                  <p:iterate type="lt">
                                    <p:tmPct val="10000"/>
                                  </p:iterate>
                                  <p:childTnLst>
                                    <p:set>
                                      <p:cBhvr>
                                        <p:cTn id="94" dur="1" fill="hold">
                                          <p:stCondLst>
                                            <p:cond delay="0"/>
                                          </p:stCondLst>
                                        </p:cTn>
                                        <p:tgtEl>
                                          <p:spTgt spid="61"/>
                                        </p:tgtEl>
                                        <p:attrNameLst>
                                          <p:attrName>style.visibility</p:attrName>
                                        </p:attrNameLst>
                                      </p:cBhvr>
                                      <p:to>
                                        <p:strVal val="visible"/>
                                      </p:to>
                                    </p:set>
                                    <p:anim calcmode="lin" valueType="num">
                                      <p:cBhvr>
                                        <p:cTn id="95" dur="100" fill="hold"/>
                                        <p:tgtEl>
                                          <p:spTgt spid="61"/>
                                        </p:tgtEl>
                                        <p:attrNameLst>
                                          <p:attrName>ppt_w</p:attrName>
                                        </p:attrNameLst>
                                      </p:cBhvr>
                                      <p:tavLst>
                                        <p:tav tm="0">
                                          <p:val>
                                            <p:fltVal val="0"/>
                                          </p:val>
                                        </p:tav>
                                        <p:tav tm="100000">
                                          <p:val>
                                            <p:strVal val="#ppt_w"/>
                                          </p:val>
                                        </p:tav>
                                      </p:tavLst>
                                    </p:anim>
                                    <p:anim calcmode="lin" valueType="num">
                                      <p:cBhvr>
                                        <p:cTn id="96" dur="100" fill="hold"/>
                                        <p:tgtEl>
                                          <p:spTgt spid="61"/>
                                        </p:tgtEl>
                                        <p:attrNameLst>
                                          <p:attrName>ppt_h</p:attrName>
                                        </p:attrNameLst>
                                      </p:cBhvr>
                                      <p:tavLst>
                                        <p:tav tm="0">
                                          <p:val>
                                            <p:fltVal val="0"/>
                                          </p:val>
                                        </p:tav>
                                        <p:tav tm="100000">
                                          <p:val>
                                            <p:strVal val="#ppt_h"/>
                                          </p:val>
                                        </p:tav>
                                      </p:tavLst>
                                    </p:anim>
                                    <p:animEffect transition="in" filter="fade">
                                      <p:cBhvr>
                                        <p:cTn id="97" dur="100"/>
                                        <p:tgtEl>
                                          <p:spTgt spid="61"/>
                                        </p:tgtEl>
                                      </p:cBhvr>
                                    </p:animEffect>
                                  </p:childTnLst>
                                </p:cTn>
                              </p:par>
                            </p:childTnLst>
                          </p:cTn>
                        </p:par>
                        <p:par>
                          <p:cTn id="98" fill="hold">
                            <p:stCondLst>
                              <p:cond delay="7770"/>
                            </p:stCondLst>
                            <p:childTnLst>
                              <p:par>
                                <p:cTn id="99" presetID="23" presetClass="entr" presetSubtype="528" fill="hold" grpId="0" nodeType="afterEffect">
                                  <p:stCondLst>
                                    <p:cond delay="0"/>
                                  </p:stCondLst>
                                  <p:childTnLst>
                                    <p:set>
                                      <p:cBhvr>
                                        <p:cTn id="100" dur="1" fill="hold">
                                          <p:stCondLst>
                                            <p:cond delay="0"/>
                                          </p:stCondLst>
                                        </p:cTn>
                                        <p:tgtEl>
                                          <p:spTgt spid="59"/>
                                        </p:tgtEl>
                                        <p:attrNameLst>
                                          <p:attrName>style.visibility</p:attrName>
                                        </p:attrNameLst>
                                      </p:cBhvr>
                                      <p:to>
                                        <p:strVal val="visible"/>
                                      </p:to>
                                    </p:set>
                                    <p:anim calcmode="lin" valueType="num">
                                      <p:cBhvr>
                                        <p:cTn id="101" dur="500" fill="hold"/>
                                        <p:tgtEl>
                                          <p:spTgt spid="59"/>
                                        </p:tgtEl>
                                        <p:attrNameLst>
                                          <p:attrName>ppt_w</p:attrName>
                                        </p:attrNameLst>
                                      </p:cBhvr>
                                      <p:tavLst>
                                        <p:tav tm="0">
                                          <p:val>
                                            <p:fltVal val="0"/>
                                          </p:val>
                                        </p:tav>
                                        <p:tav tm="100000">
                                          <p:val>
                                            <p:strVal val="#ppt_w"/>
                                          </p:val>
                                        </p:tav>
                                      </p:tavLst>
                                    </p:anim>
                                    <p:anim calcmode="lin" valueType="num">
                                      <p:cBhvr>
                                        <p:cTn id="102" dur="500" fill="hold"/>
                                        <p:tgtEl>
                                          <p:spTgt spid="59"/>
                                        </p:tgtEl>
                                        <p:attrNameLst>
                                          <p:attrName>ppt_h</p:attrName>
                                        </p:attrNameLst>
                                      </p:cBhvr>
                                      <p:tavLst>
                                        <p:tav tm="0">
                                          <p:val>
                                            <p:fltVal val="0"/>
                                          </p:val>
                                        </p:tav>
                                        <p:tav tm="100000">
                                          <p:val>
                                            <p:strVal val="#ppt_h"/>
                                          </p:val>
                                        </p:tav>
                                      </p:tavLst>
                                    </p:anim>
                                    <p:anim calcmode="lin" valueType="num">
                                      <p:cBhvr>
                                        <p:cTn id="103" dur="500" fill="hold"/>
                                        <p:tgtEl>
                                          <p:spTgt spid="59"/>
                                        </p:tgtEl>
                                        <p:attrNameLst>
                                          <p:attrName>ppt_x</p:attrName>
                                        </p:attrNameLst>
                                      </p:cBhvr>
                                      <p:tavLst>
                                        <p:tav tm="0">
                                          <p:val>
                                            <p:fltVal val="0.5"/>
                                          </p:val>
                                        </p:tav>
                                        <p:tav tm="100000">
                                          <p:val>
                                            <p:strVal val="#ppt_x"/>
                                          </p:val>
                                        </p:tav>
                                      </p:tavLst>
                                    </p:anim>
                                    <p:anim calcmode="lin" valueType="num">
                                      <p:cBhvr>
                                        <p:cTn id="104" dur="500" fill="hold"/>
                                        <p:tgtEl>
                                          <p:spTgt spid="59"/>
                                        </p:tgtEl>
                                        <p:attrNameLst>
                                          <p:attrName>ppt_y</p:attrName>
                                        </p:attrNameLst>
                                      </p:cBhvr>
                                      <p:tavLst>
                                        <p:tav tm="0">
                                          <p:val>
                                            <p:fltVal val="0.5"/>
                                          </p:val>
                                        </p:tav>
                                        <p:tav tm="100000">
                                          <p:val>
                                            <p:strVal val="#ppt_y"/>
                                          </p:val>
                                        </p:tav>
                                      </p:tavLst>
                                    </p:anim>
                                  </p:childTnLst>
                                </p:cTn>
                              </p:par>
                            </p:childTnLst>
                          </p:cTn>
                        </p:par>
                        <p:par>
                          <p:cTn id="105" fill="hold">
                            <p:stCondLst>
                              <p:cond delay="8270"/>
                            </p:stCondLst>
                            <p:childTnLst>
                              <p:par>
                                <p:cTn id="106" presetID="22" presetClass="entr" presetSubtype="8" fill="hold" nodeType="afterEffect">
                                  <p:stCondLst>
                                    <p:cond delay="0"/>
                                  </p:stCondLst>
                                  <p:childTnLst>
                                    <p:set>
                                      <p:cBhvr>
                                        <p:cTn id="107" dur="1" fill="hold">
                                          <p:stCondLst>
                                            <p:cond delay="0"/>
                                          </p:stCondLst>
                                        </p:cTn>
                                        <p:tgtEl>
                                          <p:spTgt spid="60"/>
                                        </p:tgtEl>
                                        <p:attrNameLst>
                                          <p:attrName>style.visibility</p:attrName>
                                        </p:attrNameLst>
                                      </p:cBhvr>
                                      <p:to>
                                        <p:strVal val="visible"/>
                                      </p:to>
                                    </p:set>
                                    <p:animEffect transition="in" filter="wipe(left)">
                                      <p:cBhvr>
                                        <p:cTn id="108" dur="500"/>
                                        <p:tgtEl>
                                          <p:spTgt spid="60"/>
                                        </p:tgtEl>
                                      </p:cBhvr>
                                    </p:animEffect>
                                  </p:childTnLst>
                                </p:cTn>
                              </p:par>
                            </p:childTnLst>
                          </p:cTn>
                        </p:par>
                        <p:par>
                          <p:cTn id="109" fill="hold">
                            <p:stCondLst>
                              <p:cond delay="8770"/>
                            </p:stCondLst>
                            <p:childTnLst>
                              <p:par>
                                <p:cTn id="110" presetID="53" presetClass="entr" presetSubtype="16" fill="hold" grpId="0" nodeType="afterEffect">
                                  <p:stCondLst>
                                    <p:cond delay="0"/>
                                  </p:stCondLst>
                                  <p:iterate type="lt">
                                    <p:tmPct val="10000"/>
                                  </p:iterate>
                                  <p:childTnLst>
                                    <p:set>
                                      <p:cBhvr>
                                        <p:cTn id="111" dur="1" fill="hold">
                                          <p:stCondLst>
                                            <p:cond delay="0"/>
                                          </p:stCondLst>
                                        </p:cTn>
                                        <p:tgtEl>
                                          <p:spTgt spid="58"/>
                                        </p:tgtEl>
                                        <p:attrNameLst>
                                          <p:attrName>style.visibility</p:attrName>
                                        </p:attrNameLst>
                                      </p:cBhvr>
                                      <p:to>
                                        <p:strVal val="visible"/>
                                      </p:to>
                                    </p:set>
                                    <p:anim calcmode="lin" valueType="num">
                                      <p:cBhvr>
                                        <p:cTn id="112" dur="100" fill="hold"/>
                                        <p:tgtEl>
                                          <p:spTgt spid="58"/>
                                        </p:tgtEl>
                                        <p:attrNameLst>
                                          <p:attrName>ppt_w</p:attrName>
                                        </p:attrNameLst>
                                      </p:cBhvr>
                                      <p:tavLst>
                                        <p:tav tm="0">
                                          <p:val>
                                            <p:fltVal val="0"/>
                                          </p:val>
                                        </p:tav>
                                        <p:tav tm="100000">
                                          <p:val>
                                            <p:strVal val="#ppt_w"/>
                                          </p:val>
                                        </p:tav>
                                      </p:tavLst>
                                    </p:anim>
                                    <p:anim calcmode="lin" valueType="num">
                                      <p:cBhvr>
                                        <p:cTn id="113" dur="100" fill="hold"/>
                                        <p:tgtEl>
                                          <p:spTgt spid="58"/>
                                        </p:tgtEl>
                                        <p:attrNameLst>
                                          <p:attrName>ppt_h</p:attrName>
                                        </p:attrNameLst>
                                      </p:cBhvr>
                                      <p:tavLst>
                                        <p:tav tm="0">
                                          <p:val>
                                            <p:fltVal val="0"/>
                                          </p:val>
                                        </p:tav>
                                        <p:tav tm="100000">
                                          <p:val>
                                            <p:strVal val="#ppt_h"/>
                                          </p:val>
                                        </p:tav>
                                      </p:tavLst>
                                    </p:anim>
                                    <p:animEffect transition="in" filter="fade">
                                      <p:cBhvr>
                                        <p:cTn id="114" dur="100"/>
                                        <p:tgtEl>
                                          <p:spTgt spid="58"/>
                                        </p:tgtEl>
                                      </p:cBhvr>
                                    </p:animEffect>
                                  </p:childTnLst>
                                </p:cTn>
                              </p:par>
                            </p:childTnLst>
                          </p:cTn>
                        </p:par>
                        <p:par>
                          <p:cTn id="115" fill="hold">
                            <p:stCondLst>
                              <p:cond delay="9920"/>
                            </p:stCondLst>
                            <p:childTnLst>
                              <p:par>
                                <p:cTn id="116" presetID="23" presetClass="entr" presetSubtype="528" fill="hold" grpId="0" nodeType="afterEffect">
                                  <p:stCondLst>
                                    <p:cond delay="0"/>
                                  </p:stCondLst>
                                  <p:childTnLst>
                                    <p:set>
                                      <p:cBhvr>
                                        <p:cTn id="117" dur="1" fill="hold">
                                          <p:stCondLst>
                                            <p:cond delay="0"/>
                                          </p:stCondLst>
                                        </p:cTn>
                                        <p:tgtEl>
                                          <p:spTgt spid="27"/>
                                        </p:tgtEl>
                                        <p:attrNameLst>
                                          <p:attrName>style.visibility</p:attrName>
                                        </p:attrNameLst>
                                      </p:cBhvr>
                                      <p:to>
                                        <p:strVal val="visible"/>
                                      </p:to>
                                    </p:set>
                                    <p:anim calcmode="lin" valueType="num">
                                      <p:cBhvr>
                                        <p:cTn id="118" dur="500" fill="hold"/>
                                        <p:tgtEl>
                                          <p:spTgt spid="27"/>
                                        </p:tgtEl>
                                        <p:attrNameLst>
                                          <p:attrName>ppt_w</p:attrName>
                                        </p:attrNameLst>
                                      </p:cBhvr>
                                      <p:tavLst>
                                        <p:tav tm="0">
                                          <p:val>
                                            <p:fltVal val="0"/>
                                          </p:val>
                                        </p:tav>
                                        <p:tav tm="100000">
                                          <p:val>
                                            <p:strVal val="#ppt_w"/>
                                          </p:val>
                                        </p:tav>
                                      </p:tavLst>
                                    </p:anim>
                                    <p:anim calcmode="lin" valueType="num">
                                      <p:cBhvr>
                                        <p:cTn id="119" dur="500" fill="hold"/>
                                        <p:tgtEl>
                                          <p:spTgt spid="27"/>
                                        </p:tgtEl>
                                        <p:attrNameLst>
                                          <p:attrName>ppt_h</p:attrName>
                                        </p:attrNameLst>
                                      </p:cBhvr>
                                      <p:tavLst>
                                        <p:tav tm="0">
                                          <p:val>
                                            <p:fltVal val="0"/>
                                          </p:val>
                                        </p:tav>
                                        <p:tav tm="100000">
                                          <p:val>
                                            <p:strVal val="#ppt_h"/>
                                          </p:val>
                                        </p:tav>
                                      </p:tavLst>
                                    </p:anim>
                                    <p:anim calcmode="lin" valueType="num">
                                      <p:cBhvr>
                                        <p:cTn id="120" dur="500" fill="hold"/>
                                        <p:tgtEl>
                                          <p:spTgt spid="27"/>
                                        </p:tgtEl>
                                        <p:attrNameLst>
                                          <p:attrName>ppt_x</p:attrName>
                                        </p:attrNameLst>
                                      </p:cBhvr>
                                      <p:tavLst>
                                        <p:tav tm="0">
                                          <p:val>
                                            <p:fltVal val="0.5"/>
                                          </p:val>
                                        </p:tav>
                                        <p:tav tm="100000">
                                          <p:val>
                                            <p:strVal val="#ppt_x"/>
                                          </p:val>
                                        </p:tav>
                                      </p:tavLst>
                                    </p:anim>
                                    <p:anim calcmode="lin" valueType="num">
                                      <p:cBhvr>
                                        <p:cTn id="121" dur="500" fill="hold"/>
                                        <p:tgtEl>
                                          <p:spTgt spid="2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5" grpId="1" animBg="1"/>
      <p:bldP spid="35" grpId="2" animBg="1"/>
      <p:bldP spid="40" grpId="0"/>
      <p:bldP spid="47" grpId="0"/>
      <p:bldP spid="48" grpId="0"/>
      <p:bldP spid="58" grpId="0"/>
      <p:bldP spid="59" grpId="0"/>
      <p:bldP spid="61" grpId="0"/>
      <p:bldP spid="62" grpId="0"/>
      <p:bldP spid="25" grpId="0"/>
      <p:bldP spid="25" grpId="1"/>
      <p:bldP spid="26" grpId="0" animBg="1"/>
      <p:bldP spid="26" grpId="1" animBg="1"/>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椭圆 17"/>
          <p:cNvSpPr/>
          <p:nvPr/>
        </p:nvSpPr>
        <p:spPr>
          <a:xfrm>
            <a:off x="4165688" y="1409997"/>
            <a:ext cx="3835587" cy="3835587"/>
          </a:xfrm>
          <a:prstGeom prst="ellipse">
            <a:avLst/>
          </a:prstGeom>
          <a:noFill/>
          <a:ln w="12700" cap="flat" cmpd="sng" algn="ctr">
            <a:solidFill>
              <a:srgbClr val="093B5C"/>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椭圆 18"/>
          <p:cNvSpPr/>
          <p:nvPr/>
        </p:nvSpPr>
        <p:spPr>
          <a:xfrm>
            <a:off x="4458749" y="1733587"/>
            <a:ext cx="592528" cy="59252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20" name="椭圆 19"/>
          <p:cNvSpPr/>
          <p:nvPr/>
        </p:nvSpPr>
        <p:spPr>
          <a:xfrm>
            <a:off x="7127070" y="1761850"/>
            <a:ext cx="592528" cy="59252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21" name="椭圆 20"/>
          <p:cNvSpPr/>
          <p:nvPr/>
        </p:nvSpPr>
        <p:spPr>
          <a:xfrm>
            <a:off x="3858036" y="3497631"/>
            <a:ext cx="592528" cy="59252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22" name="椭圆 21"/>
          <p:cNvSpPr/>
          <p:nvPr/>
        </p:nvSpPr>
        <p:spPr>
          <a:xfrm>
            <a:off x="7639398" y="3497631"/>
            <a:ext cx="592528" cy="59252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sp>
        <p:nvSpPr>
          <p:cNvPr id="23" name="椭圆 22"/>
          <p:cNvSpPr/>
          <p:nvPr/>
        </p:nvSpPr>
        <p:spPr>
          <a:xfrm>
            <a:off x="5787218" y="4915052"/>
            <a:ext cx="592528" cy="59252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5</a:t>
            </a:r>
            <a:endParaRPr lang="zh-CN" altLang="en-US" b="1"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5218538" y="2058114"/>
            <a:ext cx="1652886" cy="2711754"/>
            <a:chOff x="8631953" y="1679412"/>
            <a:chExt cx="2419633" cy="3969693"/>
          </a:xfrm>
          <a:solidFill>
            <a:srgbClr val="002060"/>
          </a:solidFill>
        </p:grpSpPr>
        <p:sp>
          <p:nvSpPr>
            <p:cNvPr id="37" name="Freeform 22"/>
            <p:cNvSpPr>
              <a:spLocks/>
            </p:cNvSpPr>
            <p:nvPr/>
          </p:nvSpPr>
          <p:spPr bwMode="auto">
            <a:xfrm>
              <a:off x="9968359" y="1846062"/>
              <a:ext cx="1069" cy="0"/>
            </a:xfrm>
            <a:custGeom>
              <a:avLst/>
              <a:gdLst>
                <a:gd name="T0" fmla="*/ 0 w 4"/>
                <a:gd name="T1" fmla="*/ 2 w 4"/>
                <a:gd name="T2" fmla="*/ 4 w 4"/>
                <a:gd name="T3" fmla="*/ 0 w 4"/>
              </a:gdLst>
              <a:ahLst/>
              <a:cxnLst>
                <a:cxn ang="0">
                  <a:pos x="T0" y="0"/>
                </a:cxn>
                <a:cxn ang="0">
                  <a:pos x="T1" y="0"/>
                </a:cxn>
                <a:cxn ang="0">
                  <a:pos x="T2" y="0"/>
                </a:cxn>
                <a:cxn ang="0">
                  <a:pos x="T3" y="0"/>
                </a:cxn>
              </a:cxnLst>
              <a:rect l="0" t="0" r="r" b="b"/>
              <a:pathLst>
                <a:path w="4">
                  <a:moveTo>
                    <a:pt x="0" y="0"/>
                  </a:moveTo>
                  <a:cubicBezTo>
                    <a:pt x="0" y="0"/>
                    <a:pt x="2" y="0"/>
                    <a:pt x="2" y="0"/>
                  </a:cubicBezTo>
                  <a:lnTo>
                    <a:pt x="4" y="0"/>
                  </a:lnTo>
                  <a:lnTo>
                    <a:pt x="0" y="0"/>
                  </a:ln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8" name="Freeform 23"/>
            <p:cNvSpPr>
              <a:spLocks/>
            </p:cNvSpPr>
            <p:nvPr/>
          </p:nvSpPr>
          <p:spPr bwMode="auto">
            <a:xfrm>
              <a:off x="9714110" y="1846062"/>
              <a:ext cx="0" cy="0"/>
            </a:xfrm>
            <a:custGeom>
              <a:avLst/>
              <a:gdLst>
                <a:gd name="T0" fmla="*/ 0 w 3"/>
                <a:gd name="T1" fmla="*/ 0 w 3"/>
                <a:gd name="T2" fmla="*/ 3 w 3"/>
                <a:gd name="T3" fmla="*/ 0 w 3"/>
              </a:gdLst>
              <a:ahLst/>
              <a:cxnLst>
                <a:cxn ang="0">
                  <a:pos x="T0" y="0"/>
                </a:cxn>
                <a:cxn ang="0">
                  <a:pos x="T1" y="0"/>
                </a:cxn>
                <a:cxn ang="0">
                  <a:pos x="T2" y="0"/>
                </a:cxn>
                <a:cxn ang="0">
                  <a:pos x="T3" y="0"/>
                </a:cxn>
              </a:cxnLst>
              <a:rect l="0" t="0" r="r" b="b"/>
              <a:pathLst>
                <a:path w="3">
                  <a:moveTo>
                    <a:pt x="0" y="0"/>
                  </a:moveTo>
                  <a:lnTo>
                    <a:pt x="0" y="0"/>
                  </a:lnTo>
                  <a:cubicBezTo>
                    <a:pt x="1" y="0"/>
                    <a:pt x="2" y="0"/>
                    <a:pt x="3" y="0"/>
                  </a:cubicBezTo>
                  <a:lnTo>
                    <a:pt x="0" y="0"/>
                  </a:ln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9" name="Freeform 21"/>
            <p:cNvSpPr>
              <a:spLocks noEditPoints="1"/>
            </p:cNvSpPr>
            <p:nvPr/>
          </p:nvSpPr>
          <p:spPr bwMode="auto">
            <a:xfrm>
              <a:off x="8631953" y="1679412"/>
              <a:ext cx="2419633" cy="3114009"/>
            </a:xfrm>
            <a:custGeom>
              <a:avLst/>
              <a:gdLst>
                <a:gd name="T0" fmla="*/ 15500 w 17509"/>
                <a:gd name="T1" fmla="*/ 12945 h 22569"/>
                <a:gd name="T2" fmla="*/ 13648 w 17509"/>
                <a:gd name="T3" fmla="*/ 15646 h 22569"/>
                <a:gd name="T4" fmla="*/ 12686 w 17509"/>
                <a:gd name="T5" fmla="*/ 16707 h 22569"/>
                <a:gd name="T6" fmla="*/ 12045 w 17509"/>
                <a:gd name="T7" fmla="*/ 18000 h 22569"/>
                <a:gd name="T8" fmla="*/ 11850 w 17509"/>
                <a:gd name="T9" fmla="*/ 20372 h 22569"/>
                <a:gd name="T10" fmla="*/ 11851 w 17509"/>
                <a:gd name="T11" fmla="*/ 20445 h 22569"/>
                <a:gd name="T12" fmla="*/ 11209 w 17509"/>
                <a:gd name="T13" fmla="*/ 21086 h 22569"/>
                <a:gd name="T14" fmla="*/ 6299 w 17509"/>
                <a:gd name="T15" fmla="*/ 21086 h 22569"/>
                <a:gd name="T16" fmla="*/ 5844 w 17509"/>
                <a:gd name="T17" fmla="*/ 20897 h 22569"/>
                <a:gd name="T18" fmla="*/ 5657 w 17509"/>
                <a:gd name="T19" fmla="*/ 20445 h 22569"/>
                <a:gd name="T20" fmla="*/ 5657 w 17509"/>
                <a:gd name="T21" fmla="*/ 20369 h 22569"/>
                <a:gd name="T22" fmla="*/ 5462 w 17509"/>
                <a:gd name="T23" fmla="*/ 18000 h 22569"/>
                <a:gd name="T24" fmla="*/ 5094 w 17509"/>
                <a:gd name="T25" fmla="*/ 17092 h 22569"/>
                <a:gd name="T26" fmla="*/ 4029 w 17509"/>
                <a:gd name="T27" fmla="*/ 15822 h 22569"/>
                <a:gd name="T28" fmla="*/ 2329 w 17509"/>
                <a:gd name="T29" fmla="*/ 13637 h 22569"/>
                <a:gd name="T30" fmla="*/ 1484 w 17509"/>
                <a:gd name="T31" fmla="*/ 9931 h 22569"/>
                <a:gd name="T32" fmla="*/ 2954 w 17509"/>
                <a:gd name="T33" fmla="*/ 5541 h 22569"/>
                <a:gd name="T34" fmla="*/ 6683 w 17509"/>
                <a:gd name="T35" fmla="*/ 2948 h 22569"/>
                <a:gd name="T36" fmla="*/ 6868 w 17509"/>
                <a:gd name="T37" fmla="*/ 2892 h 22569"/>
                <a:gd name="T38" fmla="*/ 7985 w 17509"/>
                <a:gd name="T39" fmla="*/ 2684 h 22569"/>
                <a:gd name="T40" fmla="*/ 7987 w 17509"/>
                <a:gd name="T41" fmla="*/ 2684 h 22569"/>
                <a:gd name="T42" fmla="*/ 8059 w 17509"/>
                <a:gd name="T43" fmla="*/ 2676 h 22569"/>
                <a:gd name="T44" fmla="*/ 8716 w 17509"/>
                <a:gd name="T45" fmla="*/ 2639 h 22569"/>
                <a:gd name="T46" fmla="*/ 8755 w 17509"/>
                <a:gd name="T47" fmla="*/ 2643 h 22569"/>
                <a:gd name="T48" fmla="*/ 8793 w 17509"/>
                <a:gd name="T49" fmla="*/ 2641 h 22569"/>
                <a:gd name="T50" fmla="*/ 9450 w 17509"/>
                <a:gd name="T51" fmla="*/ 2676 h 22569"/>
                <a:gd name="T52" fmla="*/ 9448 w 17509"/>
                <a:gd name="T53" fmla="*/ 2676 h 22569"/>
                <a:gd name="T54" fmla="*/ 9520 w 17509"/>
                <a:gd name="T55" fmla="*/ 2684 h 22569"/>
                <a:gd name="T56" fmla="*/ 9522 w 17509"/>
                <a:gd name="T57" fmla="*/ 2684 h 22569"/>
                <a:gd name="T58" fmla="*/ 10638 w 17509"/>
                <a:gd name="T59" fmla="*/ 2892 h 22569"/>
                <a:gd name="T60" fmla="*/ 10825 w 17509"/>
                <a:gd name="T61" fmla="*/ 2948 h 22569"/>
                <a:gd name="T62" fmla="*/ 14553 w 17509"/>
                <a:gd name="T63" fmla="*/ 5541 h 22569"/>
                <a:gd name="T64" fmla="*/ 16023 w 17509"/>
                <a:gd name="T65" fmla="*/ 9931 h 22569"/>
                <a:gd name="T66" fmla="*/ 15500 w 17509"/>
                <a:gd name="T67" fmla="*/ 12945 h 22569"/>
                <a:gd name="T68" fmla="*/ 17507 w 17509"/>
                <a:gd name="T69" fmla="*/ 9931 h 22569"/>
                <a:gd name="T70" fmla="*/ 15734 w 17509"/>
                <a:gd name="T71" fmla="*/ 4645 h 22569"/>
                <a:gd name="T72" fmla="*/ 1773 w 17509"/>
                <a:gd name="T73" fmla="*/ 4645 h 22569"/>
                <a:gd name="T74" fmla="*/ 0 w 17509"/>
                <a:gd name="T75" fmla="*/ 9931 h 22569"/>
                <a:gd name="T76" fmla="*/ 628 w 17509"/>
                <a:gd name="T77" fmla="*/ 13491 h 22569"/>
                <a:gd name="T78" fmla="*/ 2782 w 17509"/>
                <a:gd name="T79" fmla="*/ 16665 h 22569"/>
                <a:gd name="T80" fmla="*/ 3655 w 17509"/>
                <a:gd name="T81" fmla="*/ 17623 h 22569"/>
                <a:gd name="T82" fmla="*/ 4005 w 17509"/>
                <a:gd name="T83" fmla="*/ 18273 h 22569"/>
                <a:gd name="T84" fmla="*/ 4174 w 17509"/>
                <a:gd name="T85" fmla="*/ 20369 h 22569"/>
                <a:gd name="T86" fmla="*/ 4174 w 17509"/>
                <a:gd name="T87" fmla="*/ 20420 h 22569"/>
                <a:gd name="T88" fmla="*/ 4174 w 17509"/>
                <a:gd name="T89" fmla="*/ 20435 h 22569"/>
                <a:gd name="T90" fmla="*/ 4174 w 17509"/>
                <a:gd name="T91" fmla="*/ 20440 h 22569"/>
                <a:gd name="T92" fmla="*/ 4174 w 17509"/>
                <a:gd name="T93" fmla="*/ 20445 h 22569"/>
                <a:gd name="T94" fmla="*/ 6299 w 17509"/>
                <a:gd name="T95" fmla="*/ 22569 h 22569"/>
                <a:gd name="T96" fmla="*/ 11209 w 17509"/>
                <a:gd name="T97" fmla="*/ 22569 h 22569"/>
                <a:gd name="T98" fmla="*/ 13333 w 17509"/>
                <a:gd name="T99" fmla="*/ 20445 h 22569"/>
                <a:gd name="T100" fmla="*/ 13333 w 17509"/>
                <a:gd name="T101" fmla="*/ 20440 h 22569"/>
                <a:gd name="T102" fmla="*/ 13333 w 17509"/>
                <a:gd name="T103" fmla="*/ 20434 h 22569"/>
                <a:gd name="T104" fmla="*/ 13333 w 17509"/>
                <a:gd name="T105" fmla="*/ 20420 h 22569"/>
                <a:gd name="T106" fmla="*/ 13333 w 17509"/>
                <a:gd name="T107" fmla="*/ 20372 h 22569"/>
                <a:gd name="T108" fmla="*/ 13503 w 17509"/>
                <a:gd name="T109" fmla="*/ 18274 h 22569"/>
                <a:gd name="T110" fmla="*/ 13673 w 17509"/>
                <a:gd name="T111" fmla="*/ 17875 h 22569"/>
                <a:gd name="T112" fmla="*/ 14553 w 17509"/>
                <a:gd name="T113" fmla="*/ 16847 h 22569"/>
                <a:gd name="T114" fmla="*/ 16486 w 17509"/>
                <a:gd name="T115" fmla="*/ 14338 h 22569"/>
                <a:gd name="T116" fmla="*/ 17507 w 17509"/>
                <a:gd name="T117" fmla="*/ 9931 h 22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509" h="22569">
                  <a:moveTo>
                    <a:pt x="15500" y="12945"/>
                  </a:moveTo>
                  <a:cubicBezTo>
                    <a:pt x="15031" y="14128"/>
                    <a:pt x="14327" y="14928"/>
                    <a:pt x="13648" y="15646"/>
                  </a:cubicBezTo>
                  <a:cubicBezTo>
                    <a:pt x="13309" y="16005"/>
                    <a:pt x="12976" y="16339"/>
                    <a:pt x="12686" y="16707"/>
                  </a:cubicBezTo>
                  <a:cubicBezTo>
                    <a:pt x="12399" y="17072"/>
                    <a:pt x="12143" y="17489"/>
                    <a:pt x="12045" y="18000"/>
                  </a:cubicBezTo>
                  <a:cubicBezTo>
                    <a:pt x="11859" y="18996"/>
                    <a:pt x="11852" y="20066"/>
                    <a:pt x="11850" y="20372"/>
                  </a:cubicBezTo>
                  <a:cubicBezTo>
                    <a:pt x="11850" y="20413"/>
                    <a:pt x="11851" y="20435"/>
                    <a:pt x="11851" y="20445"/>
                  </a:cubicBezTo>
                  <a:cubicBezTo>
                    <a:pt x="11849" y="20799"/>
                    <a:pt x="11564" y="21085"/>
                    <a:pt x="11209" y="21086"/>
                  </a:cubicBezTo>
                  <a:lnTo>
                    <a:pt x="6299" y="21086"/>
                  </a:lnTo>
                  <a:cubicBezTo>
                    <a:pt x="6119" y="21086"/>
                    <a:pt x="5962" y="21015"/>
                    <a:pt x="5844" y="20897"/>
                  </a:cubicBezTo>
                  <a:cubicBezTo>
                    <a:pt x="5727" y="20779"/>
                    <a:pt x="5657" y="20625"/>
                    <a:pt x="5657" y="20445"/>
                  </a:cubicBezTo>
                  <a:cubicBezTo>
                    <a:pt x="5657" y="20435"/>
                    <a:pt x="5657" y="20412"/>
                    <a:pt x="5657" y="20369"/>
                  </a:cubicBezTo>
                  <a:cubicBezTo>
                    <a:pt x="5656" y="20061"/>
                    <a:pt x="5647" y="18994"/>
                    <a:pt x="5462" y="18000"/>
                  </a:cubicBezTo>
                  <a:cubicBezTo>
                    <a:pt x="5398" y="17661"/>
                    <a:pt x="5261" y="17359"/>
                    <a:pt x="5094" y="17092"/>
                  </a:cubicBezTo>
                  <a:cubicBezTo>
                    <a:pt x="4798" y="16622"/>
                    <a:pt x="4420" y="16237"/>
                    <a:pt x="4029" y="15822"/>
                  </a:cubicBezTo>
                  <a:cubicBezTo>
                    <a:pt x="3439" y="15207"/>
                    <a:pt x="2815" y="14544"/>
                    <a:pt x="2329" y="13637"/>
                  </a:cubicBezTo>
                  <a:cubicBezTo>
                    <a:pt x="1845" y="12731"/>
                    <a:pt x="1485" y="11579"/>
                    <a:pt x="1484" y="9931"/>
                  </a:cubicBezTo>
                  <a:cubicBezTo>
                    <a:pt x="1484" y="8279"/>
                    <a:pt x="2030" y="6763"/>
                    <a:pt x="2954" y="5541"/>
                  </a:cubicBezTo>
                  <a:cubicBezTo>
                    <a:pt x="3879" y="4319"/>
                    <a:pt x="5180" y="3397"/>
                    <a:pt x="6683" y="2948"/>
                  </a:cubicBezTo>
                  <a:lnTo>
                    <a:pt x="6868" y="2892"/>
                  </a:lnTo>
                  <a:cubicBezTo>
                    <a:pt x="7230" y="2798"/>
                    <a:pt x="7602" y="2724"/>
                    <a:pt x="7985" y="2684"/>
                  </a:cubicBezTo>
                  <a:lnTo>
                    <a:pt x="7987" y="2684"/>
                  </a:lnTo>
                  <a:lnTo>
                    <a:pt x="8059" y="2676"/>
                  </a:lnTo>
                  <a:cubicBezTo>
                    <a:pt x="8283" y="2654"/>
                    <a:pt x="8501" y="2641"/>
                    <a:pt x="8716" y="2639"/>
                  </a:cubicBezTo>
                  <a:lnTo>
                    <a:pt x="8755" y="2643"/>
                  </a:lnTo>
                  <a:lnTo>
                    <a:pt x="8793" y="2641"/>
                  </a:lnTo>
                  <a:cubicBezTo>
                    <a:pt x="9007" y="2641"/>
                    <a:pt x="9226" y="2654"/>
                    <a:pt x="9450" y="2676"/>
                  </a:cubicBezTo>
                  <a:lnTo>
                    <a:pt x="9448" y="2676"/>
                  </a:lnTo>
                  <a:lnTo>
                    <a:pt x="9520" y="2684"/>
                  </a:lnTo>
                  <a:lnTo>
                    <a:pt x="9522" y="2684"/>
                  </a:lnTo>
                  <a:cubicBezTo>
                    <a:pt x="9905" y="2724"/>
                    <a:pt x="10277" y="2797"/>
                    <a:pt x="10638" y="2892"/>
                  </a:cubicBezTo>
                  <a:lnTo>
                    <a:pt x="10825" y="2948"/>
                  </a:lnTo>
                  <a:cubicBezTo>
                    <a:pt x="12327" y="3397"/>
                    <a:pt x="13628" y="4319"/>
                    <a:pt x="14553" y="5541"/>
                  </a:cubicBezTo>
                  <a:cubicBezTo>
                    <a:pt x="15476" y="6763"/>
                    <a:pt x="16023" y="8279"/>
                    <a:pt x="16023" y="9931"/>
                  </a:cubicBezTo>
                  <a:cubicBezTo>
                    <a:pt x="16023" y="11186"/>
                    <a:pt x="15812" y="12155"/>
                    <a:pt x="15500" y="12945"/>
                  </a:cubicBezTo>
                  <a:close/>
                  <a:moveTo>
                    <a:pt x="17507" y="9931"/>
                  </a:moveTo>
                  <a:cubicBezTo>
                    <a:pt x="17507" y="7948"/>
                    <a:pt x="16847" y="6114"/>
                    <a:pt x="15734" y="4645"/>
                  </a:cubicBezTo>
                  <a:cubicBezTo>
                    <a:pt x="12226" y="8"/>
                    <a:pt x="5290" y="0"/>
                    <a:pt x="1773" y="4645"/>
                  </a:cubicBezTo>
                  <a:cubicBezTo>
                    <a:pt x="661" y="6114"/>
                    <a:pt x="0" y="7948"/>
                    <a:pt x="0" y="9931"/>
                  </a:cubicBezTo>
                  <a:cubicBezTo>
                    <a:pt x="0" y="11354"/>
                    <a:pt x="245" y="12523"/>
                    <a:pt x="628" y="13491"/>
                  </a:cubicBezTo>
                  <a:cubicBezTo>
                    <a:pt x="1202" y="14942"/>
                    <a:pt x="2079" y="15922"/>
                    <a:pt x="2782" y="16665"/>
                  </a:cubicBezTo>
                  <a:cubicBezTo>
                    <a:pt x="3135" y="17036"/>
                    <a:pt x="3445" y="17353"/>
                    <a:pt x="3655" y="17623"/>
                  </a:cubicBezTo>
                  <a:cubicBezTo>
                    <a:pt x="3870" y="17895"/>
                    <a:pt x="3975" y="18106"/>
                    <a:pt x="4005" y="18273"/>
                  </a:cubicBezTo>
                  <a:cubicBezTo>
                    <a:pt x="4158" y="19085"/>
                    <a:pt x="4174" y="20109"/>
                    <a:pt x="4174" y="20369"/>
                  </a:cubicBezTo>
                  <a:lnTo>
                    <a:pt x="4174" y="20420"/>
                  </a:lnTo>
                  <a:lnTo>
                    <a:pt x="4174" y="20435"/>
                  </a:lnTo>
                  <a:lnTo>
                    <a:pt x="4174" y="20440"/>
                  </a:lnTo>
                  <a:lnTo>
                    <a:pt x="4174" y="20445"/>
                  </a:lnTo>
                  <a:cubicBezTo>
                    <a:pt x="4174" y="21620"/>
                    <a:pt x="5125" y="22568"/>
                    <a:pt x="6299" y="22569"/>
                  </a:cubicBezTo>
                  <a:lnTo>
                    <a:pt x="11209" y="22569"/>
                  </a:lnTo>
                  <a:cubicBezTo>
                    <a:pt x="12383" y="22568"/>
                    <a:pt x="13333" y="21618"/>
                    <a:pt x="13333" y="20445"/>
                  </a:cubicBezTo>
                  <a:lnTo>
                    <a:pt x="13333" y="20440"/>
                  </a:lnTo>
                  <a:lnTo>
                    <a:pt x="13333" y="20434"/>
                  </a:lnTo>
                  <a:lnTo>
                    <a:pt x="13333" y="20420"/>
                  </a:lnTo>
                  <a:lnTo>
                    <a:pt x="13333" y="20372"/>
                  </a:lnTo>
                  <a:cubicBezTo>
                    <a:pt x="13333" y="20115"/>
                    <a:pt x="13349" y="19088"/>
                    <a:pt x="13503" y="18274"/>
                  </a:cubicBezTo>
                  <a:cubicBezTo>
                    <a:pt x="13524" y="18161"/>
                    <a:pt x="13574" y="18033"/>
                    <a:pt x="13673" y="17875"/>
                  </a:cubicBezTo>
                  <a:cubicBezTo>
                    <a:pt x="13840" y="17600"/>
                    <a:pt x="14158" y="17258"/>
                    <a:pt x="14553" y="16847"/>
                  </a:cubicBezTo>
                  <a:cubicBezTo>
                    <a:pt x="15141" y="16228"/>
                    <a:pt x="15891" y="15448"/>
                    <a:pt x="16486" y="14338"/>
                  </a:cubicBezTo>
                  <a:cubicBezTo>
                    <a:pt x="17082" y="13230"/>
                    <a:pt x="17509" y="11799"/>
                    <a:pt x="17507" y="9931"/>
                  </a:cubicBez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0" name="Freeform 24"/>
            <p:cNvSpPr>
              <a:spLocks/>
            </p:cNvSpPr>
            <p:nvPr/>
          </p:nvSpPr>
          <p:spPr bwMode="auto">
            <a:xfrm>
              <a:off x="9378674" y="4873541"/>
              <a:ext cx="925122" cy="252112"/>
            </a:xfrm>
            <a:custGeom>
              <a:avLst/>
              <a:gdLst>
                <a:gd name="T0" fmla="*/ 5785 w 6697"/>
                <a:gd name="T1" fmla="*/ 0 h 1826"/>
                <a:gd name="T2" fmla="*/ 914 w 6697"/>
                <a:gd name="T3" fmla="*/ 0 h 1826"/>
                <a:gd name="T4" fmla="*/ 0 w 6697"/>
                <a:gd name="T5" fmla="*/ 914 h 1826"/>
                <a:gd name="T6" fmla="*/ 914 w 6697"/>
                <a:gd name="T7" fmla="*/ 1826 h 1826"/>
                <a:gd name="T8" fmla="*/ 5785 w 6697"/>
                <a:gd name="T9" fmla="*/ 1826 h 1826"/>
                <a:gd name="T10" fmla="*/ 6697 w 6697"/>
                <a:gd name="T11" fmla="*/ 914 h 1826"/>
                <a:gd name="T12" fmla="*/ 5785 w 6697"/>
                <a:gd name="T13" fmla="*/ 0 h 1826"/>
              </a:gdLst>
              <a:ahLst/>
              <a:cxnLst>
                <a:cxn ang="0">
                  <a:pos x="T0" y="T1"/>
                </a:cxn>
                <a:cxn ang="0">
                  <a:pos x="T2" y="T3"/>
                </a:cxn>
                <a:cxn ang="0">
                  <a:pos x="T4" y="T5"/>
                </a:cxn>
                <a:cxn ang="0">
                  <a:pos x="T6" y="T7"/>
                </a:cxn>
                <a:cxn ang="0">
                  <a:pos x="T8" y="T9"/>
                </a:cxn>
                <a:cxn ang="0">
                  <a:pos x="T10" y="T11"/>
                </a:cxn>
                <a:cxn ang="0">
                  <a:pos x="T12" y="T13"/>
                </a:cxn>
              </a:cxnLst>
              <a:rect l="0" t="0" r="r" b="b"/>
              <a:pathLst>
                <a:path w="6697" h="1826">
                  <a:moveTo>
                    <a:pt x="5785" y="0"/>
                  </a:moveTo>
                  <a:lnTo>
                    <a:pt x="914" y="0"/>
                  </a:lnTo>
                  <a:cubicBezTo>
                    <a:pt x="410" y="0"/>
                    <a:pt x="0" y="407"/>
                    <a:pt x="0" y="914"/>
                  </a:cubicBezTo>
                  <a:cubicBezTo>
                    <a:pt x="0" y="1416"/>
                    <a:pt x="410" y="1826"/>
                    <a:pt x="914" y="1826"/>
                  </a:cubicBezTo>
                  <a:lnTo>
                    <a:pt x="5785" y="1826"/>
                  </a:lnTo>
                  <a:cubicBezTo>
                    <a:pt x="6288" y="1826"/>
                    <a:pt x="6697" y="1416"/>
                    <a:pt x="6697" y="914"/>
                  </a:cubicBezTo>
                  <a:cubicBezTo>
                    <a:pt x="6697" y="407"/>
                    <a:pt x="6288" y="0"/>
                    <a:pt x="5785" y="0"/>
                  </a:cubicBez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Freeform 25"/>
            <p:cNvSpPr>
              <a:spLocks/>
            </p:cNvSpPr>
            <p:nvPr/>
          </p:nvSpPr>
          <p:spPr bwMode="auto">
            <a:xfrm>
              <a:off x="9378674" y="5191885"/>
              <a:ext cx="925122" cy="252112"/>
            </a:xfrm>
            <a:custGeom>
              <a:avLst/>
              <a:gdLst>
                <a:gd name="T0" fmla="*/ 5785 w 6697"/>
                <a:gd name="T1" fmla="*/ 0 h 1825"/>
                <a:gd name="T2" fmla="*/ 914 w 6697"/>
                <a:gd name="T3" fmla="*/ 0 h 1825"/>
                <a:gd name="T4" fmla="*/ 0 w 6697"/>
                <a:gd name="T5" fmla="*/ 911 h 1825"/>
                <a:gd name="T6" fmla="*/ 914 w 6697"/>
                <a:gd name="T7" fmla="*/ 1825 h 1825"/>
                <a:gd name="T8" fmla="*/ 5785 w 6697"/>
                <a:gd name="T9" fmla="*/ 1825 h 1825"/>
                <a:gd name="T10" fmla="*/ 6697 w 6697"/>
                <a:gd name="T11" fmla="*/ 911 h 1825"/>
                <a:gd name="T12" fmla="*/ 5785 w 6697"/>
                <a:gd name="T13" fmla="*/ 0 h 1825"/>
              </a:gdLst>
              <a:ahLst/>
              <a:cxnLst>
                <a:cxn ang="0">
                  <a:pos x="T0" y="T1"/>
                </a:cxn>
                <a:cxn ang="0">
                  <a:pos x="T2" y="T3"/>
                </a:cxn>
                <a:cxn ang="0">
                  <a:pos x="T4" y="T5"/>
                </a:cxn>
                <a:cxn ang="0">
                  <a:pos x="T6" y="T7"/>
                </a:cxn>
                <a:cxn ang="0">
                  <a:pos x="T8" y="T9"/>
                </a:cxn>
                <a:cxn ang="0">
                  <a:pos x="T10" y="T11"/>
                </a:cxn>
                <a:cxn ang="0">
                  <a:pos x="T12" y="T13"/>
                </a:cxn>
              </a:cxnLst>
              <a:rect l="0" t="0" r="r" b="b"/>
              <a:pathLst>
                <a:path w="6697" h="1825">
                  <a:moveTo>
                    <a:pt x="5785" y="0"/>
                  </a:moveTo>
                  <a:lnTo>
                    <a:pt x="914" y="0"/>
                  </a:lnTo>
                  <a:cubicBezTo>
                    <a:pt x="410" y="0"/>
                    <a:pt x="0" y="407"/>
                    <a:pt x="0" y="911"/>
                  </a:cubicBezTo>
                  <a:cubicBezTo>
                    <a:pt x="0" y="1416"/>
                    <a:pt x="410" y="1825"/>
                    <a:pt x="914" y="1825"/>
                  </a:cubicBezTo>
                  <a:lnTo>
                    <a:pt x="5785" y="1825"/>
                  </a:lnTo>
                  <a:cubicBezTo>
                    <a:pt x="6288" y="1825"/>
                    <a:pt x="6697" y="1416"/>
                    <a:pt x="6697" y="911"/>
                  </a:cubicBezTo>
                  <a:cubicBezTo>
                    <a:pt x="6697" y="407"/>
                    <a:pt x="6288" y="0"/>
                    <a:pt x="5785" y="0"/>
                  </a:cubicBez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Freeform 26"/>
            <p:cNvSpPr>
              <a:spLocks/>
            </p:cNvSpPr>
            <p:nvPr/>
          </p:nvSpPr>
          <p:spPr bwMode="auto">
            <a:xfrm>
              <a:off x="9552802" y="5512366"/>
              <a:ext cx="576866" cy="136739"/>
            </a:xfrm>
            <a:custGeom>
              <a:avLst/>
              <a:gdLst>
                <a:gd name="T0" fmla="*/ 2515 w 4174"/>
                <a:gd name="T1" fmla="*/ 0 h 996"/>
                <a:gd name="T2" fmla="*/ 1661 w 4174"/>
                <a:gd name="T3" fmla="*/ 0 h 996"/>
                <a:gd name="T4" fmla="*/ 6 w 4174"/>
                <a:gd name="T5" fmla="*/ 0 h 996"/>
                <a:gd name="T6" fmla="*/ 0 w 4174"/>
                <a:gd name="T7" fmla="*/ 83 h 996"/>
                <a:gd name="T8" fmla="*/ 1493 w 4174"/>
                <a:gd name="T9" fmla="*/ 996 h 996"/>
                <a:gd name="T10" fmla="*/ 1624 w 4174"/>
                <a:gd name="T11" fmla="*/ 996 h 996"/>
                <a:gd name="T12" fmla="*/ 2552 w 4174"/>
                <a:gd name="T13" fmla="*/ 996 h 996"/>
                <a:gd name="T14" fmla="*/ 2683 w 4174"/>
                <a:gd name="T15" fmla="*/ 996 h 996"/>
                <a:gd name="T16" fmla="*/ 4174 w 4174"/>
                <a:gd name="T17" fmla="*/ 83 h 996"/>
                <a:gd name="T18" fmla="*/ 4170 w 4174"/>
                <a:gd name="T19" fmla="*/ 0 h 996"/>
                <a:gd name="T20" fmla="*/ 2515 w 4174"/>
                <a:gd name="T21" fmla="*/ 0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74" h="996">
                  <a:moveTo>
                    <a:pt x="2515" y="0"/>
                  </a:moveTo>
                  <a:lnTo>
                    <a:pt x="1661" y="0"/>
                  </a:lnTo>
                  <a:lnTo>
                    <a:pt x="6" y="0"/>
                  </a:lnTo>
                  <a:cubicBezTo>
                    <a:pt x="5" y="28"/>
                    <a:pt x="0" y="54"/>
                    <a:pt x="0" y="83"/>
                  </a:cubicBezTo>
                  <a:cubicBezTo>
                    <a:pt x="0" y="587"/>
                    <a:pt x="775" y="996"/>
                    <a:pt x="1493" y="996"/>
                  </a:cubicBezTo>
                  <a:lnTo>
                    <a:pt x="1624" y="996"/>
                  </a:lnTo>
                  <a:lnTo>
                    <a:pt x="2552" y="996"/>
                  </a:lnTo>
                  <a:lnTo>
                    <a:pt x="2683" y="996"/>
                  </a:lnTo>
                  <a:cubicBezTo>
                    <a:pt x="3400" y="996"/>
                    <a:pt x="4174" y="587"/>
                    <a:pt x="4174" y="83"/>
                  </a:cubicBezTo>
                  <a:cubicBezTo>
                    <a:pt x="4174" y="54"/>
                    <a:pt x="4170" y="28"/>
                    <a:pt x="4170" y="0"/>
                  </a:cubicBezTo>
                  <a:lnTo>
                    <a:pt x="2515" y="0"/>
                  </a:ln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25" name="矩形 3"/>
          <p:cNvSpPr>
            <a:spLocks noChangeArrowheads="1"/>
          </p:cNvSpPr>
          <p:nvPr/>
        </p:nvSpPr>
        <p:spPr bwMode="auto">
          <a:xfrm>
            <a:off x="5650973" y="2937821"/>
            <a:ext cx="869457" cy="461665"/>
          </a:xfrm>
          <a:prstGeom prst="rect">
            <a:avLst/>
          </a:prstGeom>
          <a:extLst/>
        </p:spPr>
        <p:txBody>
          <a:bodyPr wrap="square">
            <a:spAutoFit/>
          </a:bodyPr>
          <a:lstStyle/>
          <a:p>
            <a:pPr algn="ctr"/>
            <a:r>
              <a:rPr lang="en-US" altLang="zh-CN" sz="24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POA</a:t>
            </a:r>
            <a:endParaRPr lang="zh-CN" altLang="en-US" sz="24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27" name="矩形 26"/>
          <p:cNvSpPr/>
          <p:nvPr/>
        </p:nvSpPr>
        <p:spPr>
          <a:xfrm>
            <a:off x="1723878" y="1679784"/>
            <a:ext cx="2699688" cy="646331"/>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矿工通过算力竞争生成没有交易信息的空区块头</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30" name="矩形 29"/>
          <p:cNvSpPr/>
          <p:nvPr/>
        </p:nvSpPr>
        <p:spPr>
          <a:xfrm>
            <a:off x="4723645" y="5567542"/>
            <a:ext cx="3079035" cy="1200329"/>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若被选中的</a:t>
            </a:r>
            <a:r>
              <a:rPr lang="en-US" altLang="zh-CN" dirty="0">
                <a:latin typeface="Microsoft YaHei" charset="-122"/>
                <a:ea typeface="Microsoft YaHei" charset="-122"/>
                <a:cs typeface="Microsoft YaHei" charset="-122"/>
              </a:rPr>
              <a:t>N</a:t>
            </a:r>
            <a:r>
              <a:rPr lang="zh-CN" altLang="zh-CN" dirty="0">
                <a:latin typeface="Microsoft YaHei" charset="-122"/>
                <a:ea typeface="Microsoft YaHei" charset="-122"/>
                <a:cs typeface="Microsoft YaHei" charset="-122"/>
              </a:rPr>
              <a:t>位持币人中有人不在线，则对应的空区块作废</a:t>
            </a:r>
            <a:r>
              <a:rPr lang="zh-CN" altLang="en-US" dirty="0">
                <a:latin typeface="Microsoft YaHei" charset="-122"/>
                <a:ea typeface="Microsoft YaHei" charset="-122"/>
                <a:cs typeface="Microsoft YaHei" charset="-122"/>
              </a:rPr>
              <a:t>，需要重新通过步骤</a:t>
            </a:r>
            <a:r>
              <a:rPr lang="en-US" altLang="zh-CN" dirty="0">
                <a:latin typeface="Microsoft YaHei" charset="-122"/>
                <a:ea typeface="Microsoft YaHei" charset="-122"/>
                <a:cs typeface="Microsoft YaHei" charset="-122"/>
              </a:rPr>
              <a:t>1</a:t>
            </a:r>
            <a:r>
              <a:rPr lang="zh-CN" altLang="en-US" dirty="0">
                <a:latin typeface="Microsoft YaHei" charset="-122"/>
                <a:ea typeface="Microsoft YaHei" charset="-122"/>
                <a:cs typeface="Microsoft YaHei" charset="-122"/>
              </a:rPr>
              <a:t>的算力竞争来确定新的空</a:t>
            </a:r>
            <a:r>
              <a:rPr lang="zh-CN" altLang="en-US" dirty="0" smtClean="0">
                <a:latin typeface="Microsoft YaHei" charset="-122"/>
                <a:ea typeface="Microsoft YaHei" charset="-122"/>
                <a:cs typeface="Microsoft YaHei" charset="-122"/>
              </a:rPr>
              <a:t>区块</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33" name="矩形 32"/>
          <p:cNvSpPr/>
          <p:nvPr/>
        </p:nvSpPr>
        <p:spPr>
          <a:xfrm>
            <a:off x="968666" y="3465979"/>
            <a:ext cx="2699688" cy="1200329"/>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前</a:t>
            </a:r>
            <a:r>
              <a:rPr lang="en-US" altLang="zh-CN" dirty="0">
                <a:latin typeface="Microsoft YaHei" charset="-122"/>
                <a:ea typeface="Microsoft YaHei" charset="-122"/>
                <a:cs typeface="Microsoft YaHei" charset="-122"/>
              </a:rPr>
              <a:t>N-1</a:t>
            </a:r>
            <a:r>
              <a:rPr lang="zh-CN" altLang="zh-CN" dirty="0">
                <a:latin typeface="Microsoft YaHei" charset="-122"/>
                <a:ea typeface="Microsoft YaHei" charset="-122"/>
                <a:cs typeface="Microsoft YaHei" charset="-122"/>
              </a:rPr>
              <a:t>位持币者的任务是在空区块头附上对应比特币的私钥签名，并将其广播出去</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36" name="矩形 35"/>
          <p:cNvSpPr/>
          <p:nvPr/>
        </p:nvSpPr>
        <p:spPr>
          <a:xfrm>
            <a:off x="7802681" y="1525263"/>
            <a:ext cx="2699688" cy="923330"/>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利用空区块头上的信息能够以伪随机的方式先后确定</a:t>
            </a:r>
            <a:r>
              <a:rPr lang="en-US" altLang="zh-CN" dirty="0">
                <a:latin typeface="Microsoft YaHei" charset="-122"/>
                <a:ea typeface="Microsoft YaHei" charset="-122"/>
                <a:cs typeface="Microsoft YaHei" charset="-122"/>
              </a:rPr>
              <a:t>N</a:t>
            </a:r>
            <a:r>
              <a:rPr lang="zh-CN" altLang="zh-CN" dirty="0">
                <a:latin typeface="Microsoft YaHei" charset="-122"/>
                <a:ea typeface="Microsoft YaHei" charset="-122"/>
                <a:cs typeface="Microsoft YaHei" charset="-122"/>
              </a:rPr>
              <a:t>位持币者</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48" name="矩形 47"/>
          <p:cNvSpPr/>
          <p:nvPr/>
        </p:nvSpPr>
        <p:spPr>
          <a:xfrm>
            <a:off x="8327594" y="3234763"/>
            <a:ext cx="3310035" cy="1754326"/>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第</a:t>
            </a:r>
            <a:r>
              <a:rPr lang="en-US" altLang="zh-CN" dirty="0">
                <a:latin typeface="Microsoft YaHei" charset="-122"/>
                <a:ea typeface="Microsoft YaHei" charset="-122"/>
                <a:cs typeface="Microsoft YaHei" charset="-122"/>
              </a:rPr>
              <a:t>N</a:t>
            </a:r>
            <a:r>
              <a:rPr lang="zh-CN" altLang="zh-CN" dirty="0">
                <a:latin typeface="Microsoft YaHei" charset="-122"/>
                <a:ea typeface="Microsoft YaHei" charset="-122"/>
                <a:cs typeface="Microsoft YaHei" charset="-122"/>
              </a:rPr>
              <a:t>位持币者则负责将前</a:t>
            </a:r>
            <a:r>
              <a:rPr lang="en-US" altLang="zh-CN" dirty="0">
                <a:latin typeface="Microsoft YaHei" charset="-122"/>
                <a:ea typeface="Microsoft YaHei" charset="-122"/>
                <a:cs typeface="Microsoft YaHei" charset="-122"/>
              </a:rPr>
              <a:t>N-1</a:t>
            </a:r>
            <a:r>
              <a:rPr lang="zh-CN" altLang="zh-CN" dirty="0">
                <a:latin typeface="Microsoft YaHei" charset="-122"/>
                <a:ea typeface="Microsoft YaHei" charset="-122"/>
                <a:cs typeface="Microsoft YaHei" charset="-122"/>
              </a:rPr>
              <a:t>位以及自己的签名全部打包进空区块头，并且尽可能多的将自己所知道的交易信息记入空区块，最后再将完整的区块向网络中进行广播</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31" name="矩形 3"/>
          <p:cNvSpPr>
            <a:spLocks noChangeArrowheads="1"/>
          </p:cNvSpPr>
          <p:nvPr/>
        </p:nvSpPr>
        <p:spPr bwMode="auto">
          <a:xfrm>
            <a:off x="798575" y="234824"/>
            <a:ext cx="6860590" cy="523220"/>
          </a:xfrm>
          <a:prstGeom prst="rect">
            <a:avLst/>
          </a:prstGeom>
          <a:extLst/>
        </p:spPr>
        <p:txBody>
          <a:bodyPr wrap="square">
            <a:spAutoFit/>
          </a:bodyPr>
          <a:lstStyle/>
          <a:p>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POA(Proof of Activity)</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共识机制步骤</a:t>
            </a:r>
          </a:p>
        </p:txBody>
      </p:sp>
      <p:sp>
        <p:nvSpPr>
          <p:cNvPr id="34" name="等腰三角形 33"/>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882752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34"/>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p:cTn id="14" dur="500" fill="hold"/>
                                        <p:tgtEl>
                                          <p:spTgt spid="31"/>
                                        </p:tgtEl>
                                        <p:attrNameLst>
                                          <p:attrName>ppt_w</p:attrName>
                                        </p:attrNameLst>
                                      </p:cBhvr>
                                      <p:tavLst>
                                        <p:tav tm="0">
                                          <p:val>
                                            <p:fltVal val="0"/>
                                          </p:val>
                                        </p:tav>
                                        <p:tav tm="100000">
                                          <p:val>
                                            <p:strVal val="#ppt_w"/>
                                          </p:val>
                                        </p:tav>
                                      </p:tavLst>
                                    </p:anim>
                                    <p:anim calcmode="lin" valueType="num">
                                      <p:cBhvr>
                                        <p:cTn id="15" dur="500" fill="hold"/>
                                        <p:tgtEl>
                                          <p:spTgt spid="31"/>
                                        </p:tgtEl>
                                        <p:attrNameLst>
                                          <p:attrName>ppt_h</p:attrName>
                                        </p:attrNameLst>
                                      </p:cBhvr>
                                      <p:tavLst>
                                        <p:tav tm="0">
                                          <p:val>
                                            <p:fltVal val="0"/>
                                          </p:val>
                                        </p:tav>
                                        <p:tav tm="100000">
                                          <p:val>
                                            <p:strVal val="#ppt_h"/>
                                          </p:val>
                                        </p:tav>
                                      </p:tavLst>
                                    </p:anim>
                                    <p:animEffect transition="in" filter="fade">
                                      <p:cBhvr>
                                        <p:cTn id="16" dur="500"/>
                                        <p:tgtEl>
                                          <p:spTgt spid="31"/>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31"/>
                                        </p:tgtEl>
                                        <p:attrNameLst>
                                          <p:attrName>ppt_x</p:attrName>
                                          <p:attrName>ppt_y</p:attrName>
                                        </p:attrNameLst>
                                      </p:cBhvr>
                                      <p:rCtr x="6068" y="0"/>
                                    </p:animMotion>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53" presetClass="entr" presetSubtype="16"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Effect transition="in" filter="fade">
                                      <p:cBhvr>
                                        <p:cTn id="27" dur="500"/>
                                        <p:tgtEl>
                                          <p:spTgt spid="2"/>
                                        </p:tgtEl>
                                      </p:cBhvr>
                                    </p:animEffect>
                                  </p:childTnLst>
                                </p:cTn>
                              </p:par>
                              <p:par>
                                <p:cTn id="28" presetID="42" presetClass="path" presetSubtype="0" accel="50000" decel="50000" fill="hold" nodeType="withEffect">
                                  <p:stCondLst>
                                    <p:cond delay="0"/>
                                  </p:stCondLst>
                                  <p:childTnLst>
                                    <p:animMotion origin="layout" path="M 1.45833E-6 3.7037E-7 L 1.45833E-6 0.19514 " pathEditMode="relative" rAng="0" ptsTypes="AA">
                                      <p:cBhvr>
                                        <p:cTn id="29" dur="500" spd="-100000" fill="hold"/>
                                        <p:tgtEl>
                                          <p:spTgt spid="2"/>
                                        </p:tgtEl>
                                        <p:attrNameLst>
                                          <p:attrName>ppt_x</p:attrName>
                                          <p:attrName>ppt_y</p:attrName>
                                        </p:attrNameLst>
                                      </p:cBhvr>
                                      <p:rCtr x="0" y="9745"/>
                                    </p:animMotion>
                                  </p:childTnLst>
                                </p:cTn>
                              </p:par>
                            </p:childTnLst>
                          </p:cTn>
                        </p:par>
                        <p:par>
                          <p:cTn id="30" fill="hold">
                            <p:stCondLst>
                              <p:cond delay="1500"/>
                            </p:stCondLst>
                            <p:childTnLst>
                              <p:par>
                                <p:cTn id="31" presetID="53" presetClass="entr" presetSubtype="16"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500" fill="hold"/>
                                        <p:tgtEl>
                                          <p:spTgt spid="18"/>
                                        </p:tgtEl>
                                        <p:attrNameLst>
                                          <p:attrName>ppt_w</p:attrName>
                                        </p:attrNameLst>
                                      </p:cBhvr>
                                      <p:tavLst>
                                        <p:tav tm="0">
                                          <p:val>
                                            <p:fltVal val="0"/>
                                          </p:val>
                                        </p:tav>
                                        <p:tav tm="100000">
                                          <p:val>
                                            <p:strVal val="#ppt_w"/>
                                          </p:val>
                                        </p:tav>
                                      </p:tavLst>
                                    </p:anim>
                                    <p:anim calcmode="lin" valueType="num">
                                      <p:cBhvr>
                                        <p:cTn id="40" dur="500" fill="hold"/>
                                        <p:tgtEl>
                                          <p:spTgt spid="18"/>
                                        </p:tgtEl>
                                        <p:attrNameLst>
                                          <p:attrName>ppt_h</p:attrName>
                                        </p:attrNameLst>
                                      </p:cBhvr>
                                      <p:tavLst>
                                        <p:tav tm="0">
                                          <p:val>
                                            <p:fltVal val="0"/>
                                          </p:val>
                                        </p:tav>
                                        <p:tav tm="100000">
                                          <p:val>
                                            <p:strVal val="#ppt_h"/>
                                          </p:val>
                                        </p:tav>
                                      </p:tavLst>
                                    </p:anim>
                                    <p:animEffect transition="in" filter="fade">
                                      <p:cBhvr>
                                        <p:cTn id="41" dur="500"/>
                                        <p:tgtEl>
                                          <p:spTgt spid="18"/>
                                        </p:tgtEl>
                                      </p:cBhvr>
                                    </p:animEffect>
                                  </p:childTnLst>
                                </p:cTn>
                              </p:par>
                            </p:childTnLst>
                          </p:cTn>
                        </p:par>
                        <p:par>
                          <p:cTn id="42" fill="hold">
                            <p:stCondLst>
                              <p:cond delay="2500"/>
                            </p:stCondLst>
                            <p:childTnLst>
                              <p:par>
                                <p:cTn id="43" presetID="53" presetClass="entr" presetSubtype="16"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ppt_w</p:attrName>
                                        </p:attrNameLst>
                                      </p:cBhvr>
                                      <p:tavLst>
                                        <p:tav tm="0">
                                          <p:val>
                                            <p:fltVal val="0"/>
                                          </p:val>
                                        </p:tav>
                                        <p:tav tm="100000">
                                          <p:val>
                                            <p:strVal val="#ppt_w"/>
                                          </p:val>
                                        </p:tav>
                                      </p:tavLst>
                                    </p:anim>
                                    <p:anim calcmode="lin" valueType="num">
                                      <p:cBhvr>
                                        <p:cTn id="46" dur="500" fill="hold"/>
                                        <p:tgtEl>
                                          <p:spTgt spid="19"/>
                                        </p:tgtEl>
                                        <p:attrNameLst>
                                          <p:attrName>ppt_h</p:attrName>
                                        </p:attrNameLst>
                                      </p:cBhvr>
                                      <p:tavLst>
                                        <p:tav tm="0">
                                          <p:val>
                                            <p:fltVal val="0"/>
                                          </p:val>
                                        </p:tav>
                                        <p:tav tm="100000">
                                          <p:val>
                                            <p:strVal val="#ppt_h"/>
                                          </p:val>
                                        </p:tav>
                                      </p:tavLst>
                                    </p:anim>
                                    <p:animEffect transition="in" filter="fade">
                                      <p:cBhvr>
                                        <p:cTn id="47" dur="500"/>
                                        <p:tgtEl>
                                          <p:spTgt spid="19"/>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500" fill="hold"/>
                                        <p:tgtEl>
                                          <p:spTgt spid="21"/>
                                        </p:tgtEl>
                                        <p:attrNameLst>
                                          <p:attrName>ppt_w</p:attrName>
                                        </p:attrNameLst>
                                      </p:cBhvr>
                                      <p:tavLst>
                                        <p:tav tm="0">
                                          <p:val>
                                            <p:fltVal val="0"/>
                                          </p:val>
                                        </p:tav>
                                        <p:tav tm="100000">
                                          <p:val>
                                            <p:strVal val="#ppt_w"/>
                                          </p:val>
                                        </p:tav>
                                      </p:tavLst>
                                    </p:anim>
                                    <p:anim calcmode="lin" valueType="num">
                                      <p:cBhvr>
                                        <p:cTn id="51" dur="500" fill="hold"/>
                                        <p:tgtEl>
                                          <p:spTgt spid="21"/>
                                        </p:tgtEl>
                                        <p:attrNameLst>
                                          <p:attrName>ppt_h</p:attrName>
                                        </p:attrNameLst>
                                      </p:cBhvr>
                                      <p:tavLst>
                                        <p:tav tm="0">
                                          <p:val>
                                            <p:fltVal val="0"/>
                                          </p:val>
                                        </p:tav>
                                        <p:tav tm="100000">
                                          <p:val>
                                            <p:strVal val="#ppt_h"/>
                                          </p:val>
                                        </p:tav>
                                      </p:tavLst>
                                    </p:anim>
                                    <p:animEffect transition="in" filter="fade">
                                      <p:cBhvr>
                                        <p:cTn id="52" dur="500"/>
                                        <p:tgtEl>
                                          <p:spTgt spid="21"/>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p:cTn id="55" dur="500" fill="hold"/>
                                        <p:tgtEl>
                                          <p:spTgt spid="23"/>
                                        </p:tgtEl>
                                        <p:attrNameLst>
                                          <p:attrName>ppt_w</p:attrName>
                                        </p:attrNameLst>
                                      </p:cBhvr>
                                      <p:tavLst>
                                        <p:tav tm="0">
                                          <p:val>
                                            <p:fltVal val="0"/>
                                          </p:val>
                                        </p:tav>
                                        <p:tav tm="100000">
                                          <p:val>
                                            <p:strVal val="#ppt_w"/>
                                          </p:val>
                                        </p:tav>
                                      </p:tavLst>
                                    </p:anim>
                                    <p:anim calcmode="lin" valueType="num">
                                      <p:cBhvr>
                                        <p:cTn id="56" dur="500" fill="hold"/>
                                        <p:tgtEl>
                                          <p:spTgt spid="23"/>
                                        </p:tgtEl>
                                        <p:attrNameLst>
                                          <p:attrName>ppt_h</p:attrName>
                                        </p:attrNameLst>
                                      </p:cBhvr>
                                      <p:tavLst>
                                        <p:tav tm="0">
                                          <p:val>
                                            <p:fltVal val="0"/>
                                          </p:val>
                                        </p:tav>
                                        <p:tav tm="100000">
                                          <p:val>
                                            <p:strVal val="#ppt_h"/>
                                          </p:val>
                                        </p:tav>
                                      </p:tavLst>
                                    </p:anim>
                                    <p:animEffect transition="in" filter="fade">
                                      <p:cBhvr>
                                        <p:cTn id="57" dur="500"/>
                                        <p:tgtEl>
                                          <p:spTgt spid="23"/>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p:cTn id="60" dur="500" fill="hold"/>
                                        <p:tgtEl>
                                          <p:spTgt spid="22"/>
                                        </p:tgtEl>
                                        <p:attrNameLst>
                                          <p:attrName>ppt_w</p:attrName>
                                        </p:attrNameLst>
                                      </p:cBhvr>
                                      <p:tavLst>
                                        <p:tav tm="0">
                                          <p:val>
                                            <p:fltVal val="0"/>
                                          </p:val>
                                        </p:tav>
                                        <p:tav tm="100000">
                                          <p:val>
                                            <p:strVal val="#ppt_w"/>
                                          </p:val>
                                        </p:tav>
                                      </p:tavLst>
                                    </p:anim>
                                    <p:anim calcmode="lin" valueType="num">
                                      <p:cBhvr>
                                        <p:cTn id="61" dur="500" fill="hold"/>
                                        <p:tgtEl>
                                          <p:spTgt spid="22"/>
                                        </p:tgtEl>
                                        <p:attrNameLst>
                                          <p:attrName>ppt_h</p:attrName>
                                        </p:attrNameLst>
                                      </p:cBhvr>
                                      <p:tavLst>
                                        <p:tav tm="0">
                                          <p:val>
                                            <p:fltVal val="0"/>
                                          </p:val>
                                        </p:tav>
                                        <p:tav tm="100000">
                                          <p:val>
                                            <p:strVal val="#ppt_h"/>
                                          </p:val>
                                        </p:tav>
                                      </p:tavLst>
                                    </p:anim>
                                    <p:animEffect transition="in" filter="fade">
                                      <p:cBhvr>
                                        <p:cTn id="62" dur="500"/>
                                        <p:tgtEl>
                                          <p:spTgt spid="22"/>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fltVal val="0"/>
                                          </p:val>
                                        </p:tav>
                                        <p:tav tm="100000">
                                          <p:val>
                                            <p:strVal val="#ppt_h"/>
                                          </p:val>
                                        </p:tav>
                                      </p:tavLst>
                                    </p:anim>
                                    <p:animEffect transition="in" filter="fade">
                                      <p:cBhvr>
                                        <p:cTn id="67" dur="500"/>
                                        <p:tgtEl>
                                          <p:spTgt spid="20"/>
                                        </p:tgtEl>
                                      </p:cBhvr>
                                    </p:animEffect>
                                  </p:childTnLst>
                                </p:cTn>
                              </p:par>
                            </p:childTnLst>
                          </p:cTn>
                        </p:par>
                        <p:par>
                          <p:cTn id="68" fill="hold">
                            <p:stCondLst>
                              <p:cond delay="3000"/>
                            </p:stCondLst>
                            <p:childTnLst>
                              <p:par>
                                <p:cTn id="69" presetID="53" presetClass="entr" presetSubtype="16" fill="hold" grpId="0" nodeType="afterEffect">
                                  <p:stCondLst>
                                    <p:cond delay="0"/>
                                  </p:stCondLst>
                                  <p:iterate type="lt">
                                    <p:tmPct val="10000"/>
                                  </p:iterate>
                                  <p:childTnLst>
                                    <p:set>
                                      <p:cBhvr>
                                        <p:cTn id="70" dur="1" fill="hold">
                                          <p:stCondLst>
                                            <p:cond delay="0"/>
                                          </p:stCondLst>
                                        </p:cTn>
                                        <p:tgtEl>
                                          <p:spTgt spid="27"/>
                                        </p:tgtEl>
                                        <p:attrNameLst>
                                          <p:attrName>style.visibility</p:attrName>
                                        </p:attrNameLst>
                                      </p:cBhvr>
                                      <p:to>
                                        <p:strVal val="visible"/>
                                      </p:to>
                                    </p:set>
                                    <p:anim calcmode="lin" valueType="num">
                                      <p:cBhvr>
                                        <p:cTn id="71" dur="100" fill="hold"/>
                                        <p:tgtEl>
                                          <p:spTgt spid="27"/>
                                        </p:tgtEl>
                                        <p:attrNameLst>
                                          <p:attrName>ppt_w</p:attrName>
                                        </p:attrNameLst>
                                      </p:cBhvr>
                                      <p:tavLst>
                                        <p:tav tm="0">
                                          <p:val>
                                            <p:fltVal val="0"/>
                                          </p:val>
                                        </p:tav>
                                        <p:tav tm="100000">
                                          <p:val>
                                            <p:strVal val="#ppt_w"/>
                                          </p:val>
                                        </p:tav>
                                      </p:tavLst>
                                    </p:anim>
                                    <p:anim calcmode="lin" valueType="num">
                                      <p:cBhvr>
                                        <p:cTn id="72" dur="100" fill="hold"/>
                                        <p:tgtEl>
                                          <p:spTgt spid="27"/>
                                        </p:tgtEl>
                                        <p:attrNameLst>
                                          <p:attrName>ppt_h</p:attrName>
                                        </p:attrNameLst>
                                      </p:cBhvr>
                                      <p:tavLst>
                                        <p:tav tm="0">
                                          <p:val>
                                            <p:fltVal val="0"/>
                                          </p:val>
                                        </p:tav>
                                        <p:tav tm="100000">
                                          <p:val>
                                            <p:strVal val="#ppt_h"/>
                                          </p:val>
                                        </p:tav>
                                      </p:tavLst>
                                    </p:anim>
                                    <p:animEffect transition="in" filter="fade">
                                      <p:cBhvr>
                                        <p:cTn id="73" dur="100"/>
                                        <p:tgtEl>
                                          <p:spTgt spid="27"/>
                                        </p:tgtEl>
                                      </p:cBhvr>
                                    </p:animEffect>
                                  </p:childTnLst>
                                </p:cTn>
                              </p:par>
                            </p:childTnLst>
                          </p:cTn>
                        </p:par>
                        <p:par>
                          <p:cTn id="74" fill="hold">
                            <p:stCondLst>
                              <p:cond delay="3300"/>
                            </p:stCondLst>
                            <p:childTnLst>
                              <p:par>
                                <p:cTn id="75" presetID="53" presetClass="entr" presetSubtype="16" fill="hold" grpId="0" nodeType="afterEffect">
                                  <p:stCondLst>
                                    <p:cond delay="0"/>
                                  </p:stCondLst>
                                  <p:iterate type="lt">
                                    <p:tmPct val="10000"/>
                                  </p:iterate>
                                  <p:childTnLst>
                                    <p:set>
                                      <p:cBhvr>
                                        <p:cTn id="76" dur="1" fill="hold">
                                          <p:stCondLst>
                                            <p:cond delay="0"/>
                                          </p:stCondLst>
                                        </p:cTn>
                                        <p:tgtEl>
                                          <p:spTgt spid="36"/>
                                        </p:tgtEl>
                                        <p:attrNameLst>
                                          <p:attrName>style.visibility</p:attrName>
                                        </p:attrNameLst>
                                      </p:cBhvr>
                                      <p:to>
                                        <p:strVal val="visible"/>
                                      </p:to>
                                    </p:set>
                                    <p:anim calcmode="lin" valueType="num">
                                      <p:cBhvr>
                                        <p:cTn id="77" dur="100" fill="hold"/>
                                        <p:tgtEl>
                                          <p:spTgt spid="36"/>
                                        </p:tgtEl>
                                        <p:attrNameLst>
                                          <p:attrName>ppt_w</p:attrName>
                                        </p:attrNameLst>
                                      </p:cBhvr>
                                      <p:tavLst>
                                        <p:tav tm="0">
                                          <p:val>
                                            <p:fltVal val="0"/>
                                          </p:val>
                                        </p:tav>
                                        <p:tav tm="100000">
                                          <p:val>
                                            <p:strVal val="#ppt_w"/>
                                          </p:val>
                                        </p:tav>
                                      </p:tavLst>
                                    </p:anim>
                                    <p:anim calcmode="lin" valueType="num">
                                      <p:cBhvr>
                                        <p:cTn id="78" dur="100" fill="hold"/>
                                        <p:tgtEl>
                                          <p:spTgt spid="36"/>
                                        </p:tgtEl>
                                        <p:attrNameLst>
                                          <p:attrName>ppt_h</p:attrName>
                                        </p:attrNameLst>
                                      </p:cBhvr>
                                      <p:tavLst>
                                        <p:tav tm="0">
                                          <p:val>
                                            <p:fltVal val="0"/>
                                          </p:val>
                                        </p:tav>
                                        <p:tav tm="100000">
                                          <p:val>
                                            <p:strVal val="#ppt_h"/>
                                          </p:val>
                                        </p:tav>
                                      </p:tavLst>
                                    </p:anim>
                                    <p:animEffect transition="in" filter="fade">
                                      <p:cBhvr>
                                        <p:cTn id="79" dur="100"/>
                                        <p:tgtEl>
                                          <p:spTgt spid="36"/>
                                        </p:tgtEl>
                                      </p:cBhvr>
                                    </p:animEffect>
                                  </p:childTnLst>
                                </p:cTn>
                              </p:par>
                            </p:childTnLst>
                          </p:cTn>
                        </p:par>
                        <p:par>
                          <p:cTn id="80" fill="hold">
                            <p:stCondLst>
                              <p:cond delay="3670"/>
                            </p:stCondLst>
                            <p:childTnLst>
                              <p:par>
                                <p:cTn id="81" presetID="53" presetClass="entr" presetSubtype="16" fill="hold" grpId="0" nodeType="afterEffect">
                                  <p:stCondLst>
                                    <p:cond delay="0"/>
                                  </p:stCondLst>
                                  <p:iterate type="lt">
                                    <p:tmPct val="10000"/>
                                  </p:iterate>
                                  <p:childTnLst>
                                    <p:set>
                                      <p:cBhvr>
                                        <p:cTn id="82" dur="1" fill="hold">
                                          <p:stCondLst>
                                            <p:cond delay="0"/>
                                          </p:stCondLst>
                                        </p:cTn>
                                        <p:tgtEl>
                                          <p:spTgt spid="33"/>
                                        </p:tgtEl>
                                        <p:attrNameLst>
                                          <p:attrName>style.visibility</p:attrName>
                                        </p:attrNameLst>
                                      </p:cBhvr>
                                      <p:to>
                                        <p:strVal val="visible"/>
                                      </p:to>
                                    </p:set>
                                    <p:anim calcmode="lin" valueType="num">
                                      <p:cBhvr>
                                        <p:cTn id="83" dur="100" fill="hold"/>
                                        <p:tgtEl>
                                          <p:spTgt spid="33"/>
                                        </p:tgtEl>
                                        <p:attrNameLst>
                                          <p:attrName>ppt_w</p:attrName>
                                        </p:attrNameLst>
                                      </p:cBhvr>
                                      <p:tavLst>
                                        <p:tav tm="0">
                                          <p:val>
                                            <p:fltVal val="0"/>
                                          </p:val>
                                        </p:tav>
                                        <p:tav tm="100000">
                                          <p:val>
                                            <p:strVal val="#ppt_w"/>
                                          </p:val>
                                        </p:tav>
                                      </p:tavLst>
                                    </p:anim>
                                    <p:anim calcmode="lin" valueType="num">
                                      <p:cBhvr>
                                        <p:cTn id="84" dur="100" fill="hold"/>
                                        <p:tgtEl>
                                          <p:spTgt spid="33"/>
                                        </p:tgtEl>
                                        <p:attrNameLst>
                                          <p:attrName>ppt_h</p:attrName>
                                        </p:attrNameLst>
                                      </p:cBhvr>
                                      <p:tavLst>
                                        <p:tav tm="0">
                                          <p:val>
                                            <p:fltVal val="0"/>
                                          </p:val>
                                        </p:tav>
                                        <p:tav tm="100000">
                                          <p:val>
                                            <p:strVal val="#ppt_h"/>
                                          </p:val>
                                        </p:tav>
                                      </p:tavLst>
                                    </p:anim>
                                    <p:animEffect transition="in" filter="fade">
                                      <p:cBhvr>
                                        <p:cTn id="85" dur="100"/>
                                        <p:tgtEl>
                                          <p:spTgt spid="33"/>
                                        </p:tgtEl>
                                      </p:cBhvr>
                                    </p:animEffect>
                                  </p:childTnLst>
                                </p:cTn>
                              </p:par>
                            </p:childTnLst>
                          </p:cTn>
                        </p:par>
                        <p:par>
                          <p:cTn id="86" fill="hold">
                            <p:stCondLst>
                              <p:cond delay="4130"/>
                            </p:stCondLst>
                            <p:childTnLst>
                              <p:par>
                                <p:cTn id="87" presetID="53" presetClass="entr" presetSubtype="16" fill="hold" grpId="0" nodeType="afterEffect">
                                  <p:stCondLst>
                                    <p:cond delay="0"/>
                                  </p:stCondLst>
                                  <p:iterate type="lt">
                                    <p:tmPct val="10000"/>
                                  </p:iterate>
                                  <p:childTnLst>
                                    <p:set>
                                      <p:cBhvr>
                                        <p:cTn id="88" dur="1" fill="hold">
                                          <p:stCondLst>
                                            <p:cond delay="0"/>
                                          </p:stCondLst>
                                        </p:cTn>
                                        <p:tgtEl>
                                          <p:spTgt spid="48"/>
                                        </p:tgtEl>
                                        <p:attrNameLst>
                                          <p:attrName>style.visibility</p:attrName>
                                        </p:attrNameLst>
                                      </p:cBhvr>
                                      <p:to>
                                        <p:strVal val="visible"/>
                                      </p:to>
                                    </p:set>
                                    <p:anim calcmode="lin" valueType="num">
                                      <p:cBhvr>
                                        <p:cTn id="89" dur="100" fill="hold"/>
                                        <p:tgtEl>
                                          <p:spTgt spid="48"/>
                                        </p:tgtEl>
                                        <p:attrNameLst>
                                          <p:attrName>ppt_w</p:attrName>
                                        </p:attrNameLst>
                                      </p:cBhvr>
                                      <p:tavLst>
                                        <p:tav tm="0">
                                          <p:val>
                                            <p:fltVal val="0"/>
                                          </p:val>
                                        </p:tav>
                                        <p:tav tm="100000">
                                          <p:val>
                                            <p:strVal val="#ppt_w"/>
                                          </p:val>
                                        </p:tav>
                                      </p:tavLst>
                                    </p:anim>
                                    <p:anim calcmode="lin" valueType="num">
                                      <p:cBhvr>
                                        <p:cTn id="90" dur="100" fill="hold"/>
                                        <p:tgtEl>
                                          <p:spTgt spid="48"/>
                                        </p:tgtEl>
                                        <p:attrNameLst>
                                          <p:attrName>ppt_h</p:attrName>
                                        </p:attrNameLst>
                                      </p:cBhvr>
                                      <p:tavLst>
                                        <p:tav tm="0">
                                          <p:val>
                                            <p:fltVal val="0"/>
                                          </p:val>
                                        </p:tav>
                                        <p:tav tm="100000">
                                          <p:val>
                                            <p:strVal val="#ppt_h"/>
                                          </p:val>
                                        </p:tav>
                                      </p:tavLst>
                                    </p:anim>
                                    <p:animEffect transition="in" filter="fade">
                                      <p:cBhvr>
                                        <p:cTn id="91" dur="100"/>
                                        <p:tgtEl>
                                          <p:spTgt spid="48"/>
                                        </p:tgtEl>
                                      </p:cBhvr>
                                    </p:animEffect>
                                  </p:childTnLst>
                                </p:cTn>
                              </p:par>
                            </p:childTnLst>
                          </p:cTn>
                        </p:par>
                        <p:par>
                          <p:cTn id="92" fill="hold">
                            <p:stCondLst>
                              <p:cond delay="4950"/>
                            </p:stCondLst>
                            <p:childTnLst>
                              <p:par>
                                <p:cTn id="93" presetID="53" presetClass="entr" presetSubtype="16" fill="hold" grpId="0" nodeType="afterEffect">
                                  <p:stCondLst>
                                    <p:cond delay="0"/>
                                  </p:stCondLst>
                                  <p:iterate type="lt">
                                    <p:tmPct val="10000"/>
                                  </p:iterate>
                                  <p:childTnLst>
                                    <p:set>
                                      <p:cBhvr>
                                        <p:cTn id="94" dur="1" fill="hold">
                                          <p:stCondLst>
                                            <p:cond delay="0"/>
                                          </p:stCondLst>
                                        </p:cTn>
                                        <p:tgtEl>
                                          <p:spTgt spid="30"/>
                                        </p:tgtEl>
                                        <p:attrNameLst>
                                          <p:attrName>style.visibility</p:attrName>
                                        </p:attrNameLst>
                                      </p:cBhvr>
                                      <p:to>
                                        <p:strVal val="visible"/>
                                      </p:to>
                                    </p:set>
                                    <p:anim calcmode="lin" valueType="num">
                                      <p:cBhvr>
                                        <p:cTn id="95" dur="100" fill="hold"/>
                                        <p:tgtEl>
                                          <p:spTgt spid="30"/>
                                        </p:tgtEl>
                                        <p:attrNameLst>
                                          <p:attrName>ppt_w</p:attrName>
                                        </p:attrNameLst>
                                      </p:cBhvr>
                                      <p:tavLst>
                                        <p:tav tm="0">
                                          <p:val>
                                            <p:fltVal val="0"/>
                                          </p:val>
                                        </p:tav>
                                        <p:tav tm="100000">
                                          <p:val>
                                            <p:strVal val="#ppt_w"/>
                                          </p:val>
                                        </p:tav>
                                      </p:tavLst>
                                    </p:anim>
                                    <p:anim calcmode="lin" valueType="num">
                                      <p:cBhvr>
                                        <p:cTn id="96" dur="100" fill="hold"/>
                                        <p:tgtEl>
                                          <p:spTgt spid="30"/>
                                        </p:tgtEl>
                                        <p:attrNameLst>
                                          <p:attrName>ppt_h</p:attrName>
                                        </p:attrNameLst>
                                      </p:cBhvr>
                                      <p:tavLst>
                                        <p:tav tm="0">
                                          <p:val>
                                            <p:fltVal val="0"/>
                                          </p:val>
                                        </p:tav>
                                        <p:tav tm="100000">
                                          <p:val>
                                            <p:strVal val="#ppt_h"/>
                                          </p:val>
                                        </p:tav>
                                      </p:tavLst>
                                    </p:anim>
                                    <p:animEffect transition="in" filter="fade">
                                      <p:cBhvr>
                                        <p:cTn id="97" dur="1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5" grpId="0"/>
      <p:bldP spid="27" grpId="0"/>
      <p:bldP spid="30" grpId="0"/>
      <p:bldP spid="33" grpId="0"/>
      <p:bldP spid="36" grpId="0"/>
      <p:bldP spid="48" grpId="0"/>
      <p:bldP spid="31" grpId="0"/>
      <p:bldP spid="31" grpId="1"/>
      <p:bldP spid="34" grpId="0" animBg="1"/>
      <p:bldP spid="3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5"/>
          <p:cNvSpPr>
            <a:spLocks/>
          </p:cNvSpPr>
          <p:nvPr/>
        </p:nvSpPr>
        <p:spPr bwMode="auto">
          <a:xfrm>
            <a:off x="4356809" y="1674812"/>
            <a:ext cx="1754188" cy="1754188"/>
          </a:xfrm>
          <a:custGeom>
            <a:avLst/>
            <a:gdLst>
              <a:gd name="T0" fmla="*/ 2409 w 4819"/>
              <a:gd name="T1" fmla="*/ 0 h 4819"/>
              <a:gd name="T2" fmla="*/ 4819 w 4819"/>
              <a:gd name="T3" fmla="*/ 2409 h 4819"/>
              <a:gd name="T4" fmla="*/ 4715 w 4819"/>
              <a:gd name="T5" fmla="*/ 3110 h 4819"/>
              <a:gd name="T6" fmla="*/ 4459 w 4819"/>
              <a:gd name="T7" fmla="*/ 3373 h 4819"/>
              <a:gd name="T8" fmla="*/ 3373 w 4819"/>
              <a:gd name="T9" fmla="*/ 4459 h 4819"/>
              <a:gd name="T10" fmla="*/ 3110 w 4819"/>
              <a:gd name="T11" fmla="*/ 4715 h 4819"/>
              <a:gd name="T12" fmla="*/ 2409 w 4819"/>
              <a:gd name="T13" fmla="*/ 4819 h 4819"/>
              <a:gd name="T14" fmla="*/ 0 w 4819"/>
              <a:gd name="T15" fmla="*/ 2409 h 4819"/>
              <a:gd name="T16" fmla="*/ 2409 w 4819"/>
              <a:gd name="T17" fmla="*/ 0 h 4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9" h="4819">
                <a:moveTo>
                  <a:pt x="2409" y="0"/>
                </a:moveTo>
                <a:cubicBezTo>
                  <a:pt x="3740" y="0"/>
                  <a:pt x="4819" y="1079"/>
                  <a:pt x="4819" y="2409"/>
                </a:cubicBezTo>
                <a:cubicBezTo>
                  <a:pt x="4819" y="2653"/>
                  <a:pt x="4782" y="2888"/>
                  <a:pt x="4715" y="3110"/>
                </a:cubicBezTo>
                <a:cubicBezTo>
                  <a:pt x="4676" y="3238"/>
                  <a:pt x="4586" y="3331"/>
                  <a:pt x="4459" y="3373"/>
                </a:cubicBezTo>
                <a:cubicBezTo>
                  <a:pt x="3947" y="3543"/>
                  <a:pt x="3543" y="3947"/>
                  <a:pt x="3373" y="4459"/>
                </a:cubicBezTo>
                <a:cubicBezTo>
                  <a:pt x="3331" y="4586"/>
                  <a:pt x="3238" y="4676"/>
                  <a:pt x="3110" y="4715"/>
                </a:cubicBezTo>
                <a:cubicBezTo>
                  <a:pt x="2888" y="4782"/>
                  <a:pt x="2653" y="4819"/>
                  <a:pt x="2409" y="4819"/>
                </a:cubicBezTo>
                <a:cubicBezTo>
                  <a:pt x="1079" y="4819"/>
                  <a:pt x="0" y="3740"/>
                  <a:pt x="0" y="2409"/>
                </a:cubicBezTo>
                <a:cubicBezTo>
                  <a:pt x="0" y="1079"/>
                  <a:pt x="1079" y="0"/>
                  <a:pt x="2409" y="0"/>
                </a:cubicBez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3" name="Freeform 6"/>
          <p:cNvSpPr>
            <a:spLocks/>
          </p:cNvSpPr>
          <p:nvPr/>
        </p:nvSpPr>
        <p:spPr bwMode="auto">
          <a:xfrm>
            <a:off x="4300885" y="3482660"/>
            <a:ext cx="1754188" cy="1755775"/>
          </a:xfrm>
          <a:custGeom>
            <a:avLst/>
            <a:gdLst>
              <a:gd name="T0" fmla="*/ 2409 w 4819"/>
              <a:gd name="T1" fmla="*/ 0 h 4819"/>
              <a:gd name="T2" fmla="*/ 3110 w 4819"/>
              <a:gd name="T3" fmla="*/ 104 h 4819"/>
              <a:gd name="T4" fmla="*/ 3373 w 4819"/>
              <a:gd name="T5" fmla="*/ 360 h 4819"/>
              <a:gd name="T6" fmla="*/ 4459 w 4819"/>
              <a:gd name="T7" fmla="*/ 1446 h 4819"/>
              <a:gd name="T8" fmla="*/ 4715 w 4819"/>
              <a:gd name="T9" fmla="*/ 1709 h 4819"/>
              <a:gd name="T10" fmla="*/ 4819 w 4819"/>
              <a:gd name="T11" fmla="*/ 2410 h 4819"/>
              <a:gd name="T12" fmla="*/ 2409 w 4819"/>
              <a:gd name="T13" fmla="*/ 4819 h 4819"/>
              <a:gd name="T14" fmla="*/ 0 w 4819"/>
              <a:gd name="T15" fmla="*/ 2410 h 4819"/>
              <a:gd name="T16" fmla="*/ 2409 w 4819"/>
              <a:gd name="T17" fmla="*/ 0 h 4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9" h="4819">
                <a:moveTo>
                  <a:pt x="2409" y="0"/>
                </a:moveTo>
                <a:cubicBezTo>
                  <a:pt x="2653" y="0"/>
                  <a:pt x="2888" y="37"/>
                  <a:pt x="3110" y="104"/>
                </a:cubicBezTo>
                <a:cubicBezTo>
                  <a:pt x="3238" y="143"/>
                  <a:pt x="3331" y="233"/>
                  <a:pt x="3373" y="360"/>
                </a:cubicBezTo>
                <a:cubicBezTo>
                  <a:pt x="3543" y="872"/>
                  <a:pt x="3947" y="1276"/>
                  <a:pt x="4459" y="1446"/>
                </a:cubicBezTo>
                <a:cubicBezTo>
                  <a:pt x="4586" y="1488"/>
                  <a:pt x="4676" y="1581"/>
                  <a:pt x="4715" y="1709"/>
                </a:cubicBezTo>
                <a:cubicBezTo>
                  <a:pt x="4782" y="1931"/>
                  <a:pt x="4819" y="2166"/>
                  <a:pt x="4819" y="2410"/>
                </a:cubicBezTo>
                <a:cubicBezTo>
                  <a:pt x="4819" y="3740"/>
                  <a:pt x="3740" y="4819"/>
                  <a:pt x="2409" y="4819"/>
                </a:cubicBezTo>
                <a:cubicBezTo>
                  <a:pt x="1079" y="4819"/>
                  <a:pt x="0" y="3740"/>
                  <a:pt x="0" y="2410"/>
                </a:cubicBezTo>
                <a:cubicBezTo>
                  <a:pt x="0" y="1079"/>
                  <a:pt x="1079" y="0"/>
                  <a:pt x="2409" y="0"/>
                </a:cubicBez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Freeform 7"/>
          <p:cNvSpPr>
            <a:spLocks/>
          </p:cNvSpPr>
          <p:nvPr/>
        </p:nvSpPr>
        <p:spPr bwMode="auto">
          <a:xfrm>
            <a:off x="6161881" y="1596710"/>
            <a:ext cx="1754188" cy="1754188"/>
          </a:xfrm>
          <a:custGeom>
            <a:avLst/>
            <a:gdLst>
              <a:gd name="T0" fmla="*/ 2410 w 4819"/>
              <a:gd name="T1" fmla="*/ 0 h 4819"/>
              <a:gd name="T2" fmla="*/ 4819 w 4819"/>
              <a:gd name="T3" fmla="*/ 2409 h 4819"/>
              <a:gd name="T4" fmla="*/ 2410 w 4819"/>
              <a:gd name="T5" fmla="*/ 4819 h 4819"/>
              <a:gd name="T6" fmla="*/ 1709 w 4819"/>
              <a:gd name="T7" fmla="*/ 4715 h 4819"/>
              <a:gd name="T8" fmla="*/ 1446 w 4819"/>
              <a:gd name="T9" fmla="*/ 4459 h 4819"/>
              <a:gd name="T10" fmla="*/ 360 w 4819"/>
              <a:gd name="T11" fmla="*/ 3373 h 4819"/>
              <a:gd name="T12" fmla="*/ 104 w 4819"/>
              <a:gd name="T13" fmla="*/ 3110 h 4819"/>
              <a:gd name="T14" fmla="*/ 0 w 4819"/>
              <a:gd name="T15" fmla="*/ 2409 h 4819"/>
              <a:gd name="T16" fmla="*/ 2410 w 4819"/>
              <a:gd name="T17" fmla="*/ 0 h 4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9" h="4819">
                <a:moveTo>
                  <a:pt x="2410" y="0"/>
                </a:moveTo>
                <a:cubicBezTo>
                  <a:pt x="3740" y="0"/>
                  <a:pt x="4819" y="1079"/>
                  <a:pt x="4819" y="2409"/>
                </a:cubicBezTo>
                <a:cubicBezTo>
                  <a:pt x="4819" y="3740"/>
                  <a:pt x="3740" y="4819"/>
                  <a:pt x="2410" y="4819"/>
                </a:cubicBezTo>
                <a:cubicBezTo>
                  <a:pt x="2166" y="4819"/>
                  <a:pt x="1931" y="4782"/>
                  <a:pt x="1709" y="4715"/>
                </a:cubicBezTo>
                <a:cubicBezTo>
                  <a:pt x="1581" y="4676"/>
                  <a:pt x="1488" y="4586"/>
                  <a:pt x="1446" y="4459"/>
                </a:cubicBezTo>
                <a:cubicBezTo>
                  <a:pt x="1276" y="3947"/>
                  <a:pt x="872" y="3543"/>
                  <a:pt x="360" y="3373"/>
                </a:cubicBezTo>
                <a:cubicBezTo>
                  <a:pt x="233" y="3331"/>
                  <a:pt x="143" y="3238"/>
                  <a:pt x="104" y="3110"/>
                </a:cubicBezTo>
                <a:cubicBezTo>
                  <a:pt x="37" y="2888"/>
                  <a:pt x="0" y="2653"/>
                  <a:pt x="0" y="2409"/>
                </a:cubicBezTo>
                <a:cubicBezTo>
                  <a:pt x="0" y="1079"/>
                  <a:pt x="1079" y="0"/>
                  <a:pt x="2410" y="0"/>
                </a:cubicBez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5" name="Freeform 8"/>
          <p:cNvSpPr>
            <a:spLocks/>
          </p:cNvSpPr>
          <p:nvPr/>
        </p:nvSpPr>
        <p:spPr bwMode="auto">
          <a:xfrm>
            <a:off x="6222510" y="3498157"/>
            <a:ext cx="1754188" cy="1755775"/>
          </a:xfrm>
          <a:custGeom>
            <a:avLst/>
            <a:gdLst>
              <a:gd name="T0" fmla="*/ 2410 w 4819"/>
              <a:gd name="T1" fmla="*/ 0 h 4819"/>
              <a:gd name="T2" fmla="*/ 4819 w 4819"/>
              <a:gd name="T3" fmla="*/ 2410 h 4819"/>
              <a:gd name="T4" fmla="*/ 2410 w 4819"/>
              <a:gd name="T5" fmla="*/ 4819 h 4819"/>
              <a:gd name="T6" fmla="*/ 0 w 4819"/>
              <a:gd name="T7" fmla="*/ 2410 h 4819"/>
              <a:gd name="T8" fmla="*/ 104 w 4819"/>
              <a:gd name="T9" fmla="*/ 1709 h 4819"/>
              <a:gd name="T10" fmla="*/ 360 w 4819"/>
              <a:gd name="T11" fmla="*/ 1446 h 4819"/>
              <a:gd name="T12" fmla="*/ 1446 w 4819"/>
              <a:gd name="T13" fmla="*/ 360 h 4819"/>
              <a:gd name="T14" fmla="*/ 1709 w 4819"/>
              <a:gd name="T15" fmla="*/ 104 h 4819"/>
              <a:gd name="T16" fmla="*/ 2410 w 4819"/>
              <a:gd name="T17" fmla="*/ 0 h 4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9" h="4819">
                <a:moveTo>
                  <a:pt x="2410" y="0"/>
                </a:moveTo>
                <a:cubicBezTo>
                  <a:pt x="3740" y="0"/>
                  <a:pt x="4819" y="1079"/>
                  <a:pt x="4819" y="2410"/>
                </a:cubicBezTo>
                <a:cubicBezTo>
                  <a:pt x="4819" y="3740"/>
                  <a:pt x="3740" y="4819"/>
                  <a:pt x="2410" y="4819"/>
                </a:cubicBezTo>
                <a:cubicBezTo>
                  <a:pt x="1079" y="4819"/>
                  <a:pt x="0" y="3740"/>
                  <a:pt x="0" y="2410"/>
                </a:cubicBezTo>
                <a:cubicBezTo>
                  <a:pt x="0" y="2166"/>
                  <a:pt x="37" y="1931"/>
                  <a:pt x="104" y="1709"/>
                </a:cubicBezTo>
                <a:cubicBezTo>
                  <a:pt x="143" y="1581"/>
                  <a:pt x="233" y="1488"/>
                  <a:pt x="360" y="1446"/>
                </a:cubicBezTo>
                <a:cubicBezTo>
                  <a:pt x="872" y="1276"/>
                  <a:pt x="1276" y="872"/>
                  <a:pt x="1446" y="360"/>
                </a:cubicBezTo>
                <a:cubicBezTo>
                  <a:pt x="1488" y="233"/>
                  <a:pt x="1581" y="143"/>
                  <a:pt x="1709" y="104"/>
                </a:cubicBezTo>
                <a:cubicBezTo>
                  <a:pt x="1931" y="37"/>
                  <a:pt x="2166" y="0"/>
                  <a:pt x="2410" y="0"/>
                </a:cubicBez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6" name="Freeform 34"/>
          <p:cNvSpPr>
            <a:spLocks noChangeAspect="1" noEditPoints="1"/>
          </p:cNvSpPr>
          <p:nvPr/>
        </p:nvSpPr>
        <p:spPr bwMode="auto">
          <a:xfrm>
            <a:off x="4913409" y="4000547"/>
            <a:ext cx="529141" cy="720000"/>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a:extLst/>
        </p:spPr>
        <p:txBody>
          <a:bodyPr/>
          <a:lstStyle/>
          <a:p>
            <a:endParaRPr lang="zh-CN" altLang="en-US" sz="1180">
              <a:solidFill>
                <a:schemeClr val="accent1"/>
              </a:solidFill>
            </a:endParaRPr>
          </a:p>
        </p:txBody>
      </p:sp>
      <p:sp>
        <p:nvSpPr>
          <p:cNvPr id="37" name="Freeform 35"/>
          <p:cNvSpPr>
            <a:spLocks noChangeAspect="1" noEditPoints="1"/>
          </p:cNvSpPr>
          <p:nvPr/>
        </p:nvSpPr>
        <p:spPr bwMode="auto">
          <a:xfrm>
            <a:off x="6827749" y="4079956"/>
            <a:ext cx="422452" cy="574773"/>
          </a:xfrm>
          <a:custGeom>
            <a:avLst/>
            <a:gdLst>
              <a:gd name="T0" fmla="*/ 73939 w 625"/>
              <a:gd name="T1" fmla="*/ 124194 h 852"/>
              <a:gd name="T2" fmla="*/ 62217 w 625"/>
              <a:gd name="T3" fmla="*/ 766762 h 852"/>
              <a:gd name="T4" fmla="*/ 563563 w 625"/>
              <a:gd name="T5" fmla="*/ 188091 h 852"/>
              <a:gd name="T6" fmla="*/ 520281 w 625"/>
              <a:gd name="T7" fmla="*/ 201590 h 852"/>
              <a:gd name="T8" fmla="*/ 64021 w 625"/>
              <a:gd name="T9" fmla="*/ 722664 h 852"/>
              <a:gd name="T10" fmla="*/ 243459 w 625"/>
              <a:gd name="T11" fmla="*/ 81896 h 852"/>
              <a:gd name="T12" fmla="*/ 320104 w 625"/>
              <a:gd name="T13" fmla="*/ 81896 h 852"/>
              <a:gd name="T14" fmla="*/ 280429 w 625"/>
              <a:gd name="T15" fmla="*/ 122394 h 852"/>
              <a:gd name="T16" fmla="*/ 196571 w 625"/>
              <a:gd name="T17" fmla="*/ 83696 h 852"/>
              <a:gd name="T18" fmla="*/ 103696 w 625"/>
              <a:gd name="T19" fmla="*/ 194390 h 852"/>
              <a:gd name="T20" fmla="*/ 459867 w 625"/>
              <a:gd name="T21" fmla="*/ 194390 h 852"/>
              <a:gd name="T22" fmla="*/ 366992 w 625"/>
              <a:gd name="T23" fmla="*/ 83696 h 852"/>
              <a:gd name="T24" fmla="*/ 196571 w 625"/>
              <a:gd name="T25" fmla="*/ 83696 h 852"/>
              <a:gd name="T26" fmla="*/ 199276 w 625"/>
              <a:gd name="T27" fmla="*/ 582271 h 852"/>
              <a:gd name="T28" fmla="*/ 136157 w 625"/>
              <a:gd name="T29" fmla="*/ 600270 h 852"/>
              <a:gd name="T30" fmla="*/ 122631 w 625"/>
              <a:gd name="T31" fmla="*/ 613770 h 852"/>
              <a:gd name="T32" fmla="*/ 199276 w 625"/>
              <a:gd name="T33" fmla="*/ 619169 h 852"/>
              <a:gd name="T34" fmla="*/ 119025 w 625"/>
              <a:gd name="T35" fmla="*/ 658767 h 852"/>
              <a:gd name="T36" fmla="*/ 218212 w 625"/>
              <a:gd name="T37" fmla="*/ 610170 h 852"/>
              <a:gd name="T38" fmla="*/ 218212 w 625"/>
              <a:gd name="T39" fmla="*/ 578671 h 852"/>
              <a:gd name="T40" fmla="*/ 99187 w 625"/>
              <a:gd name="T41" fmla="*/ 584971 h 852"/>
              <a:gd name="T42" fmla="*/ 192964 w 625"/>
              <a:gd name="T43" fmla="*/ 683966 h 852"/>
              <a:gd name="T44" fmla="*/ 192964 w 625"/>
              <a:gd name="T45" fmla="*/ 301485 h 852"/>
              <a:gd name="T46" fmla="*/ 136157 w 625"/>
              <a:gd name="T47" fmla="*/ 318584 h 852"/>
              <a:gd name="T48" fmla="*/ 155994 w 625"/>
              <a:gd name="T49" fmla="*/ 368982 h 852"/>
              <a:gd name="T50" fmla="*/ 119025 w 625"/>
              <a:gd name="T51" fmla="*/ 382481 h 852"/>
              <a:gd name="T52" fmla="*/ 192964 w 625"/>
              <a:gd name="T53" fmla="*/ 281686 h 852"/>
              <a:gd name="T54" fmla="*/ 99187 w 625"/>
              <a:gd name="T55" fmla="*/ 380681 h 852"/>
              <a:gd name="T56" fmla="*/ 217310 w 625"/>
              <a:gd name="T57" fmla="*/ 323084 h 852"/>
              <a:gd name="T58" fmla="*/ 216408 w 625"/>
              <a:gd name="T59" fmla="*/ 296985 h 852"/>
              <a:gd name="T60" fmla="*/ 199276 w 625"/>
              <a:gd name="T61" fmla="*/ 452678 h 852"/>
              <a:gd name="T62" fmla="*/ 122631 w 625"/>
              <a:gd name="T63" fmla="*/ 471577 h 852"/>
              <a:gd name="T64" fmla="*/ 199276 w 625"/>
              <a:gd name="T65" fmla="*/ 522874 h 852"/>
              <a:gd name="T66" fmla="*/ 218212 w 625"/>
              <a:gd name="T67" fmla="*/ 438278 h 852"/>
              <a:gd name="T68" fmla="*/ 99187 w 625"/>
              <a:gd name="T69" fmla="*/ 442778 h 852"/>
              <a:gd name="T70" fmla="*/ 199276 w 625"/>
              <a:gd name="T71" fmla="*/ 541773 h 852"/>
              <a:gd name="T72" fmla="*/ 260592 w 625"/>
              <a:gd name="T73" fmla="*/ 418479 h 852"/>
              <a:gd name="T74" fmla="*/ 294856 w 625"/>
              <a:gd name="T75" fmla="*/ 650668 h 852"/>
              <a:gd name="T76" fmla="*/ 452654 w 625"/>
              <a:gd name="T77" fmla="*/ 602070 h 852"/>
              <a:gd name="T78" fmla="*/ 288544 w 625"/>
              <a:gd name="T79" fmla="*/ 644368 h 852"/>
              <a:gd name="T80" fmla="*/ 452654 w 625"/>
              <a:gd name="T81" fmla="*/ 456277 h 852"/>
              <a:gd name="T82" fmla="*/ 288544 w 625"/>
              <a:gd name="T83" fmla="*/ 368982 h 852"/>
              <a:gd name="T84" fmla="*/ 288544 w 625"/>
              <a:gd name="T85" fmla="*/ 316784 h 8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25" h="852">
                <a:moveTo>
                  <a:pt x="48" y="224"/>
                </a:moveTo>
                <a:cubicBezTo>
                  <a:pt x="48" y="200"/>
                  <a:pt x="59" y="188"/>
                  <a:pt x="82" y="188"/>
                </a:cubicBezTo>
                <a:lnTo>
                  <a:pt x="82" y="138"/>
                </a:lnTo>
                <a:cubicBezTo>
                  <a:pt x="39" y="139"/>
                  <a:pt x="0" y="167"/>
                  <a:pt x="0" y="209"/>
                </a:cubicBezTo>
                <a:lnTo>
                  <a:pt x="0" y="783"/>
                </a:lnTo>
                <a:cubicBezTo>
                  <a:pt x="0" y="818"/>
                  <a:pt x="34" y="852"/>
                  <a:pt x="69" y="852"/>
                </a:cubicBezTo>
                <a:lnTo>
                  <a:pt x="556" y="852"/>
                </a:lnTo>
                <a:cubicBezTo>
                  <a:pt x="591" y="852"/>
                  <a:pt x="625" y="818"/>
                  <a:pt x="625" y="783"/>
                </a:cubicBezTo>
                <a:lnTo>
                  <a:pt x="625" y="209"/>
                </a:lnTo>
                <a:cubicBezTo>
                  <a:pt x="625" y="167"/>
                  <a:pt x="586" y="139"/>
                  <a:pt x="543" y="138"/>
                </a:cubicBezTo>
                <a:lnTo>
                  <a:pt x="543" y="188"/>
                </a:lnTo>
                <a:cubicBezTo>
                  <a:pt x="566" y="188"/>
                  <a:pt x="577" y="200"/>
                  <a:pt x="577" y="224"/>
                </a:cubicBezTo>
                <a:lnTo>
                  <a:pt x="577" y="768"/>
                </a:lnTo>
                <a:cubicBezTo>
                  <a:pt x="577" y="785"/>
                  <a:pt x="570" y="803"/>
                  <a:pt x="554" y="803"/>
                </a:cubicBezTo>
                <a:lnTo>
                  <a:pt x="71" y="803"/>
                </a:lnTo>
                <a:cubicBezTo>
                  <a:pt x="53" y="803"/>
                  <a:pt x="48" y="783"/>
                  <a:pt x="48" y="764"/>
                </a:cubicBezTo>
                <a:lnTo>
                  <a:pt x="48" y="224"/>
                </a:lnTo>
                <a:close/>
                <a:moveTo>
                  <a:pt x="270" y="91"/>
                </a:moveTo>
                <a:cubicBezTo>
                  <a:pt x="270" y="71"/>
                  <a:pt x="289" y="52"/>
                  <a:pt x="309" y="52"/>
                </a:cubicBezTo>
                <a:lnTo>
                  <a:pt x="316" y="52"/>
                </a:lnTo>
                <a:cubicBezTo>
                  <a:pt x="336" y="52"/>
                  <a:pt x="355" y="71"/>
                  <a:pt x="355" y="91"/>
                </a:cubicBezTo>
                <a:lnTo>
                  <a:pt x="355" y="95"/>
                </a:lnTo>
                <a:cubicBezTo>
                  <a:pt x="355" y="117"/>
                  <a:pt x="336" y="136"/>
                  <a:pt x="314" y="136"/>
                </a:cubicBezTo>
                <a:lnTo>
                  <a:pt x="311" y="136"/>
                </a:lnTo>
                <a:cubicBezTo>
                  <a:pt x="289" y="136"/>
                  <a:pt x="270" y="117"/>
                  <a:pt x="270" y="95"/>
                </a:cubicBezTo>
                <a:lnTo>
                  <a:pt x="270" y="91"/>
                </a:lnTo>
                <a:close/>
                <a:moveTo>
                  <a:pt x="218" y="93"/>
                </a:moveTo>
                <a:lnTo>
                  <a:pt x="149" y="93"/>
                </a:lnTo>
                <a:cubicBezTo>
                  <a:pt x="126" y="93"/>
                  <a:pt x="115" y="104"/>
                  <a:pt x="115" y="127"/>
                </a:cubicBezTo>
                <a:lnTo>
                  <a:pt x="115" y="216"/>
                </a:lnTo>
                <a:cubicBezTo>
                  <a:pt x="115" y="231"/>
                  <a:pt x="124" y="246"/>
                  <a:pt x="138" y="246"/>
                </a:cubicBezTo>
                <a:lnTo>
                  <a:pt x="487" y="246"/>
                </a:lnTo>
                <a:cubicBezTo>
                  <a:pt x="501" y="246"/>
                  <a:pt x="510" y="231"/>
                  <a:pt x="510" y="216"/>
                </a:cubicBezTo>
                <a:lnTo>
                  <a:pt x="510" y="127"/>
                </a:lnTo>
                <a:cubicBezTo>
                  <a:pt x="510" y="104"/>
                  <a:pt x="499" y="93"/>
                  <a:pt x="476" y="93"/>
                </a:cubicBezTo>
                <a:lnTo>
                  <a:pt x="407" y="93"/>
                </a:lnTo>
                <a:cubicBezTo>
                  <a:pt x="407" y="45"/>
                  <a:pt x="366" y="0"/>
                  <a:pt x="320" y="0"/>
                </a:cubicBezTo>
                <a:lnTo>
                  <a:pt x="305" y="0"/>
                </a:lnTo>
                <a:cubicBezTo>
                  <a:pt x="259" y="0"/>
                  <a:pt x="218" y="45"/>
                  <a:pt x="218" y="93"/>
                </a:cubicBezTo>
                <a:close/>
                <a:moveTo>
                  <a:pt x="132" y="654"/>
                </a:moveTo>
                <a:cubicBezTo>
                  <a:pt x="132" y="649"/>
                  <a:pt x="133" y="647"/>
                  <a:pt x="138" y="647"/>
                </a:cubicBezTo>
                <a:lnTo>
                  <a:pt x="221" y="647"/>
                </a:lnTo>
                <a:lnTo>
                  <a:pt x="221" y="654"/>
                </a:lnTo>
                <a:cubicBezTo>
                  <a:pt x="221" y="661"/>
                  <a:pt x="186" y="680"/>
                  <a:pt x="180" y="684"/>
                </a:cubicBezTo>
                <a:cubicBezTo>
                  <a:pt x="174" y="679"/>
                  <a:pt x="161" y="667"/>
                  <a:pt x="151" y="667"/>
                </a:cubicBezTo>
                <a:lnTo>
                  <a:pt x="149" y="667"/>
                </a:lnTo>
                <a:cubicBezTo>
                  <a:pt x="144" y="667"/>
                  <a:pt x="136" y="675"/>
                  <a:pt x="136" y="680"/>
                </a:cubicBezTo>
                <a:lnTo>
                  <a:pt x="136" y="682"/>
                </a:lnTo>
                <a:cubicBezTo>
                  <a:pt x="136" y="688"/>
                  <a:pt x="167" y="721"/>
                  <a:pt x="173" y="721"/>
                </a:cubicBezTo>
                <a:lnTo>
                  <a:pt x="175" y="721"/>
                </a:lnTo>
                <a:cubicBezTo>
                  <a:pt x="180" y="721"/>
                  <a:pt x="214" y="693"/>
                  <a:pt x="221" y="688"/>
                </a:cubicBezTo>
                <a:cubicBezTo>
                  <a:pt x="221" y="700"/>
                  <a:pt x="225" y="738"/>
                  <a:pt x="214" y="738"/>
                </a:cubicBezTo>
                <a:lnTo>
                  <a:pt x="138" y="738"/>
                </a:lnTo>
                <a:cubicBezTo>
                  <a:pt x="133" y="738"/>
                  <a:pt x="132" y="737"/>
                  <a:pt x="132" y="732"/>
                </a:cubicBezTo>
                <a:lnTo>
                  <a:pt x="132" y="654"/>
                </a:lnTo>
                <a:close/>
                <a:moveTo>
                  <a:pt x="214" y="760"/>
                </a:moveTo>
                <a:cubicBezTo>
                  <a:pt x="255" y="760"/>
                  <a:pt x="240" y="715"/>
                  <a:pt x="242" y="678"/>
                </a:cubicBezTo>
                <a:cubicBezTo>
                  <a:pt x="243" y="658"/>
                  <a:pt x="292" y="642"/>
                  <a:pt x="296" y="624"/>
                </a:cubicBezTo>
                <a:lnTo>
                  <a:pt x="290" y="624"/>
                </a:lnTo>
                <a:cubicBezTo>
                  <a:pt x="275" y="624"/>
                  <a:pt x="253" y="637"/>
                  <a:pt x="242" y="643"/>
                </a:cubicBezTo>
                <a:cubicBezTo>
                  <a:pt x="237" y="635"/>
                  <a:pt x="232" y="626"/>
                  <a:pt x="218" y="626"/>
                </a:cubicBezTo>
                <a:lnTo>
                  <a:pt x="134" y="626"/>
                </a:lnTo>
                <a:cubicBezTo>
                  <a:pt x="122" y="626"/>
                  <a:pt x="110" y="637"/>
                  <a:pt x="110" y="650"/>
                </a:cubicBezTo>
                <a:lnTo>
                  <a:pt x="110" y="736"/>
                </a:lnTo>
                <a:cubicBezTo>
                  <a:pt x="110" y="750"/>
                  <a:pt x="123" y="760"/>
                  <a:pt x="138" y="760"/>
                </a:cubicBezTo>
                <a:lnTo>
                  <a:pt x="214" y="760"/>
                </a:lnTo>
                <a:close/>
                <a:moveTo>
                  <a:pt x="132" y="341"/>
                </a:moveTo>
                <a:cubicBezTo>
                  <a:pt x="132" y="336"/>
                  <a:pt x="133" y="335"/>
                  <a:pt x="138" y="335"/>
                </a:cubicBezTo>
                <a:lnTo>
                  <a:pt x="214" y="335"/>
                </a:lnTo>
                <a:cubicBezTo>
                  <a:pt x="219" y="335"/>
                  <a:pt x="221" y="336"/>
                  <a:pt x="221" y="341"/>
                </a:cubicBezTo>
                <a:cubicBezTo>
                  <a:pt x="221" y="346"/>
                  <a:pt x="184" y="371"/>
                  <a:pt x="180" y="371"/>
                </a:cubicBezTo>
                <a:cubicBezTo>
                  <a:pt x="175" y="371"/>
                  <a:pt x="164" y="354"/>
                  <a:pt x="151" y="354"/>
                </a:cubicBezTo>
                <a:cubicBezTo>
                  <a:pt x="145" y="354"/>
                  <a:pt x="136" y="361"/>
                  <a:pt x="136" y="367"/>
                </a:cubicBezTo>
                <a:lnTo>
                  <a:pt x="136" y="369"/>
                </a:lnTo>
                <a:cubicBezTo>
                  <a:pt x="136" y="378"/>
                  <a:pt x="166" y="406"/>
                  <a:pt x="173" y="410"/>
                </a:cubicBezTo>
                <a:lnTo>
                  <a:pt x="221" y="376"/>
                </a:lnTo>
                <a:lnTo>
                  <a:pt x="221" y="425"/>
                </a:lnTo>
                <a:lnTo>
                  <a:pt x="132" y="425"/>
                </a:lnTo>
                <a:lnTo>
                  <a:pt x="132" y="341"/>
                </a:lnTo>
                <a:close/>
                <a:moveTo>
                  <a:pt x="240" y="330"/>
                </a:moveTo>
                <a:cubicBezTo>
                  <a:pt x="237" y="319"/>
                  <a:pt x="228" y="313"/>
                  <a:pt x="214" y="313"/>
                </a:cubicBezTo>
                <a:lnTo>
                  <a:pt x="138" y="313"/>
                </a:lnTo>
                <a:cubicBezTo>
                  <a:pt x="123" y="313"/>
                  <a:pt x="110" y="322"/>
                  <a:pt x="110" y="337"/>
                </a:cubicBezTo>
                <a:lnTo>
                  <a:pt x="110" y="423"/>
                </a:lnTo>
                <a:cubicBezTo>
                  <a:pt x="110" y="436"/>
                  <a:pt x="122" y="447"/>
                  <a:pt x="134" y="447"/>
                </a:cubicBezTo>
                <a:lnTo>
                  <a:pt x="218" y="447"/>
                </a:lnTo>
                <a:cubicBezTo>
                  <a:pt x="252" y="447"/>
                  <a:pt x="242" y="393"/>
                  <a:pt x="241" y="359"/>
                </a:cubicBezTo>
                <a:lnTo>
                  <a:pt x="296" y="313"/>
                </a:lnTo>
                <a:cubicBezTo>
                  <a:pt x="296" y="313"/>
                  <a:pt x="292" y="311"/>
                  <a:pt x="292" y="311"/>
                </a:cubicBezTo>
                <a:cubicBezTo>
                  <a:pt x="271" y="311"/>
                  <a:pt x="253" y="329"/>
                  <a:pt x="240" y="330"/>
                </a:cubicBezTo>
                <a:close/>
                <a:moveTo>
                  <a:pt x="132" y="492"/>
                </a:moveTo>
                <a:lnTo>
                  <a:pt x="221" y="492"/>
                </a:lnTo>
                <a:lnTo>
                  <a:pt x="221" y="503"/>
                </a:lnTo>
                <a:lnTo>
                  <a:pt x="180" y="529"/>
                </a:lnTo>
                <a:lnTo>
                  <a:pt x="152" y="508"/>
                </a:lnTo>
                <a:cubicBezTo>
                  <a:pt x="145" y="513"/>
                  <a:pt x="136" y="515"/>
                  <a:pt x="136" y="524"/>
                </a:cubicBezTo>
                <a:cubicBezTo>
                  <a:pt x="136" y="531"/>
                  <a:pt x="167" y="565"/>
                  <a:pt x="173" y="565"/>
                </a:cubicBezTo>
                <a:cubicBezTo>
                  <a:pt x="183" y="565"/>
                  <a:pt x="209" y="536"/>
                  <a:pt x="221" y="533"/>
                </a:cubicBezTo>
                <a:lnTo>
                  <a:pt x="221" y="581"/>
                </a:lnTo>
                <a:lnTo>
                  <a:pt x="132" y="581"/>
                </a:lnTo>
                <a:lnTo>
                  <a:pt x="132" y="492"/>
                </a:lnTo>
                <a:close/>
                <a:moveTo>
                  <a:pt x="242" y="487"/>
                </a:moveTo>
                <a:cubicBezTo>
                  <a:pt x="238" y="480"/>
                  <a:pt x="233" y="470"/>
                  <a:pt x="221" y="470"/>
                </a:cubicBezTo>
                <a:lnTo>
                  <a:pt x="132" y="470"/>
                </a:lnTo>
                <a:cubicBezTo>
                  <a:pt x="121" y="470"/>
                  <a:pt x="110" y="481"/>
                  <a:pt x="110" y="492"/>
                </a:cubicBezTo>
                <a:lnTo>
                  <a:pt x="110" y="581"/>
                </a:lnTo>
                <a:cubicBezTo>
                  <a:pt x="110" y="591"/>
                  <a:pt x="121" y="602"/>
                  <a:pt x="132" y="602"/>
                </a:cubicBezTo>
                <a:lnTo>
                  <a:pt x="221" y="602"/>
                </a:lnTo>
                <a:cubicBezTo>
                  <a:pt x="252" y="602"/>
                  <a:pt x="242" y="547"/>
                  <a:pt x="242" y="515"/>
                </a:cubicBezTo>
                <a:lnTo>
                  <a:pt x="296" y="469"/>
                </a:lnTo>
                <a:lnTo>
                  <a:pt x="289" y="465"/>
                </a:lnTo>
                <a:lnTo>
                  <a:pt x="242" y="487"/>
                </a:lnTo>
                <a:close/>
                <a:moveTo>
                  <a:pt x="320" y="716"/>
                </a:moveTo>
                <a:cubicBezTo>
                  <a:pt x="320" y="721"/>
                  <a:pt x="322" y="723"/>
                  <a:pt x="327" y="723"/>
                </a:cubicBezTo>
                <a:lnTo>
                  <a:pt x="495" y="723"/>
                </a:lnTo>
                <a:cubicBezTo>
                  <a:pt x="500" y="723"/>
                  <a:pt x="502" y="721"/>
                  <a:pt x="502" y="716"/>
                </a:cubicBezTo>
                <a:lnTo>
                  <a:pt x="502" y="669"/>
                </a:lnTo>
                <a:cubicBezTo>
                  <a:pt x="502" y="664"/>
                  <a:pt x="500" y="663"/>
                  <a:pt x="495" y="663"/>
                </a:cubicBezTo>
                <a:lnTo>
                  <a:pt x="320" y="663"/>
                </a:lnTo>
                <a:lnTo>
                  <a:pt x="320" y="716"/>
                </a:lnTo>
                <a:close/>
                <a:moveTo>
                  <a:pt x="320" y="565"/>
                </a:moveTo>
                <a:lnTo>
                  <a:pt x="502" y="565"/>
                </a:lnTo>
                <a:lnTo>
                  <a:pt x="502" y="507"/>
                </a:lnTo>
                <a:lnTo>
                  <a:pt x="320" y="507"/>
                </a:lnTo>
                <a:lnTo>
                  <a:pt x="320" y="565"/>
                </a:lnTo>
                <a:close/>
                <a:moveTo>
                  <a:pt x="320" y="410"/>
                </a:moveTo>
                <a:lnTo>
                  <a:pt x="452" y="410"/>
                </a:lnTo>
                <a:lnTo>
                  <a:pt x="452" y="352"/>
                </a:lnTo>
                <a:lnTo>
                  <a:pt x="320" y="352"/>
                </a:lnTo>
                <a:lnTo>
                  <a:pt x="320" y="410"/>
                </a:lnTo>
                <a:close/>
              </a:path>
            </a:pathLst>
          </a:custGeom>
          <a:solidFill>
            <a:schemeClr val="bg1"/>
          </a:solidFill>
          <a:ln>
            <a:noFill/>
          </a:ln>
          <a:extLst/>
        </p:spPr>
        <p:txBody>
          <a:bodyPr/>
          <a:lstStyle/>
          <a:p>
            <a:endParaRPr lang="zh-CN" altLang="en-US" sz="1180">
              <a:solidFill>
                <a:schemeClr val="accent1"/>
              </a:solidFill>
            </a:endParaRPr>
          </a:p>
        </p:txBody>
      </p:sp>
      <p:sp>
        <p:nvSpPr>
          <p:cNvPr id="38" name="Freeform 36"/>
          <p:cNvSpPr>
            <a:spLocks noChangeAspect="1" noEditPoints="1"/>
          </p:cNvSpPr>
          <p:nvPr/>
        </p:nvSpPr>
        <p:spPr bwMode="auto">
          <a:xfrm>
            <a:off x="4969114" y="2190076"/>
            <a:ext cx="585122" cy="576000"/>
          </a:xfrm>
          <a:custGeom>
            <a:avLst/>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597 w 792"/>
              <a:gd name="T49" fmla="*/ 351288 h 779"/>
              <a:gd name="T50" fmla="*/ 167397 w 792"/>
              <a:gd name="T51" fmla="*/ 362997 h 779"/>
              <a:gd name="T52" fmla="*/ 213296 w 792"/>
              <a:gd name="T53" fmla="*/ 440461 h 779"/>
              <a:gd name="T54" fmla="*/ 2015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chemeClr val="bg1"/>
          </a:solidFill>
          <a:ln>
            <a:noFill/>
          </a:ln>
          <a:extLst/>
        </p:spPr>
        <p:txBody>
          <a:bodyPr/>
          <a:lstStyle/>
          <a:p>
            <a:endParaRPr lang="zh-CN" altLang="en-US" sz="1180">
              <a:solidFill>
                <a:schemeClr val="accent1"/>
              </a:solidFill>
            </a:endParaRPr>
          </a:p>
        </p:txBody>
      </p:sp>
      <p:sp>
        <p:nvSpPr>
          <p:cNvPr id="39" name="Freeform 37"/>
          <p:cNvSpPr>
            <a:spLocks noChangeAspect="1" noEditPoints="1"/>
          </p:cNvSpPr>
          <p:nvPr/>
        </p:nvSpPr>
        <p:spPr bwMode="auto">
          <a:xfrm>
            <a:off x="6792049" y="2229257"/>
            <a:ext cx="493852" cy="489093"/>
          </a:xfrm>
          <a:custGeom>
            <a:avLst/>
            <a:gdLst>
              <a:gd name="T0" fmla="*/ 594912 w 732"/>
              <a:gd name="T1" fmla="*/ 562343 h 724"/>
              <a:gd name="T2" fmla="*/ 526510 w 732"/>
              <a:gd name="T3" fmla="*/ 562343 h 724"/>
              <a:gd name="T4" fmla="*/ 431109 w 732"/>
              <a:gd name="T5" fmla="*/ 379401 h 724"/>
              <a:gd name="T6" fmla="*/ 421208 w 732"/>
              <a:gd name="T7" fmla="*/ 415449 h 724"/>
              <a:gd name="T8" fmla="*/ 369007 w 732"/>
              <a:gd name="T9" fmla="*/ 455101 h 724"/>
              <a:gd name="T10" fmla="*/ 540011 w 732"/>
              <a:gd name="T11" fmla="*/ 644351 h 724"/>
              <a:gd name="T12" fmla="*/ 649813 w 732"/>
              <a:gd name="T13" fmla="*/ 570454 h 724"/>
              <a:gd name="T14" fmla="*/ 568811 w 732"/>
              <a:gd name="T15" fmla="*/ 486643 h 724"/>
              <a:gd name="T16" fmla="*/ 449109 w 732"/>
              <a:gd name="T17" fmla="*/ 388413 h 724"/>
              <a:gd name="T18" fmla="*/ 237605 w 732"/>
              <a:gd name="T19" fmla="*/ 231606 h 724"/>
              <a:gd name="T20" fmla="*/ 273605 w 732"/>
              <a:gd name="T21" fmla="*/ 221693 h 724"/>
              <a:gd name="T22" fmla="*/ 283506 w 732"/>
              <a:gd name="T23" fmla="*/ 186546 h 724"/>
              <a:gd name="T24" fmla="*/ 292506 w 732"/>
              <a:gd name="T25" fmla="*/ 153202 h 724"/>
              <a:gd name="T26" fmla="*/ 126903 w 732"/>
              <a:gd name="T27" fmla="*/ 14419 h 724"/>
              <a:gd name="T28" fmla="*/ 104402 w 732"/>
              <a:gd name="T29" fmla="*/ 184744 h 724"/>
              <a:gd name="T30" fmla="*/ 900 w 732"/>
              <a:gd name="T31" fmla="*/ 141487 h 724"/>
              <a:gd name="T32" fmla="*/ 196204 w 732"/>
              <a:gd name="T33" fmla="*/ 281171 h 724"/>
              <a:gd name="T34" fmla="*/ 221404 w 732"/>
              <a:gd name="T35" fmla="*/ 248729 h 724"/>
              <a:gd name="T36" fmla="*/ 634513 w 732"/>
              <a:gd name="T37" fmla="*/ 63985 h 724"/>
              <a:gd name="T38" fmla="*/ 546311 w 732"/>
              <a:gd name="T39" fmla="*/ 0 h 724"/>
              <a:gd name="T40" fmla="*/ 309606 w 732"/>
              <a:gd name="T41" fmla="*/ 211780 h 724"/>
              <a:gd name="T42" fmla="*/ 275405 w 732"/>
              <a:gd name="T43" fmla="*/ 260444 h 724"/>
              <a:gd name="T44" fmla="*/ 246605 w 732"/>
              <a:gd name="T45" fmla="*/ 274863 h 724"/>
              <a:gd name="T46" fmla="*/ 250205 w 732"/>
              <a:gd name="T47" fmla="*/ 364982 h 724"/>
              <a:gd name="T48" fmla="*/ 58501 w 732"/>
              <a:gd name="T49" fmla="*/ 530801 h 724"/>
              <a:gd name="T50" fmla="*/ 37801 w 732"/>
              <a:gd name="T51" fmla="*/ 652462 h 724"/>
              <a:gd name="T52" fmla="*/ 136803 w 732"/>
              <a:gd name="T53" fmla="*/ 553331 h 724"/>
              <a:gd name="T54" fmla="*/ 291606 w 732"/>
              <a:gd name="T55" fmla="*/ 406437 h 724"/>
              <a:gd name="T56" fmla="*/ 378907 w 732"/>
              <a:gd name="T57" fmla="*/ 406437 h 724"/>
              <a:gd name="T58" fmla="*/ 404108 w 732"/>
              <a:gd name="T59" fmla="*/ 352366 h 724"/>
              <a:gd name="T60" fmla="*/ 441009 w 732"/>
              <a:gd name="T61" fmla="*/ 344255 h 724"/>
              <a:gd name="T62" fmla="*/ 634513 w 732"/>
              <a:gd name="T63" fmla="*/ 63985 h 7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2" h="724">
                <a:moveTo>
                  <a:pt x="623" y="586"/>
                </a:moveTo>
                <a:cubicBezTo>
                  <a:pt x="644" y="586"/>
                  <a:pt x="661" y="603"/>
                  <a:pt x="661" y="624"/>
                </a:cubicBezTo>
                <a:cubicBezTo>
                  <a:pt x="661" y="645"/>
                  <a:pt x="644" y="662"/>
                  <a:pt x="623" y="662"/>
                </a:cubicBezTo>
                <a:cubicBezTo>
                  <a:pt x="602" y="662"/>
                  <a:pt x="585" y="645"/>
                  <a:pt x="585" y="624"/>
                </a:cubicBezTo>
                <a:cubicBezTo>
                  <a:pt x="585" y="603"/>
                  <a:pt x="602" y="586"/>
                  <a:pt x="623" y="586"/>
                </a:cubicBezTo>
                <a:close/>
                <a:moveTo>
                  <a:pt x="479" y="421"/>
                </a:moveTo>
                <a:lnTo>
                  <a:pt x="489" y="441"/>
                </a:lnTo>
                <a:lnTo>
                  <a:pt x="468" y="461"/>
                </a:lnTo>
                <a:lnTo>
                  <a:pt x="449" y="480"/>
                </a:lnTo>
                <a:cubicBezTo>
                  <a:pt x="438" y="491"/>
                  <a:pt x="425" y="500"/>
                  <a:pt x="410" y="505"/>
                </a:cubicBezTo>
                <a:lnTo>
                  <a:pt x="539" y="633"/>
                </a:lnTo>
                <a:lnTo>
                  <a:pt x="600" y="715"/>
                </a:lnTo>
                <a:lnTo>
                  <a:pt x="632" y="724"/>
                </a:lnTo>
                <a:lnTo>
                  <a:pt x="722" y="633"/>
                </a:lnTo>
                <a:lnTo>
                  <a:pt x="713" y="600"/>
                </a:lnTo>
                <a:lnTo>
                  <a:pt x="632" y="540"/>
                </a:lnTo>
                <a:lnTo>
                  <a:pt x="511" y="419"/>
                </a:lnTo>
                <a:lnTo>
                  <a:pt x="499" y="431"/>
                </a:lnTo>
                <a:lnTo>
                  <a:pt x="479" y="421"/>
                </a:lnTo>
                <a:close/>
                <a:moveTo>
                  <a:pt x="264" y="257"/>
                </a:moveTo>
                <a:lnTo>
                  <a:pt x="285" y="237"/>
                </a:lnTo>
                <a:lnTo>
                  <a:pt x="304" y="246"/>
                </a:lnTo>
                <a:lnTo>
                  <a:pt x="294" y="227"/>
                </a:lnTo>
                <a:lnTo>
                  <a:pt x="315" y="207"/>
                </a:lnTo>
                <a:lnTo>
                  <a:pt x="317" y="205"/>
                </a:lnTo>
                <a:cubicBezTo>
                  <a:pt x="322" y="193"/>
                  <a:pt x="325" y="181"/>
                  <a:pt x="325" y="170"/>
                </a:cubicBezTo>
                <a:cubicBezTo>
                  <a:pt x="325" y="84"/>
                  <a:pt x="242" y="0"/>
                  <a:pt x="156" y="1"/>
                </a:cubicBezTo>
                <a:cubicBezTo>
                  <a:pt x="156" y="1"/>
                  <a:pt x="146" y="11"/>
                  <a:pt x="141" y="16"/>
                </a:cubicBezTo>
                <a:cubicBezTo>
                  <a:pt x="210" y="85"/>
                  <a:pt x="204" y="74"/>
                  <a:pt x="204" y="116"/>
                </a:cubicBezTo>
                <a:cubicBezTo>
                  <a:pt x="204" y="151"/>
                  <a:pt x="149" y="205"/>
                  <a:pt x="116" y="205"/>
                </a:cubicBezTo>
                <a:cubicBezTo>
                  <a:pt x="72" y="205"/>
                  <a:pt x="86" y="212"/>
                  <a:pt x="16" y="142"/>
                </a:cubicBezTo>
                <a:cubicBezTo>
                  <a:pt x="10" y="147"/>
                  <a:pt x="1" y="157"/>
                  <a:pt x="1" y="157"/>
                </a:cubicBezTo>
                <a:cubicBezTo>
                  <a:pt x="2" y="243"/>
                  <a:pt x="83" y="325"/>
                  <a:pt x="169" y="325"/>
                </a:cubicBezTo>
                <a:cubicBezTo>
                  <a:pt x="185" y="325"/>
                  <a:pt x="201" y="320"/>
                  <a:pt x="218" y="312"/>
                </a:cubicBezTo>
                <a:lnTo>
                  <a:pt x="221" y="315"/>
                </a:lnTo>
                <a:cubicBezTo>
                  <a:pt x="226" y="301"/>
                  <a:pt x="234" y="288"/>
                  <a:pt x="246" y="276"/>
                </a:cubicBezTo>
                <a:lnTo>
                  <a:pt x="264" y="257"/>
                </a:lnTo>
                <a:close/>
                <a:moveTo>
                  <a:pt x="705" y="71"/>
                </a:moveTo>
                <a:lnTo>
                  <a:pt x="655" y="20"/>
                </a:lnTo>
                <a:cubicBezTo>
                  <a:pt x="642" y="7"/>
                  <a:pt x="624" y="0"/>
                  <a:pt x="607" y="0"/>
                </a:cubicBezTo>
                <a:cubicBezTo>
                  <a:pt x="589" y="0"/>
                  <a:pt x="572" y="7"/>
                  <a:pt x="558" y="20"/>
                </a:cubicBezTo>
                <a:lnTo>
                  <a:pt x="344" y="235"/>
                </a:lnTo>
                <a:cubicBezTo>
                  <a:pt x="350" y="248"/>
                  <a:pt x="345" y="267"/>
                  <a:pt x="335" y="277"/>
                </a:cubicBezTo>
                <a:cubicBezTo>
                  <a:pt x="328" y="284"/>
                  <a:pt x="317" y="289"/>
                  <a:pt x="306" y="289"/>
                </a:cubicBezTo>
                <a:cubicBezTo>
                  <a:pt x="302" y="289"/>
                  <a:pt x="297" y="288"/>
                  <a:pt x="293" y="286"/>
                </a:cubicBezTo>
                <a:lnTo>
                  <a:pt x="274" y="305"/>
                </a:lnTo>
                <a:cubicBezTo>
                  <a:pt x="247" y="331"/>
                  <a:pt x="247" y="375"/>
                  <a:pt x="274" y="401"/>
                </a:cubicBezTo>
                <a:lnTo>
                  <a:pt x="278" y="405"/>
                </a:lnTo>
                <a:lnTo>
                  <a:pt x="110" y="572"/>
                </a:lnTo>
                <a:lnTo>
                  <a:pt x="65" y="589"/>
                </a:lnTo>
                <a:lnTo>
                  <a:pt x="0" y="682"/>
                </a:lnTo>
                <a:lnTo>
                  <a:pt x="42" y="724"/>
                </a:lnTo>
                <a:lnTo>
                  <a:pt x="135" y="659"/>
                </a:lnTo>
                <a:lnTo>
                  <a:pt x="152" y="614"/>
                </a:lnTo>
                <a:lnTo>
                  <a:pt x="319" y="447"/>
                </a:lnTo>
                <a:lnTo>
                  <a:pt x="324" y="451"/>
                </a:lnTo>
                <a:cubicBezTo>
                  <a:pt x="338" y="465"/>
                  <a:pt x="355" y="471"/>
                  <a:pt x="373" y="471"/>
                </a:cubicBezTo>
                <a:cubicBezTo>
                  <a:pt x="390" y="471"/>
                  <a:pt x="408" y="465"/>
                  <a:pt x="421" y="451"/>
                </a:cubicBezTo>
                <a:lnTo>
                  <a:pt x="440" y="433"/>
                </a:lnTo>
                <a:cubicBezTo>
                  <a:pt x="434" y="420"/>
                  <a:pt x="438" y="401"/>
                  <a:pt x="449" y="391"/>
                </a:cubicBezTo>
                <a:cubicBezTo>
                  <a:pt x="456" y="384"/>
                  <a:pt x="467" y="379"/>
                  <a:pt x="477" y="379"/>
                </a:cubicBezTo>
                <a:cubicBezTo>
                  <a:pt x="482" y="379"/>
                  <a:pt x="487" y="380"/>
                  <a:pt x="490" y="382"/>
                </a:cubicBezTo>
                <a:lnTo>
                  <a:pt x="705" y="167"/>
                </a:lnTo>
                <a:cubicBezTo>
                  <a:pt x="732" y="140"/>
                  <a:pt x="732" y="97"/>
                  <a:pt x="705" y="71"/>
                </a:cubicBezTo>
                <a:close/>
              </a:path>
            </a:pathLst>
          </a:custGeom>
          <a:solidFill>
            <a:schemeClr val="bg1"/>
          </a:solidFill>
          <a:ln>
            <a:noFill/>
          </a:ln>
          <a:extLst/>
        </p:spPr>
        <p:txBody>
          <a:bodyPr/>
          <a:lstStyle/>
          <a:p>
            <a:endParaRPr lang="zh-CN" altLang="en-US" sz="1180">
              <a:solidFill>
                <a:schemeClr val="accent1"/>
              </a:solidFill>
            </a:endParaRPr>
          </a:p>
        </p:txBody>
      </p:sp>
      <p:sp>
        <p:nvSpPr>
          <p:cNvPr id="40" name="矩形 39"/>
          <p:cNvSpPr/>
          <p:nvPr/>
        </p:nvSpPr>
        <p:spPr>
          <a:xfrm>
            <a:off x="904875" y="2256685"/>
            <a:ext cx="3054265" cy="923330"/>
          </a:xfrm>
          <a:prstGeom prst="rect">
            <a:avLst/>
          </a:prstGeom>
        </p:spPr>
        <p:txBody>
          <a:bodyPr wrap="square">
            <a:spAutoFit/>
          </a:bodyPr>
          <a:lstStyle/>
          <a:p>
            <a:pPr algn="just"/>
            <a:r>
              <a:rPr lang="zh-CN" altLang="en-US" dirty="0">
                <a:latin typeface="Microsoft YaHei" charset="-122"/>
                <a:ea typeface="Microsoft YaHei" charset="-122"/>
                <a:cs typeface="Microsoft YaHei" charset="-122"/>
              </a:rPr>
              <a:t>与</a:t>
            </a:r>
            <a:r>
              <a:rPr lang="en-US" altLang="zh-CN" dirty="0">
                <a:latin typeface="Microsoft YaHei" charset="-122"/>
                <a:ea typeface="Microsoft YaHei" charset="-122"/>
                <a:cs typeface="Microsoft YaHei" charset="-122"/>
              </a:rPr>
              <a:t>POW</a:t>
            </a:r>
            <a:r>
              <a:rPr lang="zh-CN" altLang="en-US" dirty="0">
                <a:latin typeface="Microsoft YaHei" charset="-122"/>
                <a:ea typeface="Microsoft YaHei" charset="-122"/>
                <a:cs typeface="Microsoft YaHei" charset="-122"/>
              </a:rPr>
              <a:t>共识机制相比，所需</a:t>
            </a:r>
            <a:r>
              <a:rPr lang="zh-CN" altLang="zh-CN" dirty="0">
                <a:latin typeface="Microsoft YaHei" charset="-122"/>
                <a:ea typeface="Microsoft YaHei" charset="-122"/>
                <a:cs typeface="Microsoft YaHei" charset="-122"/>
              </a:rPr>
              <a:t>交易费用更少，资源利用更加有效率</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42" name="矩形 41"/>
          <p:cNvSpPr/>
          <p:nvPr/>
        </p:nvSpPr>
        <p:spPr>
          <a:xfrm>
            <a:off x="887441" y="4000547"/>
            <a:ext cx="3448967" cy="2308324"/>
          </a:xfrm>
          <a:prstGeom prst="rect">
            <a:avLst/>
          </a:prstGeom>
        </p:spPr>
        <p:txBody>
          <a:bodyPr wrap="square">
            <a:spAutoFit/>
          </a:bodyPr>
          <a:lstStyle/>
          <a:p>
            <a:r>
              <a:rPr lang="zh-CN" altLang="zh-CN" dirty="0">
                <a:latin typeface="Microsoft YaHei" charset="-122"/>
                <a:ea typeface="Microsoft YaHei" charset="-122"/>
                <a:cs typeface="Microsoft YaHei" charset="-122"/>
              </a:rPr>
              <a:t>放大了持币者的投票权</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r>
              <a:rPr lang="zh-CN" altLang="zh-CN" dirty="0" smtClean="0">
                <a:latin typeface="Microsoft YaHei" charset="-122"/>
                <a:ea typeface="Microsoft YaHei" charset="-122"/>
                <a:cs typeface="Microsoft YaHei" charset="-122"/>
              </a:rPr>
              <a:t>即使</a:t>
            </a:r>
            <a:r>
              <a:rPr lang="zh-CN" altLang="zh-CN" dirty="0">
                <a:latin typeface="Microsoft YaHei" charset="-122"/>
                <a:ea typeface="Microsoft YaHei" charset="-122"/>
                <a:cs typeface="Microsoft YaHei" charset="-122"/>
              </a:rPr>
              <a:t>攻击者掌握了网络中部分在线比特币，“双花”攻击要能够成功，还需要非攻击者持币人同意签名</a:t>
            </a:r>
            <a:r>
              <a:rPr lang="zh-CN" altLang="zh-CN" dirty="0" smtClean="0">
                <a:latin typeface="Microsoft YaHei" charset="-122"/>
                <a:ea typeface="Microsoft YaHei" charset="-122"/>
                <a:cs typeface="Microsoft YaHei" charset="-122"/>
              </a:rPr>
              <a:t>。除非</a:t>
            </a:r>
            <a:r>
              <a:rPr lang="zh-CN" altLang="zh-CN" dirty="0">
                <a:latin typeface="Microsoft YaHei" charset="-122"/>
                <a:ea typeface="Microsoft YaHei" charset="-122"/>
                <a:cs typeface="Microsoft YaHei" charset="-122"/>
              </a:rPr>
              <a:t>攻击者给普通持币人给予相当程度的“贿赂”，否则他们很难做出有损自身利益的事情。</a:t>
            </a:r>
          </a:p>
        </p:txBody>
      </p:sp>
      <p:sp>
        <p:nvSpPr>
          <p:cNvPr id="44" name="矩形 43"/>
          <p:cNvSpPr/>
          <p:nvPr/>
        </p:nvSpPr>
        <p:spPr>
          <a:xfrm>
            <a:off x="8232860" y="2252582"/>
            <a:ext cx="3054265" cy="646331"/>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能够激励更多的节点在线，从而优化网络拓扑结构</a:t>
            </a:r>
            <a:r>
              <a:rPr lang="zh-CN" altLang="en-US" dirty="0">
                <a:latin typeface="Microsoft YaHei" charset="-122"/>
                <a:ea typeface="Microsoft YaHei" charset="-122"/>
                <a:cs typeface="Microsoft YaHei" charset="-122"/>
              </a:rPr>
              <a:t>。</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46" name="矩形 45"/>
          <p:cNvSpPr/>
          <p:nvPr/>
        </p:nvSpPr>
        <p:spPr>
          <a:xfrm>
            <a:off x="8047831" y="4183049"/>
            <a:ext cx="3963573" cy="2308324"/>
          </a:xfrm>
          <a:prstGeom prst="rect">
            <a:avLst/>
          </a:prstGeom>
        </p:spPr>
        <p:txBody>
          <a:bodyPr wrap="square">
            <a:spAutoFit/>
          </a:bodyPr>
          <a:lstStyle/>
          <a:p>
            <a:pPr algn="just"/>
            <a:r>
              <a:rPr lang="zh-CN" altLang="zh-CN" dirty="0" smtClean="0">
                <a:latin typeface="Microsoft YaHei" charset="-122"/>
                <a:ea typeface="Microsoft YaHei" charset="-122"/>
                <a:cs typeface="Microsoft YaHei" charset="-122"/>
              </a:rPr>
              <a:t>解决</a:t>
            </a:r>
            <a:r>
              <a:rPr lang="zh-CN" altLang="zh-CN" dirty="0">
                <a:latin typeface="Microsoft YaHei" charset="-122"/>
                <a:ea typeface="Microsoft YaHei" charset="-122"/>
                <a:cs typeface="Microsoft YaHei" charset="-122"/>
              </a:rPr>
              <a:t>了</a:t>
            </a:r>
            <a:r>
              <a:rPr lang="en-US" altLang="zh-CN" dirty="0">
                <a:latin typeface="Microsoft YaHei" charset="-122"/>
                <a:ea typeface="Microsoft YaHei" charset="-122"/>
                <a:cs typeface="Microsoft YaHei" charset="-122"/>
              </a:rPr>
              <a:t>POS</a:t>
            </a:r>
            <a:r>
              <a:rPr lang="zh-CN" altLang="zh-CN" dirty="0">
                <a:latin typeface="Microsoft YaHei" charset="-122"/>
                <a:ea typeface="Microsoft YaHei" charset="-122"/>
                <a:cs typeface="Microsoft YaHei" charset="-122"/>
              </a:rPr>
              <a:t>共识机制中的一个重要问题，即部分拥有权利的参与者未必想参与</a:t>
            </a:r>
            <a:r>
              <a:rPr lang="zh-CN" altLang="zh-CN" dirty="0" smtClean="0">
                <a:latin typeface="Microsoft YaHei" charset="-122"/>
                <a:ea typeface="Microsoft YaHei" charset="-122"/>
                <a:cs typeface="Microsoft YaHei" charset="-122"/>
              </a:rPr>
              <a:t>记账</a:t>
            </a:r>
            <a:endParaRPr lang="en-US" altLang="zh-CN" dirty="0" smtClean="0">
              <a:latin typeface="Microsoft YaHei" charset="-122"/>
              <a:ea typeface="Microsoft YaHei" charset="-122"/>
              <a:cs typeface="Microsoft YaHei" charset="-122"/>
            </a:endParaRPr>
          </a:p>
          <a:p>
            <a:pPr algn="just"/>
            <a:r>
              <a:rPr lang="en-US" altLang="zh-CN" dirty="0" smtClean="0">
                <a:latin typeface="Microsoft YaHei" charset="-122"/>
                <a:ea typeface="Microsoft YaHei" charset="-122"/>
                <a:cs typeface="Microsoft YaHei" charset="-122"/>
              </a:rPr>
              <a:t>POA</a:t>
            </a:r>
            <a:r>
              <a:rPr lang="zh-CN" altLang="zh-CN" dirty="0">
                <a:latin typeface="Microsoft YaHei" charset="-122"/>
                <a:ea typeface="Microsoft YaHei" charset="-122"/>
                <a:cs typeface="Microsoft YaHei" charset="-122"/>
              </a:rPr>
              <a:t>算法通过奖励参与度高的货币持有者来刺激并提高权益者的参与热情</a:t>
            </a:r>
            <a:r>
              <a:rPr lang="zh-CN" altLang="zh-CN" dirty="0" smtClean="0">
                <a:latin typeface="Microsoft YaHei" charset="-122"/>
                <a:ea typeface="Microsoft YaHei" charset="-122"/>
                <a:cs typeface="Microsoft YaHei" charset="-122"/>
              </a:rPr>
              <a:t>。为了</a:t>
            </a:r>
            <a:r>
              <a:rPr lang="zh-CN" altLang="zh-CN" dirty="0">
                <a:latin typeface="Microsoft YaHei" charset="-122"/>
                <a:ea typeface="Microsoft YaHei" charset="-122"/>
                <a:cs typeface="Microsoft YaHei" charset="-122"/>
              </a:rPr>
              <a:t>发挥主观能动性，</a:t>
            </a:r>
            <a:r>
              <a:rPr lang="en-US" altLang="zh-CN" dirty="0">
                <a:latin typeface="Microsoft YaHei" charset="-122"/>
                <a:ea typeface="Microsoft YaHei" charset="-122"/>
                <a:cs typeface="Microsoft YaHei" charset="-122"/>
              </a:rPr>
              <a:t>POA</a:t>
            </a:r>
            <a:r>
              <a:rPr lang="zh-CN" altLang="zh-CN" dirty="0">
                <a:latin typeface="Microsoft YaHei" charset="-122"/>
                <a:ea typeface="Microsoft YaHei" charset="-122"/>
                <a:cs typeface="Microsoft YaHei" charset="-122"/>
              </a:rPr>
              <a:t>算法采用的是奖励的方式，而非惩罚的方式来提高权益者的热情。</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20" name="矩形 3"/>
          <p:cNvSpPr>
            <a:spLocks noChangeArrowheads="1"/>
          </p:cNvSpPr>
          <p:nvPr/>
        </p:nvSpPr>
        <p:spPr bwMode="auto">
          <a:xfrm>
            <a:off x="798574" y="234824"/>
            <a:ext cx="7307933" cy="523220"/>
          </a:xfrm>
          <a:prstGeom prst="rect">
            <a:avLst/>
          </a:prstGeom>
          <a:extLst/>
        </p:spPr>
        <p:txBody>
          <a:bodyPr wrap="square">
            <a:spAutoFit/>
          </a:bodyPr>
          <a:lstStyle/>
          <a:p>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POA</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共识机制的优点</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21" name="等腰三角形 20"/>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922549" y="1855133"/>
            <a:ext cx="3054267" cy="400110"/>
          </a:xfrm>
          <a:prstGeom prst="rect">
            <a:avLst/>
          </a:prstGeom>
        </p:spPr>
        <p:txBody>
          <a:bodyPr wrap="square">
            <a:spAutoFit/>
          </a:bodyPr>
          <a:lstStyle/>
          <a:p>
            <a:r>
              <a:rPr lang="zh-CN" altLang="en-US" sz="2000" b="1" dirty="0">
                <a:solidFill>
                  <a:srgbClr val="093B5C"/>
                </a:solidFill>
                <a:latin typeface="微软雅黑" panose="020B0503020204020204" pitchFamily="34" charset="-122"/>
                <a:ea typeface="微软雅黑" panose="020B0503020204020204" pitchFamily="34" charset="-122"/>
              </a:rPr>
              <a:t>交易费用与资源利用</a:t>
            </a:r>
          </a:p>
        </p:txBody>
      </p:sp>
      <p:sp>
        <p:nvSpPr>
          <p:cNvPr id="43" name="矩形 42"/>
          <p:cNvSpPr/>
          <p:nvPr/>
        </p:nvSpPr>
        <p:spPr>
          <a:xfrm>
            <a:off x="922550" y="3565089"/>
            <a:ext cx="3054267" cy="400110"/>
          </a:xfrm>
          <a:prstGeom prst="rect">
            <a:avLst/>
          </a:prstGeom>
        </p:spPr>
        <p:txBody>
          <a:bodyPr wrap="square">
            <a:spAutoFit/>
          </a:bodyPr>
          <a:lstStyle/>
          <a:p>
            <a:r>
              <a:rPr lang="zh-CN" altLang="en-US" sz="2000" b="1" dirty="0">
                <a:solidFill>
                  <a:srgbClr val="093B5C"/>
                </a:solidFill>
                <a:latin typeface="微软雅黑" panose="020B0503020204020204" pitchFamily="34" charset="-122"/>
                <a:ea typeface="微软雅黑" panose="020B0503020204020204" pitchFamily="34" charset="-122"/>
              </a:rPr>
              <a:t>安全性</a:t>
            </a:r>
          </a:p>
        </p:txBody>
      </p:sp>
      <p:sp>
        <p:nvSpPr>
          <p:cNvPr id="45" name="矩形 44"/>
          <p:cNvSpPr/>
          <p:nvPr/>
        </p:nvSpPr>
        <p:spPr>
          <a:xfrm>
            <a:off x="8232858" y="1819617"/>
            <a:ext cx="3054267" cy="400110"/>
          </a:xfrm>
          <a:prstGeom prst="rect">
            <a:avLst/>
          </a:prstGeom>
        </p:spPr>
        <p:txBody>
          <a:bodyPr wrap="square">
            <a:spAutoFit/>
          </a:bodyPr>
          <a:lstStyle/>
          <a:p>
            <a:r>
              <a:rPr lang="zh-CN" altLang="en-US" sz="2000" b="1" dirty="0">
                <a:solidFill>
                  <a:srgbClr val="093B5C"/>
                </a:solidFill>
                <a:latin typeface="微软雅黑" panose="020B0503020204020204" pitchFamily="34" charset="-122"/>
                <a:ea typeface="微软雅黑" panose="020B0503020204020204" pitchFamily="34" charset="-122"/>
              </a:rPr>
              <a:t>在线率</a:t>
            </a:r>
          </a:p>
        </p:txBody>
      </p:sp>
      <p:sp>
        <p:nvSpPr>
          <p:cNvPr id="47" name="矩形 46"/>
          <p:cNvSpPr/>
          <p:nvPr/>
        </p:nvSpPr>
        <p:spPr>
          <a:xfrm>
            <a:off x="8106507" y="3679846"/>
            <a:ext cx="3054267" cy="400110"/>
          </a:xfrm>
          <a:prstGeom prst="rect">
            <a:avLst/>
          </a:prstGeom>
        </p:spPr>
        <p:txBody>
          <a:bodyPr wrap="square">
            <a:spAutoFit/>
          </a:bodyPr>
          <a:lstStyle/>
          <a:p>
            <a:r>
              <a:rPr lang="zh-CN" altLang="en-US" sz="2000" b="1" dirty="0">
                <a:solidFill>
                  <a:srgbClr val="093B5C"/>
                </a:solidFill>
                <a:latin typeface="微软雅黑" panose="020B0503020204020204" pitchFamily="34" charset="-122"/>
                <a:ea typeface="微软雅黑" panose="020B0503020204020204" pitchFamily="34" charset="-122"/>
              </a:rPr>
              <a:t>对</a:t>
            </a:r>
            <a:r>
              <a:rPr lang="en-US" altLang="zh-CN" sz="2000" b="1" dirty="0">
                <a:solidFill>
                  <a:srgbClr val="093B5C"/>
                </a:solidFill>
                <a:latin typeface="微软雅黑" panose="020B0503020204020204" pitchFamily="34" charset="-122"/>
                <a:ea typeface="微软雅黑" panose="020B0503020204020204" pitchFamily="34" charset="-122"/>
              </a:rPr>
              <a:t>POS</a:t>
            </a:r>
            <a:r>
              <a:rPr lang="zh-CN" altLang="en-US" sz="2000" b="1">
                <a:solidFill>
                  <a:srgbClr val="093B5C"/>
                </a:solidFill>
                <a:latin typeface="微软雅黑" panose="020B0503020204020204" pitchFamily="34" charset="-122"/>
                <a:ea typeface="微软雅黑" panose="020B0503020204020204" pitchFamily="34" charset="-122"/>
              </a:rPr>
              <a:t>共识机制的改进</a:t>
            </a:r>
            <a:endParaRPr lang="zh-CN" altLang="en-US" sz="2000" b="1" dirty="0">
              <a:solidFill>
                <a:srgbClr val="093B5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895624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21"/>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500" fill="hold"/>
                                        <p:tgtEl>
                                          <p:spTgt spid="20"/>
                                        </p:tgtEl>
                                        <p:attrNameLst>
                                          <p:attrName>ppt_w</p:attrName>
                                        </p:attrNameLst>
                                      </p:cBhvr>
                                      <p:tavLst>
                                        <p:tav tm="0">
                                          <p:val>
                                            <p:fltVal val="0"/>
                                          </p:val>
                                        </p:tav>
                                        <p:tav tm="100000">
                                          <p:val>
                                            <p:strVal val="#ppt_w"/>
                                          </p:val>
                                        </p:tav>
                                      </p:tavLst>
                                    </p:anim>
                                    <p:anim calcmode="lin" valueType="num">
                                      <p:cBhvr>
                                        <p:cTn id="15" dur="500" fill="hold"/>
                                        <p:tgtEl>
                                          <p:spTgt spid="20"/>
                                        </p:tgtEl>
                                        <p:attrNameLst>
                                          <p:attrName>ppt_h</p:attrName>
                                        </p:attrNameLst>
                                      </p:cBhvr>
                                      <p:tavLst>
                                        <p:tav tm="0">
                                          <p:val>
                                            <p:fltVal val="0"/>
                                          </p:val>
                                        </p:tav>
                                        <p:tav tm="100000">
                                          <p:val>
                                            <p:strVal val="#ppt_h"/>
                                          </p:val>
                                        </p:tav>
                                      </p:tavLst>
                                    </p:anim>
                                    <p:animEffect transition="in" filter="fade">
                                      <p:cBhvr>
                                        <p:cTn id="16" dur="500"/>
                                        <p:tgtEl>
                                          <p:spTgt spid="20"/>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20"/>
                                        </p:tgtEl>
                                        <p:attrNameLst>
                                          <p:attrName>ppt_x</p:attrName>
                                          <p:attrName>ppt_y</p:attrName>
                                        </p:attrNameLst>
                                      </p:cBhvr>
                                      <p:rCtr x="6068" y="0"/>
                                    </p:animMotion>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ppt_w</p:attrName>
                                        </p:attrNameLst>
                                      </p:cBhvr>
                                      <p:tavLst>
                                        <p:tav tm="0">
                                          <p:val>
                                            <p:fltVal val="0"/>
                                          </p:val>
                                        </p:tav>
                                        <p:tav tm="100000">
                                          <p:val>
                                            <p:strVal val="#ppt_w"/>
                                          </p:val>
                                        </p:tav>
                                      </p:tavLst>
                                    </p:anim>
                                    <p:anim calcmode="lin" valueType="num">
                                      <p:cBhvr>
                                        <p:cTn id="23" dur="500" fill="hold"/>
                                        <p:tgtEl>
                                          <p:spTgt spid="32"/>
                                        </p:tgtEl>
                                        <p:attrNameLst>
                                          <p:attrName>ppt_h</p:attrName>
                                        </p:attrNameLst>
                                      </p:cBhvr>
                                      <p:tavLst>
                                        <p:tav tm="0">
                                          <p:val>
                                            <p:fltVal val="0"/>
                                          </p:val>
                                        </p:tav>
                                        <p:tav tm="100000">
                                          <p:val>
                                            <p:strVal val="#ppt_h"/>
                                          </p:val>
                                        </p:tav>
                                      </p:tavLst>
                                    </p:anim>
                                    <p:animEffect transition="in" filter="fade">
                                      <p:cBhvr>
                                        <p:cTn id="24" dur="500"/>
                                        <p:tgtEl>
                                          <p:spTgt spid="32"/>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animEffect transition="in" filter="fade">
                                      <p:cBhvr>
                                        <p:cTn id="29" dur="500"/>
                                        <p:tgtEl>
                                          <p:spTgt spid="34"/>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par>
                                <p:cTn id="35" presetID="53" presetClass="entr" presetSubtype="16" fill="hold" grpId="0" nodeType="withEffect">
                                  <p:stCondLst>
                                    <p:cond delay="75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childTnLst>
                          </p:cTn>
                        </p:par>
                        <p:par>
                          <p:cTn id="40" fill="hold">
                            <p:stCondLst>
                              <p:cond delay="2250"/>
                            </p:stCondLst>
                            <p:childTnLst>
                              <p:par>
                                <p:cTn id="41" presetID="53" presetClass="entr" presetSubtype="16"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p:cTn id="43" dur="500" fill="hold"/>
                                        <p:tgtEl>
                                          <p:spTgt spid="38"/>
                                        </p:tgtEl>
                                        <p:attrNameLst>
                                          <p:attrName>ppt_w</p:attrName>
                                        </p:attrNameLst>
                                      </p:cBhvr>
                                      <p:tavLst>
                                        <p:tav tm="0">
                                          <p:val>
                                            <p:fltVal val="0"/>
                                          </p:val>
                                        </p:tav>
                                        <p:tav tm="100000">
                                          <p:val>
                                            <p:strVal val="#ppt_w"/>
                                          </p:val>
                                        </p:tav>
                                      </p:tavLst>
                                    </p:anim>
                                    <p:anim calcmode="lin" valueType="num">
                                      <p:cBhvr>
                                        <p:cTn id="44" dur="500" fill="hold"/>
                                        <p:tgtEl>
                                          <p:spTgt spid="38"/>
                                        </p:tgtEl>
                                        <p:attrNameLst>
                                          <p:attrName>ppt_h</p:attrName>
                                        </p:attrNameLst>
                                      </p:cBhvr>
                                      <p:tavLst>
                                        <p:tav tm="0">
                                          <p:val>
                                            <p:fltVal val="0"/>
                                          </p:val>
                                        </p:tav>
                                        <p:tav tm="100000">
                                          <p:val>
                                            <p:strVal val="#ppt_h"/>
                                          </p:val>
                                        </p:tav>
                                      </p:tavLst>
                                    </p:anim>
                                    <p:animEffect transition="in" filter="fade">
                                      <p:cBhvr>
                                        <p:cTn id="45" dur="500"/>
                                        <p:tgtEl>
                                          <p:spTgt spid="38"/>
                                        </p:tgtEl>
                                      </p:cBhvr>
                                    </p:animEffect>
                                  </p:childTnLst>
                                </p:cTn>
                              </p:par>
                            </p:childTnLst>
                          </p:cTn>
                        </p:par>
                        <p:par>
                          <p:cTn id="46" fill="hold">
                            <p:stCondLst>
                              <p:cond delay="2750"/>
                            </p:stCondLst>
                            <p:childTnLst>
                              <p:par>
                                <p:cTn id="47" presetID="23" presetClass="entr" presetSubtype="528"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500" fill="hold"/>
                                        <p:tgtEl>
                                          <p:spTgt spid="41"/>
                                        </p:tgtEl>
                                        <p:attrNameLst>
                                          <p:attrName>ppt_w</p:attrName>
                                        </p:attrNameLst>
                                      </p:cBhvr>
                                      <p:tavLst>
                                        <p:tav tm="0">
                                          <p:val>
                                            <p:fltVal val="0"/>
                                          </p:val>
                                        </p:tav>
                                        <p:tav tm="100000">
                                          <p:val>
                                            <p:strVal val="#ppt_w"/>
                                          </p:val>
                                        </p:tav>
                                      </p:tavLst>
                                    </p:anim>
                                    <p:anim calcmode="lin" valueType="num">
                                      <p:cBhvr>
                                        <p:cTn id="50" dur="500" fill="hold"/>
                                        <p:tgtEl>
                                          <p:spTgt spid="41"/>
                                        </p:tgtEl>
                                        <p:attrNameLst>
                                          <p:attrName>ppt_h</p:attrName>
                                        </p:attrNameLst>
                                      </p:cBhvr>
                                      <p:tavLst>
                                        <p:tav tm="0">
                                          <p:val>
                                            <p:fltVal val="0"/>
                                          </p:val>
                                        </p:tav>
                                        <p:tav tm="100000">
                                          <p:val>
                                            <p:strVal val="#ppt_h"/>
                                          </p:val>
                                        </p:tav>
                                      </p:tavLst>
                                    </p:anim>
                                    <p:anim calcmode="lin" valueType="num">
                                      <p:cBhvr>
                                        <p:cTn id="51" dur="500" fill="hold"/>
                                        <p:tgtEl>
                                          <p:spTgt spid="41"/>
                                        </p:tgtEl>
                                        <p:attrNameLst>
                                          <p:attrName>ppt_x</p:attrName>
                                        </p:attrNameLst>
                                      </p:cBhvr>
                                      <p:tavLst>
                                        <p:tav tm="0">
                                          <p:val>
                                            <p:fltVal val="0.5"/>
                                          </p:val>
                                        </p:tav>
                                        <p:tav tm="100000">
                                          <p:val>
                                            <p:strVal val="#ppt_x"/>
                                          </p:val>
                                        </p:tav>
                                      </p:tavLst>
                                    </p:anim>
                                    <p:anim calcmode="lin" valueType="num">
                                      <p:cBhvr>
                                        <p:cTn id="52" dur="500" fill="hold"/>
                                        <p:tgtEl>
                                          <p:spTgt spid="41"/>
                                        </p:tgtEl>
                                        <p:attrNameLst>
                                          <p:attrName>ppt_y</p:attrName>
                                        </p:attrNameLst>
                                      </p:cBhvr>
                                      <p:tavLst>
                                        <p:tav tm="0">
                                          <p:val>
                                            <p:fltVal val="0.5"/>
                                          </p:val>
                                        </p:tav>
                                        <p:tav tm="100000">
                                          <p:val>
                                            <p:strVal val="#ppt_y"/>
                                          </p:val>
                                        </p:tav>
                                      </p:tavLst>
                                    </p:anim>
                                  </p:childTnLst>
                                </p:cTn>
                              </p:par>
                            </p:childTnLst>
                          </p:cTn>
                        </p:par>
                        <p:par>
                          <p:cTn id="53" fill="hold">
                            <p:stCondLst>
                              <p:cond delay="3250"/>
                            </p:stCondLst>
                            <p:childTnLst>
                              <p:par>
                                <p:cTn id="54" presetID="53" presetClass="entr" presetSubtype="16" fill="hold" grpId="0" nodeType="afterEffect">
                                  <p:stCondLst>
                                    <p:cond delay="0"/>
                                  </p:stCondLst>
                                  <p:iterate type="lt">
                                    <p:tmPct val="10000"/>
                                  </p:iterate>
                                  <p:childTnLst>
                                    <p:set>
                                      <p:cBhvr>
                                        <p:cTn id="55" dur="1" fill="hold">
                                          <p:stCondLst>
                                            <p:cond delay="0"/>
                                          </p:stCondLst>
                                        </p:cTn>
                                        <p:tgtEl>
                                          <p:spTgt spid="40"/>
                                        </p:tgtEl>
                                        <p:attrNameLst>
                                          <p:attrName>style.visibility</p:attrName>
                                        </p:attrNameLst>
                                      </p:cBhvr>
                                      <p:to>
                                        <p:strVal val="visible"/>
                                      </p:to>
                                    </p:set>
                                    <p:anim calcmode="lin" valueType="num">
                                      <p:cBhvr>
                                        <p:cTn id="56" dur="100" fill="hold"/>
                                        <p:tgtEl>
                                          <p:spTgt spid="40"/>
                                        </p:tgtEl>
                                        <p:attrNameLst>
                                          <p:attrName>ppt_w</p:attrName>
                                        </p:attrNameLst>
                                      </p:cBhvr>
                                      <p:tavLst>
                                        <p:tav tm="0">
                                          <p:val>
                                            <p:fltVal val="0"/>
                                          </p:val>
                                        </p:tav>
                                        <p:tav tm="100000">
                                          <p:val>
                                            <p:strVal val="#ppt_w"/>
                                          </p:val>
                                        </p:tav>
                                      </p:tavLst>
                                    </p:anim>
                                    <p:anim calcmode="lin" valueType="num">
                                      <p:cBhvr>
                                        <p:cTn id="57" dur="100" fill="hold"/>
                                        <p:tgtEl>
                                          <p:spTgt spid="40"/>
                                        </p:tgtEl>
                                        <p:attrNameLst>
                                          <p:attrName>ppt_h</p:attrName>
                                        </p:attrNameLst>
                                      </p:cBhvr>
                                      <p:tavLst>
                                        <p:tav tm="0">
                                          <p:val>
                                            <p:fltVal val="0"/>
                                          </p:val>
                                        </p:tav>
                                        <p:tav tm="100000">
                                          <p:val>
                                            <p:strVal val="#ppt_h"/>
                                          </p:val>
                                        </p:tav>
                                      </p:tavLst>
                                    </p:anim>
                                    <p:animEffect transition="in" filter="fade">
                                      <p:cBhvr>
                                        <p:cTn id="58" dur="100"/>
                                        <p:tgtEl>
                                          <p:spTgt spid="40"/>
                                        </p:tgtEl>
                                      </p:cBhvr>
                                    </p:animEffect>
                                  </p:childTnLst>
                                </p:cTn>
                              </p:par>
                            </p:childTnLst>
                          </p:cTn>
                        </p:par>
                        <p:par>
                          <p:cTn id="59" fill="hold">
                            <p:stCondLst>
                              <p:cond delay="3630"/>
                            </p:stCondLst>
                            <p:childTnLst>
                              <p:par>
                                <p:cTn id="60" presetID="53" presetClass="entr" presetSubtype="16" fill="hold" grpId="0" nodeType="after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p:cTn id="62" dur="500" fill="hold"/>
                                        <p:tgtEl>
                                          <p:spTgt spid="39"/>
                                        </p:tgtEl>
                                        <p:attrNameLst>
                                          <p:attrName>ppt_w</p:attrName>
                                        </p:attrNameLst>
                                      </p:cBhvr>
                                      <p:tavLst>
                                        <p:tav tm="0">
                                          <p:val>
                                            <p:fltVal val="0"/>
                                          </p:val>
                                        </p:tav>
                                        <p:tav tm="100000">
                                          <p:val>
                                            <p:strVal val="#ppt_w"/>
                                          </p:val>
                                        </p:tav>
                                      </p:tavLst>
                                    </p:anim>
                                    <p:anim calcmode="lin" valueType="num">
                                      <p:cBhvr>
                                        <p:cTn id="63" dur="500" fill="hold"/>
                                        <p:tgtEl>
                                          <p:spTgt spid="39"/>
                                        </p:tgtEl>
                                        <p:attrNameLst>
                                          <p:attrName>ppt_h</p:attrName>
                                        </p:attrNameLst>
                                      </p:cBhvr>
                                      <p:tavLst>
                                        <p:tav tm="0">
                                          <p:val>
                                            <p:fltVal val="0"/>
                                          </p:val>
                                        </p:tav>
                                        <p:tav tm="100000">
                                          <p:val>
                                            <p:strVal val="#ppt_h"/>
                                          </p:val>
                                        </p:tav>
                                      </p:tavLst>
                                    </p:anim>
                                    <p:animEffect transition="in" filter="fade">
                                      <p:cBhvr>
                                        <p:cTn id="64" dur="500"/>
                                        <p:tgtEl>
                                          <p:spTgt spid="39"/>
                                        </p:tgtEl>
                                      </p:cBhvr>
                                    </p:animEffect>
                                  </p:childTnLst>
                                </p:cTn>
                              </p:par>
                            </p:childTnLst>
                          </p:cTn>
                        </p:par>
                        <p:par>
                          <p:cTn id="65" fill="hold">
                            <p:stCondLst>
                              <p:cond delay="4130"/>
                            </p:stCondLst>
                            <p:childTnLst>
                              <p:par>
                                <p:cTn id="66" presetID="23" presetClass="entr" presetSubtype="528" fill="hold" grpId="0" nodeType="afterEffect">
                                  <p:stCondLst>
                                    <p:cond delay="0"/>
                                  </p:stCondLst>
                                  <p:childTnLst>
                                    <p:set>
                                      <p:cBhvr>
                                        <p:cTn id="67" dur="1" fill="hold">
                                          <p:stCondLst>
                                            <p:cond delay="0"/>
                                          </p:stCondLst>
                                        </p:cTn>
                                        <p:tgtEl>
                                          <p:spTgt spid="45"/>
                                        </p:tgtEl>
                                        <p:attrNameLst>
                                          <p:attrName>style.visibility</p:attrName>
                                        </p:attrNameLst>
                                      </p:cBhvr>
                                      <p:to>
                                        <p:strVal val="visible"/>
                                      </p:to>
                                    </p:set>
                                    <p:anim calcmode="lin" valueType="num">
                                      <p:cBhvr>
                                        <p:cTn id="68" dur="500" fill="hold"/>
                                        <p:tgtEl>
                                          <p:spTgt spid="45"/>
                                        </p:tgtEl>
                                        <p:attrNameLst>
                                          <p:attrName>ppt_w</p:attrName>
                                        </p:attrNameLst>
                                      </p:cBhvr>
                                      <p:tavLst>
                                        <p:tav tm="0">
                                          <p:val>
                                            <p:fltVal val="0"/>
                                          </p:val>
                                        </p:tav>
                                        <p:tav tm="100000">
                                          <p:val>
                                            <p:strVal val="#ppt_w"/>
                                          </p:val>
                                        </p:tav>
                                      </p:tavLst>
                                    </p:anim>
                                    <p:anim calcmode="lin" valueType="num">
                                      <p:cBhvr>
                                        <p:cTn id="69" dur="500" fill="hold"/>
                                        <p:tgtEl>
                                          <p:spTgt spid="45"/>
                                        </p:tgtEl>
                                        <p:attrNameLst>
                                          <p:attrName>ppt_h</p:attrName>
                                        </p:attrNameLst>
                                      </p:cBhvr>
                                      <p:tavLst>
                                        <p:tav tm="0">
                                          <p:val>
                                            <p:fltVal val="0"/>
                                          </p:val>
                                        </p:tav>
                                        <p:tav tm="100000">
                                          <p:val>
                                            <p:strVal val="#ppt_h"/>
                                          </p:val>
                                        </p:tav>
                                      </p:tavLst>
                                    </p:anim>
                                    <p:anim calcmode="lin" valueType="num">
                                      <p:cBhvr>
                                        <p:cTn id="70" dur="500" fill="hold"/>
                                        <p:tgtEl>
                                          <p:spTgt spid="45"/>
                                        </p:tgtEl>
                                        <p:attrNameLst>
                                          <p:attrName>ppt_x</p:attrName>
                                        </p:attrNameLst>
                                      </p:cBhvr>
                                      <p:tavLst>
                                        <p:tav tm="0">
                                          <p:val>
                                            <p:fltVal val="0.5"/>
                                          </p:val>
                                        </p:tav>
                                        <p:tav tm="100000">
                                          <p:val>
                                            <p:strVal val="#ppt_x"/>
                                          </p:val>
                                        </p:tav>
                                      </p:tavLst>
                                    </p:anim>
                                    <p:anim calcmode="lin" valueType="num">
                                      <p:cBhvr>
                                        <p:cTn id="71" dur="500" fill="hold"/>
                                        <p:tgtEl>
                                          <p:spTgt spid="45"/>
                                        </p:tgtEl>
                                        <p:attrNameLst>
                                          <p:attrName>ppt_y</p:attrName>
                                        </p:attrNameLst>
                                      </p:cBhvr>
                                      <p:tavLst>
                                        <p:tav tm="0">
                                          <p:val>
                                            <p:fltVal val="0.5"/>
                                          </p:val>
                                        </p:tav>
                                        <p:tav tm="100000">
                                          <p:val>
                                            <p:strVal val="#ppt_y"/>
                                          </p:val>
                                        </p:tav>
                                      </p:tavLst>
                                    </p:anim>
                                  </p:childTnLst>
                                </p:cTn>
                              </p:par>
                            </p:childTnLst>
                          </p:cTn>
                        </p:par>
                        <p:par>
                          <p:cTn id="72" fill="hold">
                            <p:stCondLst>
                              <p:cond delay="4630"/>
                            </p:stCondLst>
                            <p:childTnLst>
                              <p:par>
                                <p:cTn id="73" presetID="53" presetClass="entr" presetSubtype="16" fill="hold" grpId="0" nodeType="afterEffect">
                                  <p:stCondLst>
                                    <p:cond delay="0"/>
                                  </p:stCondLst>
                                  <p:iterate type="lt">
                                    <p:tmPct val="10000"/>
                                  </p:iterate>
                                  <p:childTnLst>
                                    <p:set>
                                      <p:cBhvr>
                                        <p:cTn id="74" dur="1" fill="hold">
                                          <p:stCondLst>
                                            <p:cond delay="0"/>
                                          </p:stCondLst>
                                        </p:cTn>
                                        <p:tgtEl>
                                          <p:spTgt spid="44"/>
                                        </p:tgtEl>
                                        <p:attrNameLst>
                                          <p:attrName>style.visibility</p:attrName>
                                        </p:attrNameLst>
                                      </p:cBhvr>
                                      <p:to>
                                        <p:strVal val="visible"/>
                                      </p:to>
                                    </p:set>
                                    <p:anim calcmode="lin" valueType="num">
                                      <p:cBhvr>
                                        <p:cTn id="75" dur="100" fill="hold"/>
                                        <p:tgtEl>
                                          <p:spTgt spid="44"/>
                                        </p:tgtEl>
                                        <p:attrNameLst>
                                          <p:attrName>ppt_w</p:attrName>
                                        </p:attrNameLst>
                                      </p:cBhvr>
                                      <p:tavLst>
                                        <p:tav tm="0">
                                          <p:val>
                                            <p:fltVal val="0"/>
                                          </p:val>
                                        </p:tav>
                                        <p:tav tm="100000">
                                          <p:val>
                                            <p:strVal val="#ppt_w"/>
                                          </p:val>
                                        </p:tav>
                                      </p:tavLst>
                                    </p:anim>
                                    <p:anim calcmode="lin" valueType="num">
                                      <p:cBhvr>
                                        <p:cTn id="76" dur="100" fill="hold"/>
                                        <p:tgtEl>
                                          <p:spTgt spid="44"/>
                                        </p:tgtEl>
                                        <p:attrNameLst>
                                          <p:attrName>ppt_h</p:attrName>
                                        </p:attrNameLst>
                                      </p:cBhvr>
                                      <p:tavLst>
                                        <p:tav tm="0">
                                          <p:val>
                                            <p:fltVal val="0"/>
                                          </p:val>
                                        </p:tav>
                                        <p:tav tm="100000">
                                          <p:val>
                                            <p:strVal val="#ppt_h"/>
                                          </p:val>
                                        </p:tav>
                                      </p:tavLst>
                                    </p:anim>
                                    <p:animEffect transition="in" filter="fade">
                                      <p:cBhvr>
                                        <p:cTn id="77" dur="100"/>
                                        <p:tgtEl>
                                          <p:spTgt spid="44"/>
                                        </p:tgtEl>
                                      </p:cBhvr>
                                    </p:animEffect>
                                  </p:childTnLst>
                                </p:cTn>
                              </p:par>
                            </p:childTnLst>
                          </p:cTn>
                        </p:par>
                        <p:par>
                          <p:cTn id="78" fill="hold">
                            <p:stCondLst>
                              <p:cond delay="4950"/>
                            </p:stCondLst>
                            <p:childTnLst>
                              <p:par>
                                <p:cTn id="79" presetID="53" presetClass="entr" presetSubtype="16" fill="hold" grpId="0" nodeType="afterEffect">
                                  <p:stCondLst>
                                    <p:cond delay="0"/>
                                  </p:stCondLst>
                                  <p:childTnLst>
                                    <p:set>
                                      <p:cBhvr>
                                        <p:cTn id="80" dur="1" fill="hold">
                                          <p:stCondLst>
                                            <p:cond delay="0"/>
                                          </p:stCondLst>
                                        </p:cTn>
                                        <p:tgtEl>
                                          <p:spTgt spid="36"/>
                                        </p:tgtEl>
                                        <p:attrNameLst>
                                          <p:attrName>style.visibility</p:attrName>
                                        </p:attrNameLst>
                                      </p:cBhvr>
                                      <p:to>
                                        <p:strVal val="visible"/>
                                      </p:to>
                                    </p:set>
                                    <p:anim calcmode="lin" valueType="num">
                                      <p:cBhvr>
                                        <p:cTn id="81" dur="500" fill="hold"/>
                                        <p:tgtEl>
                                          <p:spTgt spid="36"/>
                                        </p:tgtEl>
                                        <p:attrNameLst>
                                          <p:attrName>ppt_w</p:attrName>
                                        </p:attrNameLst>
                                      </p:cBhvr>
                                      <p:tavLst>
                                        <p:tav tm="0">
                                          <p:val>
                                            <p:fltVal val="0"/>
                                          </p:val>
                                        </p:tav>
                                        <p:tav tm="100000">
                                          <p:val>
                                            <p:strVal val="#ppt_w"/>
                                          </p:val>
                                        </p:tav>
                                      </p:tavLst>
                                    </p:anim>
                                    <p:anim calcmode="lin" valueType="num">
                                      <p:cBhvr>
                                        <p:cTn id="82" dur="500" fill="hold"/>
                                        <p:tgtEl>
                                          <p:spTgt spid="36"/>
                                        </p:tgtEl>
                                        <p:attrNameLst>
                                          <p:attrName>ppt_h</p:attrName>
                                        </p:attrNameLst>
                                      </p:cBhvr>
                                      <p:tavLst>
                                        <p:tav tm="0">
                                          <p:val>
                                            <p:fltVal val="0"/>
                                          </p:val>
                                        </p:tav>
                                        <p:tav tm="100000">
                                          <p:val>
                                            <p:strVal val="#ppt_h"/>
                                          </p:val>
                                        </p:tav>
                                      </p:tavLst>
                                    </p:anim>
                                    <p:animEffect transition="in" filter="fade">
                                      <p:cBhvr>
                                        <p:cTn id="83" dur="500"/>
                                        <p:tgtEl>
                                          <p:spTgt spid="36"/>
                                        </p:tgtEl>
                                      </p:cBhvr>
                                    </p:animEffect>
                                  </p:childTnLst>
                                </p:cTn>
                              </p:par>
                            </p:childTnLst>
                          </p:cTn>
                        </p:par>
                        <p:par>
                          <p:cTn id="84" fill="hold">
                            <p:stCondLst>
                              <p:cond delay="5450"/>
                            </p:stCondLst>
                            <p:childTnLst>
                              <p:par>
                                <p:cTn id="85" presetID="23" presetClass="entr" presetSubtype="528"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 calcmode="lin" valueType="num">
                                      <p:cBhvr>
                                        <p:cTn id="87" dur="500" fill="hold"/>
                                        <p:tgtEl>
                                          <p:spTgt spid="43"/>
                                        </p:tgtEl>
                                        <p:attrNameLst>
                                          <p:attrName>ppt_w</p:attrName>
                                        </p:attrNameLst>
                                      </p:cBhvr>
                                      <p:tavLst>
                                        <p:tav tm="0">
                                          <p:val>
                                            <p:fltVal val="0"/>
                                          </p:val>
                                        </p:tav>
                                        <p:tav tm="100000">
                                          <p:val>
                                            <p:strVal val="#ppt_w"/>
                                          </p:val>
                                        </p:tav>
                                      </p:tavLst>
                                    </p:anim>
                                    <p:anim calcmode="lin" valueType="num">
                                      <p:cBhvr>
                                        <p:cTn id="88" dur="500" fill="hold"/>
                                        <p:tgtEl>
                                          <p:spTgt spid="43"/>
                                        </p:tgtEl>
                                        <p:attrNameLst>
                                          <p:attrName>ppt_h</p:attrName>
                                        </p:attrNameLst>
                                      </p:cBhvr>
                                      <p:tavLst>
                                        <p:tav tm="0">
                                          <p:val>
                                            <p:fltVal val="0"/>
                                          </p:val>
                                        </p:tav>
                                        <p:tav tm="100000">
                                          <p:val>
                                            <p:strVal val="#ppt_h"/>
                                          </p:val>
                                        </p:tav>
                                      </p:tavLst>
                                    </p:anim>
                                    <p:anim calcmode="lin" valueType="num">
                                      <p:cBhvr>
                                        <p:cTn id="89" dur="500" fill="hold"/>
                                        <p:tgtEl>
                                          <p:spTgt spid="43"/>
                                        </p:tgtEl>
                                        <p:attrNameLst>
                                          <p:attrName>ppt_x</p:attrName>
                                        </p:attrNameLst>
                                      </p:cBhvr>
                                      <p:tavLst>
                                        <p:tav tm="0">
                                          <p:val>
                                            <p:fltVal val="0.5"/>
                                          </p:val>
                                        </p:tav>
                                        <p:tav tm="100000">
                                          <p:val>
                                            <p:strVal val="#ppt_x"/>
                                          </p:val>
                                        </p:tav>
                                      </p:tavLst>
                                    </p:anim>
                                    <p:anim calcmode="lin" valueType="num">
                                      <p:cBhvr>
                                        <p:cTn id="90" dur="500" fill="hold"/>
                                        <p:tgtEl>
                                          <p:spTgt spid="43"/>
                                        </p:tgtEl>
                                        <p:attrNameLst>
                                          <p:attrName>ppt_y</p:attrName>
                                        </p:attrNameLst>
                                      </p:cBhvr>
                                      <p:tavLst>
                                        <p:tav tm="0">
                                          <p:val>
                                            <p:fltVal val="0.5"/>
                                          </p:val>
                                        </p:tav>
                                        <p:tav tm="100000">
                                          <p:val>
                                            <p:strVal val="#ppt_y"/>
                                          </p:val>
                                        </p:tav>
                                      </p:tavLst>
                                    </p:anim>
                                  </p:childTnLst>
                                </p:cTn>
                              </p:par>
                            </p:childTnLst>
                          </p:cTn>
                        </p:par>
                        <p:par>
                          <p:cTn id="91" fill="hold">
                            <p:stCondLst>
                              <p:cond delay="5950"/>
                            </p:stCondLst>
                            <p:childTnLst>
                              <p:par>
                                <p:cTn id="92" presetID="53" presetClass="entr" presetSubtype="16" fill="hold" grpId="0" nodeType="afterEffect">
                                  <p:stCondLst>
                                    <p:cond delay="0"/>
                                  </p:stCondLst>
                                  <p:iterate type="lt">
                                    <p:tmPct val="10000"/>
                                  </p:iterate>
                                  <p:childTnLst>
                                    <p:set>
                                      <p:cBhvr>
                                        <p:cTn id="93" dur="1" fill="hold">
                                          <p:stCondLst>
                                            <p:cond delay="0"/>
                                          </p:stCondLst>
                                        </p:cTn>
                                        <p:tgtEl>
                                          <p:spTgt spid="42"/>
                                        </p:tgtEl>
                                        <p:attrNameLst>
                                          <p:attrName>style.visibility</p:attrName>
                                        </p:attrNameLst>
                                      </p:cBhvr>
                                      <p:to>
                                        <p:strVal val="visible"/>
                                      </p:to>
                                    </p:set>
                                    <p:anim calcmode="lin" valueType="num">
                                      <p:cBhvr>
                                        <p:cTn id="94" dur="100" fill="hold"/>
                                        <p:tgtEl>
                                          <p:spTgt spid="42"/>
                                        </p:tgtEl>
                                        <p:attrNameLst>
                                          <p:attrName>ppt_w</p:attrName>
                                        </p:attrNameLst>
                                      </p:cBhvr>
                                      <p:tavLst>
                                        <p:tav tm="0">
                                          <p:val>
                                            <p:fltVal val="0"/>
                                          </p:val>
                                        </p:tav>
                                        <p:tav tm="100000">
                                          <p:val>
                                            <p:strVal val="#ppt_w"/>
                                          </p:val>
                                        </p:tav>
                                      </p:tavLst>
                                    </p:anim>
                                    <p:anim calcmode="lin" valueType="num">
                                      <p:cBhvr>
                                        <p:cTn id="95" dur="100" fill="hold"/>
                                        <p:tgtEl>
                                          <p:spTgt spid="42"/>
                                        </p:tgtEl>
                                        <p:attrNameLst>
                                          <p:attrName>ppt_h</p:attrName>
                                        </p:attrNameLst>
                                      </p:cBhvr>
                                      <p:tavLst>
                                        <p:tav tm="0">
                                          <p:val>
                                            <p:fltVal val="0"/>
                                          </p:val>
                                        </p:tav>
                                        <p:tav tm="100000">
                                          <p:val>
                                            <p:strVal val="#ppt_h"/>
                                          </p:val>
                                        </p:tav>
                                      </p:tavLst>
                                    </p:anim>
                                    <p:animEffect transition="in" filter="fade">
                                      <p:cBhvr>
                                        <p:cTn id="96" dur="100"/>
                                        <p:tgtEl>
                                          <p:spTgt spid="42"/>
                                        </p:tgtEl>
                                      </p:cBhvr>
                                    </p:animEffect>
                                  </p:childTnLst>
                                </p:cTn>
                              </p:par>
                            </p:childTnLst>
                          </p:cTn>
                        </p:par>
                        <p:par>
                          <p:cTn id="97" fill="hold">
                            <p:stCondLst>
                              <p:cond delay="7020"/>
                            </p:stCondLst>
                            <p:childTnLst>
                              <p:par>
                                <p:cTn id="98" presetID="53" presetClass="entr" presetSubtype="16" fill="hold" grpId="0" nodeType="afterEffect">
                                  <p:stCondLst>
                                    <p:cond delay="0"/>
                                  </p:stCondLst>
                                  <p:childTnLst>
                                    <p:set>
                                      <p:cBhvr>
                                        <p:cTn id="99" dur="1" fill="hold">
                                          <p:stCondLst>
                                            <p:cond delay="0"/>
                                          </p:stCondLst>
                                        </p:cTn>
                                        <p:tgtEl>
                                          <p:spTgt spid="37"/>
                                        </p:tgtEl>
                                        <p:attrNameLst>
                                          <p:attrName>style.visibility</p:attrName>
                                        </p:attrNameLst>
                                      </p:cBhvr>
                                      <p:to>
                                        <p:strVal val="visible"/>
                                      </p:to>
                                    </p:set>
                                    <p:anim calcmode="lin" valueType="num">
                                      <p:cBhvr>
                                        <p:cTn id="100" dur="500" fill="hold"/>
                                        <p:tgtEl>
                                          <p:spTgt spid="37"/>
                                        </p:tgtEl>
                                        <p:attrNameLst>
                                          <p:attrName>ppt_w</p:attrName>
                                        </p:attrNameLst>
                                      </p:cBhvr>
                                      <p:tavLst>
                                        <p:tav tm="0">
                                          <p:val>
                                            <p:fltVal val="0"/>
                                          </p:val>
                                        </p:tav>
                                        <p:tav tm="100000">
                                          <p:val>
                                            <p:strVal val="#ppt_w"/>
                                          </p:val>
                                        </p:tav>
                                      </p:tavLst>
                                    </p:anim>
                                    <p:anim calcmode="lin" valueType="num">
                                      <p:cBhvr>
                                        <p:cTn id="101" dur="500" fill="hold"/>
                                        <p:tgtEl>
                                          <p:spTgt spid="37"/>
                                        </p:tgtEl>
                                        <p:attrNameLst>
                                          <p:attrName>ppt_h</p:attrName>
                                        </p:attrNameLst>
                                      </p:cBhvr>
                                      <p:tavLst>
                                        <p:tav tm="0">
                                          <p:val>
                                            <p:fltVal val="0"/>
                                          </p:val>
                                        </p:tav>
                                        <p:tav tm="100000">
                                          <p:val>
                                            <p:strVal val="#ppt_h"/>
                                          </p:val>
                                        </p:tav>
                                      </p:tavLst>
                                    </p:anim>
                                    <p:animEffect transition="in" filter="fade">
                                      <p:cBhvr>
                                        <p:cTn id="102" dur="500"/>
                                        <p:tgtEl>
                                          <p:spTgt spid="37"/>
                                        </p:tgtEl>
                                      </p:cBhvr>
                                    </p:animEffect>
                                  </p:childTnLst>
                                </p:cTn>
                              </p:par>
                            </p:childTnLst>
                          </p:cTn>
                        </p:par>
                        <p:par>
                          <p:cTn id="103" fill="hold">
                            <p:stCondLst>
                              <p:cond delay="7520"/>
                            </p:stCondLst>
                            <p:childTnLst>
                              <p:par>
                                <p:cTn id="104" presetID="23" presetClass="entr" presetSubtype="528" fill="hold" grpId="0" nodeType="afterEffect">
                                  <p:stCondLst>
                                    <p:cond delay="0"/>
                                  </p:stCondLst>
                                  <p:childTnLst>
                                    <p:set>
                                      <p:cBhvr>
                                        <p:cTn id="105" dur="1" fill="hold">
                                          <p:stCondLst>
                                            <p:cond delay="0"/>
                                          </p:stCondLst>
                                        </p:cTn>
                                        <p:tgtEl>
                                          <p:spTgt spid="47"/>
                                        </p:tgtEl>
                                        <p:attrNameLst>
                                          <p:attrName>style.visibility</p:attrName>
                                        </p:attrNameLst>
                                      </p:cBhvr>
                                      <p:to>
                                        <p:strVal val="visible"/>
                                      </p:to>
                                    </p:set>
                                    <p:anim calcmode="lin" valueType="num">
                                      <p:cBhvr>
                                        <p:cTn id="106" dur="500" fill="hold"/>
                                        <p:tgtEl>
                                          <p:spTgt spid="47"/>
                                        </p:tgtEl>
                                        <p:attrNameLst>
                                          <p:attrName>ppt_w</p:attrName>
                                        </p:attrNameLst>
                                      </p:cBhvr>
                                      <p:tavLst>
                                        <p:tav tm="0">
                                          <p:val>
                                            <p:fltVal val="0"/>
                                          </p:val>
                                        </p:tav>
                                        <p:tav tm="100000">
                                          <p:val>
                                            <p:strVal val="#ppt_w"/>
                                          </p:val>
                                        </p:tav>
                                      </p:tavLst>
                                    </p:anim>
                                    <p:anim calcmode="lin" valueType="num">
                                      <p:cBhvr>
                                        <p:cTn id="107" dur="500" fill="hold"/>
                                        <p:tgtEl>
                                          <p:spTgt spid="47"/>
                                        </p:tgtEl>
                                        <p:attrNameLst>
                                          <p:attrName>ppt_h</p:attrName>
                                        </p:attrNameLst>
                                      </p:cBhvr>
                                      <p:tavLst>
                                        <p:tav tm="0">
                                          <p:val>
                                            <p:fltVal val="0"/>
                                          </p:val>
                                        </p:tav>
                                        <p:tav tm="100000">
                                          <p:val>
                                            <p:strVal val="#ppt_h"/>
                                          </p:val>
                                        </p:tav>
                                      </p:tavLst>
                                    </p:anim>
                                    <p:anim calcmode="lin" valueType="num">
                                      <p:cBhvr>
                                        <p:cTn id="108" dur="500" fill="hold"/>
                                        <p:tgtEl>
                                          <p:spTgt spid="47"/>
                                        </p:tgtEl>
                                        <p:attrNameLst>
                                          <p:attrName>ppt_x</p:attrName>
                                        </p:attrNameLst>
                                      </p:cBhvr>
                                      <p:tavLst>
                                        <p:tav tm="0">
                                          <p:val>
                                            <p:fltVal val="0.5"/>
                                          </p:val>
                                        </p:tav>
                                        <p:tav tm="100000">
                                          <p:val>
                                            <p:strVal val="#ppt_x"/>
                                          </p:val>
                                        </p:tav>
                                      </p:tavLst>
                                    </p:anim>
                                    <p:anim calcmode="lin" valueType="num">
                                      <p:cBhvr>
                                        <p:cTn id="109" dur="500" fill="hold"/>
                                        <p:tgtEl>
                                          <p:spTgt spid="47"/>
                                        </p:tgtEl>
                                        <p:attrNameLst>
                                          <p:attrName>ppt_y</p:attrName>
                                        </p:attrNameLst>
                                      </p:cBhvr>
                                      <p:tavLst>
                                        <p:tav tm="0">
                                          <p:val>
                                            <p:fltVal val="0.5"/>
                                          </p:val>
                                        </p:tav>
                                        <p:tav tm="100000">
                                          <p:val>
                                            <p:strVal val="#ppt_y"/>
                                          </p:val>
                                        </p:tav>
                                      </p:tavLst>
                                    </p:anim>
                                  </p:childTnLst>
                                </p:cTn>
                              </p:par>
                            </p:childTnLst>
                          </p:cTn>
                        </p:par>
                        <p:par>
                          <p:cTn id="110" fill="hold">
                            <p:stCondLst>
                              <p:cond delay="8020"/>
                            </p:stCondLst>
                            <p:childTnLst>
                              <p:par>
                                <p:cTn id="111" presetID="53" presetClass="entr" presetSubtype="16" fill="hold" grpId="0" nodeType="afterEffect">
                                  <p:stCondLst>
                                    <p:cond delay="0"/>
                                  </p:stCondLst>
                                  <p:iterate type="lt">
                                    <p:tmPct val="10000"/>
                                  </p:iterate>
                                  <p:childTnLst>
                                    <p:set>
                                      <p:cBhvr>
                                        <p:cTn id="112" dur="1" fill="hold">
                                          <p:stCondLst>
                                            <p:cond delay="0"/>
                                          </p:stCondLst>
                                        </p:cTn>
                                        <p:tgtEl>
                                          <p:spTgt spid="46"/>
                                        </p:tgtEl>
                                        <p:attrNameLst>
                                          <p:attrName>style.visibility</p:attrName>
                                        </p:attrNameLst>
                                      </p:cBhvr>
                                      <p:to>
                                        <p:strVal val="visible"/>
                                      </p:to>
                                    </p:set>
                                    <p:anim calcmode="lin" valueType="num">
                                      <p:cBhvr>
                                        <p:cTn id="113" dur="100" fill="hold"/>
                                        <p:tgtEl>
                                          <p:spTgt spid="46"/>
                                        </p:tgtEl>
                                        <p:attrNameLst>
                                          <p:attrName>ppt_w</p:attrName>
                                        </p:attrNameLst>
                                      </p:cBhvr>
                                      <p:tavLst>
                                        <p:tav tm="0">
                                          <p:val>
                                            <p:fltVal val="0"/>
                                          </p:val>
                                        </p:tav>
                                        <p:tav tm="100000">
                                          <p:val>
                                            <p:strVal val="#ppt_w"/>
                                          </p:val>
                                        </p:tav>
                                      </p:tavLst>
                                    </p:anim>
                                    <p:anim calcmode="lin" valueType="num">
                                      <p:cBhvr>
                                        <p:cTn id="114" dur="100" fill="hold"/>
                                        <p:tgtEl>
                                          <p:spTgt spid="46"/>
                                        </p:tgtEl>
                                        <p:attrNameLst>
                                          <p:attrName>ppt_h</p:attrName>
                                        </p:attrNameLst>
                                      </p:cBhvr>
                                      <p:tavLst>
                                        <p:tav tm="0">
                                          <p:val>
                                            <p:fltVal val="0"/>
                                          </p:val>
                                        </p:tav>
                                        <p:tav tm="100000">
                                          <p:val>
                                            <p:strVal val="#ppt_h"/>
                                          </p:val>
                                        </p:tav>
                                      </p:tavLst>
                                    </p:anim>
                                    <p:animEffect transition="in" filter="fade">
                                      <p:cBhvr>
                                        <p:cTn id="115" dur="1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2" grpId="0"/>
      <p:bldP spid="44" grpId="0"/>
      <p:bldP spid="46" grpId="0"/>
      <p:bldP spid="20" grpId="0"/>
      <p:bldP spid="20" grpId="1"/>
      <p:bldP spid="21" grpId="0" animBg="1"/>
      <p:bldP spid="21" grpId="1" animBg="1"/>
      <p:bldP spid="41" grpId="0"/>
      <p:bldP spid="43" grpId="0"/>
      <p:bldP spid="45" grpId="0"/>
      <p:bldP spid="4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圆角矩形 91"/>
          <p:cNvSpPr/>
          <p:nvPr/>
        </p:nvSpPr>
        <p:spPr>
          <a:xfrm>
            <a:off x="1412979" y="1592181"/>
            <a:ext cx="1929796" cy="4000462"/>
          </a:xfrm>
          <a:prstGeom prst="roundRect">
            <a:avLst>
              <a:gd name="adj" fmla="val 50000"/>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3" name="椭圆 92"/>
          <p:cNvSpPr/>
          <p:nvPr/>
        </p:nvSpPr>
        <p:spPr>
          <a:xfrm>
            <a:off x="1664662" y="1814728"/>
            <a:ext cx="1423651" cy="1423651"/>
          </a:xfrm>
          <a:prstGeom prst="ellipse">
            <a:avLst/>
          </a:prstGeom>
          <a:solidFill>
            <a:schemeClr val="bg1"/>
          </a:solid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椭圆 93"/>
          <p:cNvSpPr/>
          <p:nvPr/>
        </p:nvSpPr>
        <p:spPr>
          <a:xfrm>
            <a:off x="1778496" y="1928562"/>
            <a:ext cx="1195988" cy="119598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95" name="直接连接符 94"/>
          <p:cNvCxnSpPr/>
          <p:nvPr/>
        </p:nvCxnSpPr>
        <p:spPr>
          <a:xfrm>
            <a:off x="1688281" y="3774611"/>
            <a:ext cx="1376412" cy="0"/>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3892654" y="1592181"/>
            <a:ext cx="1929796" cy="4389678"/>
          </a:xfrm>
          <a:prstGeom prst="roundRect">
            <a:avLst>
              <a:gd name="adj" fmla="val 50000"/>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7" name="椭圆 96"/>
          <p:cNvSpPr/>
          <p:nvPr/>
        </p:nvSpPr>
        <p:spPr>
          <a:xfrm>
            <a:off x="4144337" y="1814728"/>
            <a:ext cx="1423651" cy="1423651"/>
          </a:xfrm>
          <a:prstGeom prst="ellipse">
            <a:avLst/>
          </a:prstGeom>
          <a:solidFill>
            <a:schemeClr val="bg1"/>
          </a:solid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8" name="椭圆 97"/>
          <p:cNvSpPr/>
          <p:nvPr/>
        </p:nvSpPr>
        <p:spPr>
          <a:xfrm>
            <a:off x="4258171" y="1928562"/>
            <a:ext cx="1195988" cy="119598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99" name="直接连接符 98"/>
          <p:cNvCxnSpPr/>
          <p:nvPr/>
        </p:nvCxnSpPr>
        <p:spPr>
          <a:xfrm>
            <a:off x="4167956" y="3774611"/>
            <a:ext cx="1376412" cy="0"/>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6372329" y="1592180"/>
            <a:ext cx="1929796" cy="4735467"/>
          </a:xfrm>
          <a:prstGeom prst="roundRect">
            <a:avLst>
              <a:gd name="adj" fmla="val 50000"/>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1" name="椭圆 100"/>
          <p:cNvSpPr/>
          <p:nvPr/>
        </p:nvSpPr>
        <p:spPr>
          <a:xfrm>
            <a:off x="6624012" y="1814728"/>
            <a:ext cx="1423651" cy="1423651"/>
          </a:xfrm>
          <a:prstGeom prst="ellipse">
            <a:avLst/>
          </a:prstGeom>
          <a:solidFill>
            <a:schemeClr val="bg1"/>
          </a:solid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2" name="椭圆 101"/>
          <p:cNvSpPr/>
          <p:nvPr/>
        </p:nvSpPr>
        <p:spPr>
          <a:xfrm>
            <a:off x="6737846" y="1928562"/>
            <a:ext cx="1195988" cy="119598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03" name="直接连接符 102"/>
          <p:cNvCxnSpPr/>
          <p:nvPr/>
        </p:nvCxnSpPr>
        <p:spPr>
          <a:xfrm>
            <a:off x="6647631" y="3774611"/>
            <a:ext cx="1376412" cy="0"/>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8" name="Freeform 34"/>
          <p:cNvSpPr>
            <a:spLocks noChangeAspect="1" noEditPoints="1"/>
          </p:cNvSpPr>
          <p:nvPr/>
        </p:nvSpPr>
        <p:spPr bwMode="auto">
          <a:xfrm>
            <a:off x="4604162" y="2175653"/>
            <a:ext cx="504000" cy="685791"/>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a:extLst/>
        </p:spPr>
        <p:txBody>
          <a:bodyPr/>
          <a:lstStyle/>
          <a:p>
            <a:endParaRPr lang="zh-CN" altLang="en-US" sz="1180">
              <a:solidFill>
                <a:schemeClr val="accent1"/>
              </a:solidFill>
            </a:endParaRPr>
          </a:p>
        </p:txBody>
      </p:sp>
      <p:sp>
        <p:nvSpPr>
          <p:cNvPr id="109" name="Freeform 37"/>
          <p:cNvSpPr>
            <a:spLocks noChangeAspect="1" noEditPoints="1"/>
          </p:cNvSpPr>
          <p:nvPr/>
        </p:nvSpPr>
        <p:spPr bwMode="auto">
          <a:xfrm>
            <a:off x="2141764" y="2294808"/>
            <a:ext cx="468000" cy="463490"/>
          </a:xfrm>
          <a:custGeom>
            <a:avLst/>
            <a:gdLst>
              <a:gd name="T0" fmla="*/ 594912 w 732"/>
              <a:gd name="T1" fmla="*/ 562343 h 724"/>
              <a:gd name="T2" fmla="*/ 526510 w 732"/>
              <a:gd name="T3" fmla="*/ 562343 h 724"/>
              <a:gd name="T4" fmla="*/ 431109 w 732"/>
              <a:gd name="T5" fmla="*/ 379401 h 724"/>
              <a:gd name="T6" fmla="*/ 421208 w 732"/>
              <a:gd name="T7" fmla="*/ 415449 h 724"/>
              <a:gd name="T8" fmla="*/ 369007 w 732"/>
              <a:gd name="T9" fmla="*/ 455101 h 724"/>
              <a:gd name="T10" fmla="*/ 540011 w 732"/>
              <a:gd name="T11" fmla="*/ 644351 h 724"/>
              <a:gd name="T12" fmla="*/ 649813 w 732"/>
              <a:gd name="T13" fmla="*/ 570454 h 724"/>
              <a:gd name="T14" fmla="*/ 568811 w 732"/>
              <a:gd name="T15" fmla="*/ 486643 h 724"/>
              <a:gd name="T16" fmla="*/ 449109 w 732"/>
              <a:gd name="T17" fmla="*/ 388413 h 724"/>
              <a:gd name="T18" fmla="*/ 237605 w 732"/>
              <a:gd name="T19" fmla="*/ 231606 h 724"/>
              <a:gd name="T20" fmla="*/ 273605 w 732"/>
              <a:gd name="T21" fmla="*/ 221693 h 724"/>
              <a:gd name="T22" fmla="*/ 283506 w 732"/>
              <a:gd name="T23" fmla="*/ 186546 h 724"/>
              <a:gd name="T24" fmla="*/ 292506 w 732"/>
              <a:gd name="T25" fmla="*/ 153202 h 724"/>
              <a:gd name="T26" fmla="*/ 126903 w 732"/>
              <a:gd name="T27" fmla="*/ 14419 h 724"/>
              <a:gd name="T28" fmla="*/ 104402 w 732"/>
              <a:gd name="T29" fmla="*/ 184744 h 724"/>
              <a:gd name="T30" fmla="*/ 900 w 732"/>
              <a:gd name="T31" fmla="*/ 141487 h 724"/>
              <a:gd name="T32" fmla="*/ 196204 w 732"/>
              <a:gd name="T33" fmla="*/ 281171 h 724"/>
              <a:gd name="T34" fmla="*/ 221404 w 732"/>
              <a:gd name="T35" fmla="*/ 248729 h 724"/>
              <a:gd name="T36" fmla="*/ 634513 w 732"/>
              <a:gd name="T37" fmla="*/ 63985 h 724"/>
              <a:gd name="T38" fmla="*/ 546311 w 732"/>
              <a:gd name="T39" fmla="*/ 0 h 724"/>
              <a:gd name="T40" fmla="*/ 309606 w 732"/>
              <a:gd name="T41" fmla="*/ 211780 h 724"/>
              <a:gd name="T42" fmla="*/ 275405 w 732"/>
              <a:gd name="T43" fmla="*/ 260444 h 724"/>
              <a:gd name="T44" fmla="*/ 246605 w 732"/>
              <a:gd name="T45" fmla="*/ 274863 h 724"/>
              <a:gd name="T46" fmla="*/ 250205 w 732"/>
              <a:gd name="T47" fmla="*/ 364982 h 724"/>
              <a:gd name="T48" fmla="*/ 58501 w 732"/>
              <a:gd name="T49" fmla="*/ 530801 h 724"/>
              <a:gd name="T50" fmla="*/ 37801 w 732"/>
              <a:gd name="T51" fmla="*/ 652462 h 724"/>
              <a:gd name="T52" fmla="*/ 136803 w 732"/>
              <a:gd name="T53" fmla="*/ 553331 h 724"/>
              <a:gd name="T54" fmla="*/ 291606 w 732"/>
              <a:gd name="T55" fmla="*/ 406437 h 724"/>
              <a:gd name="T56" fmla="*/ 378907 w 732"/>
              <a:gd name="T57" fmla="*/ 406437 h 724"/>
              <a:gd name="T58" fmla="*/ 404108 w 732"/>
              <a:gd name="T59" fmla="*/ 352366 h 724"/>
              <a:gd name="T60" fmla="*/ 441009 w 732"/>
              <a:gd name="T61" fmla="*/ 344255 h 724"/>
              <a:gd name="T62" fmla="*/ 634513 w 732"/>
              <a:gd name="T63" fmla="*/ 63985 h 7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2" h="724">
                <a:moveTo>
                  <a:pt x="623" y="586"/>
                </a:moveTo>
                <a:cubicBezTo>
                  <a:pt x="644" y="586"/>
                  <a:pt x="661" y="603"/>
                  <a:pt x="661" y="624"/>
                </a:cubicBezTo>
                <a:cubicBezTo>
                  <a:pt x="661" y="645"/>
                  <a:pt x="644" y="662"/>
                  <a:pt x="623" y="662"/>
                </a:cubicBezTo>
                <a:cubicBezTo>
                  <a:pt x="602" y="662"/>
                  <a:pt x="585" y="645"/>
                  <a:pt x="585" y="624"/>
                </a:cubicBezTo>
                <a:cubicBezTo>
                  <a:pt x="585" y="603"/>
                  <a:pt x="602" y="586"/>
                  <a:pt x="623" y="586"/>
                </a:cubicBezTo>
                <a:close/>
                <a:moveTo>
                  <a:pt x="479" y="421"/>
                </a:moveTo>
                <a:lnTo>
                  <a:pt x="489" y="441"/>
                </a:lnTo>
                <a:lnTo>
                  <a:pt x="468" y="461"/>
                </a:lnTo>
                <a:lnTo>
                  <a:pt x="449" y="480"/>
                </a:lnTo>
                <a:cubicBezTo>
                  <a:pt x="438" y="491"/>
                  <a:pt x="425" y="500"/>
                  <a:pt x="410" y="505"/>
                </a:cubicBezTo>
                <a:lnTo>
                  <a:pt x="539" y="633"/>
                </a:lnTo>
                <a:lnTo>
                  <a:pt x="600" y="715"/>
                </a:lnTo>
                <a:lnTo>
                  <a:pt x="632" y="724"/>
                </a:lnTo>
                <a:lnTo>
                  <a:pt x="722" y="633"/>
                </a:lnTo>
                <a:lnTo>
                  <a:pt x="713" y="600"/>
                </a:lnTo>
                <a:lnTo>
                  <a:pt x="632" y="540"/>
                </a:lnTo>
                <a:lnTo>
                  <a:pt x="511" y="419"/>
                </a:lnTo>
                <a:lnTo>
                  <a:pt x="499" y="431"/>
                </a:lnTo>
                <a:lnTo>
                  <a:pt x="479" y="421"/>
                </a:lnTo>
                <a:close/>
                <a:moveTo>
                  <a:pt x="264" y="257"/>
                </a:moveTo>
                <a:lnTo>
                  <a:pt x="285" y="237"/>
                </a:lnTo>
                <a:lnTo>
                  <a:pt x="304" y="246"/>
                </a:lnTo>
                <a:lnTo>
                  <a:pt x="294" y="227"/>
                </a:lnTo>
                <a:lnTo>
                  <a:pt x="315" y="207"/>
                </a:lnTo>
                <a:lnTo>
                  <a:pt x="317" y="205"/>
                </a:lnTo>
                <a:cubicBezTo>
                  <a:pt x="322" y="193"/>
                  <a:pt x="325" y="181"/>
                  <a:pt x="325" y="170"/>
                </a:cubicBezTo>
                <a:cubicBezTo>
                  <a:pt x="325" y="84"/>
                  <a:pt x="242" y="0"/>
                  <a:pt x="156" y="1"/>
                </a:cubicBezTo>
                <a:cubicBezTo>
                  <a:pt x="156" y="1"/>
                  <a:pt x="146" y="11"/>
                  <a:pt x="141" y="16"/>
                </a:cubicBezTo>
                <a:cubicBezTo>
                  <a:pt x="210" y="85"/>
                  <a:pt x="204" y="74"/>
                  <a:pt x="204" y="116"/>
                </a:cubicBezTo>
                <a:cubicBezTo>
                  <a:pt x="204" y="151"/>
                  <a:pt x="149" y="205"/>
                  <a:pt x="116" y="205"/>
                </a:cubicBezTo>
                <a:cubicBezTo>
                  <a:pt x="72" y="205"/>
                  <a:pt x="86" y="212"/>
                  <a:pt x="16" y="142"/>
                </a:cubicBezTo>
                <a:cubicBezTo>
                  <a:pt x="10" y="147"/>
                  <a:pt x="1" y="157"/>
                  <a:pt x="1" y="157"/>
                </a:cubicBezTo>
                <a:cubicBezTo>
                  <a:pt x="2" y="243"/>
                  <a:pt x="83" y="325"/>
                  <a:pt x="169" y="325"/>
                </a:cubicBezTo>
                <a:cubicBezTo>
                  <a:pt x="185" y="325"/>
                  <a:pt x="201" y="320"/>
                  <a:pt x="218" y="312"/>
                </a:cubicBezTo>
                <a:lnTo>
                  <a:pt x="221" y="315"/>
                </a:lnTo>
                <a:cubicBezTo>
                  <a:pt x="226" y="301"/>
                  <a:pt x="234" y="288"/>
                  <a:pt x="246" y="276"/>
                </a:cubicBezTo>
                <a:lnTo>
                  <a:pt x="264" y="257"/>
                </a:lnTo>
                <a:close/>
                <a:moveTo>
                  <a:pt x="705" y="71"/>
                </a:moveTo>
                <a:lnTo>
                  <a:pt x="655" y="20"/>
                </a:lnTo>
                <a:cubicBezTo>
                  <a:pt x="642" y="7"/>
                  <a:pt x="624" y="0"/>
                  <a:pt x="607" y="0"/>
                </a:cubicBezTo>
                <a:cubicBezTo>
                  <a:pt x="589" y="0"/>
                  <a:pt x="572" y="7"/>
                  <a:pt x="558" y="20"/>
                </a:cubicBezTo>
                <a:lnTo>
                  <a:pt x="344" y="235"/>
                </a:lnTo>
                <a:cubicBezTo>
                  <a:pt x="350" y="248"/>
                  <a:pt x="345" y="267"/>
                  <a:pt x="335" y="277"/>
                </a:cubicBezTo>
                <a:cubicBezTo>
                  <a:pt x="328" y="284"/>
                  <a:pt x="317" y="289"/>
                  <a:pt x="306" y="289"/>
                </a:cubicBezTo>
                <a:cubicBezTo>
                  <a:pt x="302" y="289"/>
                  <a:pt x="297" y="288"/>
                  <a:pt x="293" y="286"/>
                </a:cubicBezTo>
                <a:lnTo>
                  <a:pt x="274" y="305"/>
                </a:lnTo>
                <a:cubicBezTo>
                  <a:pt x="247" y="331"/>
                  <a:pt x="247" y="375"/>
                  <a:pt x="274" y="401"/>
                </a:cubicBezTo>
                <a:lnTo>
                  <a:pt x="278" y="405"/>
                </a:lnTo>
                <a:lnTo>
                  <a:pt x="110" y="572"/>
                </a:lnTo>
                <a:lnTo>
                  <a:pt x="65" y="589"/>
                </a:lnTo>
                <a:lnTo>
                  <a:pt x="0" y="682"/>
                </a:lnTo>
                <a:lnTo>
                  <a:pt x="42" y="724"/>
                </a:lnTo>
                <a:lnTo>
                  <a:pt x="135" y="659"/>
                </a:lnTo>
                <a:lnTo>
                  <a:pt x="152" y="614"/>
                </a:lnTo>
                <a:lnTo>
                  <a:pt x="319" y="447"/>
                </a:lnTo>
                <a:lnTo>
                  <a:pt x="324" y="451"/>
                </a:lnTo>
                <a:cubicBezTo>
                  <a:pt x="338" y="465"/>
                  <a:pt x="355" y="471"/>
                  <a:pt x="373" y="471"/>
                </a:cubicBezTo>
                <a:cubicBezTo>
                  <a:pt x="390" y="471"/>
                  <a:pt x="408" y="465"/>
                  <a:pt x="421" y="451"/>
                </a:cubicBezTo>
                <a:lnTo>
                  <a:pt x="440" y="433"/>
                </a:lnTo>
                <a:cubicBezTo>
                  <a:pt x="434" y="420"/>
                  <a:pt x="438" y="401"/>
                  <a:pt x="449" y="391"/>
                </a:cubicBezTo>
                <a:cubicBezTo>
                  <a:pt x="456" y="384"/>
                  <a:pt x="467" y="379"/>
                  <a:pt x="477" y="379"/>
                </a:cubicBezTo>
                <a:cubicBezTo>
                  <a:pt x="482" y="379"/>
                  <a:pt x="487" y="380"/>
                  <a:pt x="490" y="382"/>
                </a:cubicBezTo>
                <a:lnTo>
                  <a:pt x="705" y="167"/>
                </a:lnTo>
                <a:cubicBezTo>
                  <a:pt x="732" y="140"/>
                  <a:pt x="732" y="97"/>
                  <a:pt x="705" y="71"/>
                </a:cubicBezTo>
                <a:close/>
              </a:path>
            </a:pathLst>
          </a:custGeom>
          <a:solidFill>
            <a:schemeClr val="bg1"/>
          </a:solidFill>
          <a:ln>
            <a:noFill/>
          </a:ln>
          <a:extLst/>
        </p:spPr>
        <p:txBody>
          <a:bodyPr/>
          <a:lstStyle/>
          <a:p>
            <a:endParaRPr lang="zh-CN" altLang="en-US" sz="1180">
              <a:solidFill>
                <a:schemeClr val="accent1"/>
              </a:solidFill>
            </a:endParaRPr>
          </a:p>
        </p:txBody>
      </p:sp>
      <p:grpSp>
        <p:nvGrpSpPr>
          <p:cNvPr id="110" name="组合 109"/>
          <p:cNvGrpSpPr>
            <a:grpSpLocks noChangeAspect="1"/>
          </p:cNvGrpSpPr>
          <p:nvPr/>
        </p:nvGrpSpPr>
        <p:grpSpPr>
          <a:xfrm>
            <a:off x="7065837" y="2294403"/>
            <a:ext cx="540000" cy="448289"/>
            <a:chOff x="3132963" y="3140191"/>
            <a:chExt cx="645573" cy="535933"/>
          </a:xfrm>
          <a:solidFill>
            <a:schemeClr val="bg1"/>
          </a:solidFill>
        </p:grpSpPr>
        <p:sp>
          <p:nvSpPr>
            <p:cNvPr id="111" name="Freeform 226"/>
            <p:cNvSpPr>
              <a:spLocks/>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sp>
          <p:nvSpPr>
            <p:cNvPr id="112" name="Freeform 227"/>
            <p:cNvSpPr>
              <a:spLocks/>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sp>
          <p:nvSpPr>
            <p:cNvPr id="113" name="Freeform 228"/>
            <p:cNvSpPr>
              <a:spLocks/>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sp>
          <p:nvSpPr>
            <p:cNvPr id="114" name="Freeform 229"/>
            <p:cNvSpPr>
              <a:spLocks/>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sp>
          <p:nvSpPr>
            <p:cNvPr id="115" name="Freeform 230"/>
            <p:cNvSpPr>
              <a:spLocks/>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sp>
          <p:nvSpPr>
            <p:cNvPr id="116"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grpSp>
      <p:grpSp>
        <p:nvGrpSpPr>
          <p:cNvPr id="117" name="组合 116"/>
          <p:cNvGrpSpPr>
            <a:grpSpLocks noChangeAspect="1"/>
          </p:cNvGrpSpPr>
          <p:nvPr/>
        </p:nvGrpSpPr>
        <p:grpSpPr>
          <a:xfrm>
            <a:off x="9580919" y="2203126"/>
            <a:ext cx="468000" cy="630843"/>
            <a:chOff x="3722033" y="3714538"/>
            <a:chExt cx="500321" cy="674410"/>
          </a:xfrm>
          <a:solidFill>
            <a:schemeClr val="bg1"/>
          </a:solidFill>
        </p:grpSpPr>
        <p:sp>
          <p:nvSpPr>
            <p:cNvPr id="118" name="Freeform 27"/>
            <p:cNvSpPr>
              <a:spLocks noEditPoints="1"/>
            </p:cNvSpPr>
            <p:nvPr/>
          </p:nvSpPr>
          <p:spPr bwMode="auto">
            <a:xfrm>
              <a:off x="3818586" y="4203888"/>
              <a:ext cx="306118" cy="185060"/>
            </a:xfrm>
            <a:custGeom>
              <a:avLst/>
              <a:gdLst>
                <a:gd name="T0" fmla="*/ 317 w 354"/>
                <a:gd name="T1" fmla="*/ 5 h 214"/>
                <a:gd name="T2" fmla="*/ 354 w 354"/>
                <a:gd name="T3" fmla="*/ 186 h 214"/>
                <a:gd name="T4" fmla="*/ 294 w 354"/>
                <a:gd name="T5" fmla="*/ 171 h 214"/>
                <a:gd name="T6" fmla="*/ 250 w 354"/>
                <a:gd name="T7" fmla="*/ 214 h 214"/>
                <a:gd name="T8" fmla="*/ 215 w 354"/>
                <a:gd name="T9" fmla="*/ 44 h 214"/>
                <a:gd name="T10" fmla="*/ 230 w 354"/>
                <a:gd name="T11" fmla="*/ 46 h 214"/>
                <a:gd name="T12" fmla="*/ 241 w 354"/>
                <a:gd name="T13" fmla="*/ 45 h 214"/>
                <a:gd name="T14" fmla="*/ 287 w 354"/>
                <a:gd name="T15" fmla="*/ 7 h 214"/>
                <a:gd name="T16" fmla="*/ 292 w 354"/>
                <a:gd name="T17" fmla="*/ 0 h 214"/>
                <a:gd name="T18" fmla="*/ 300 w 354"/>
                <a:gd name="T19" fmla="*/ 2 h 214"/>
                <a:gd name="T20" fmla="*/ 317 w 354"/>
                <a:gd name="T21" fmla="*/ 5 h 214"/>
                <a:gd name="T22" fmla="*/ 140 w 354"/>
                <a:gd name="T23" fmla="*/ 44 h 214"/>
                <a:gd name="T24" fmla="*/ 105 w 354"/>
                <a:gd name="T25" fmla="*/ 214 h 214"/>
                <a:gd name="T26" fmla="*/ 60 w 354"/>
                <a:gd name="T27" fmla="*/ 171 h 214"/>
                <a:gd name="T28" fmla="*/ 0 w 354"/>
                <a:gd name="T29" fmla="*/ 186 h 214"/>
                <a:gd name="T30" fmla="*/ 38 w 354"/>
                <a:gd name="T31" fmla="*/ 5 h 214"/>
                <a:gd name="T32" fmla="*/ 55 w 354"/>
                <a:gd name="T33" fmla="*/ 2 h 214"/>
                <a:gd name="T34" fmla="*/ 63 w 354"/>
                <a:gd name="T35" fmla="*/ 0 h 214"/>
                <a:gd name="T36" fmla="*/ 67 w 354"/>
                <a:gd name="T37" fmla="*/ 7 h 214"/>
                <a:gd name="T38" fmla="*/ 103 w 354"/>
                <a:gd name="T39" fmla="*/ 42 h 214"/>
                <a:gd name="T40" fmla="*/ 114 w 354"/>
                <a:gd name="T41" fmla="*/ 45 h 214"/>
                <a:gd name="T42" fmla="*/ 140 w 354"/>
                <a:gd name="T43"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214">
                  <a:moveTo>
                    <a:pt x="317" y="5"/>
                  </a:moveTo>
                  <a:cubicBezTo>
                    <a:pt x="354" y="186"/>
                    <a:pt x="354" y="186"/>
                    <a:pt x="354" y="186"/>
                  </a:cubicBezTo>
                  <a:cubicBezTo>
                    <a:pt x="294" y="171"/>
                    <a:pt x="294" y="171"/>
                    <a:pt x="294" y="171"/>
                  </a:cubicBezTo>
                  <a:cubicBezTo>
                    <a:pt x="250" y="214"/>
                    <a:pt x="250" y="214"/>
                    <a:pt x="250" y="214"/>
                  </a:cubicBezTo>
                  <a:cubicBezTo>
                    <a:pt x="215" y="44"/>
                    <a:pt x="215" y="44"/>
                    <a:pt x="215" y="44"/>
                  </a:cubicBezTo>
                  <a:cubicBezTo>
                    <a:pt x="220" y="45"/>
                    <a:pt x="225" y="46"/>
                    <a:pt x="230" y="46"/>
                  </a:cubicBezTo>
                  <a:cubicBezTo>
                    <a:pt x="234" y="46"/>
                    <a:pt x="238" y="46"/>
                    <a:pt x="241" y="45"/>
                  </a:cubicBezTo>
                  <a:cubicBezTo>
                    <a:pt x="264" y="40"/>
                    <a:pt x="276" y="25"/>
                    <a:pt x="287" y="7"/>
                  </a:cubicBezTo>
                  <a:cubicBezTo>
                    <a:pt x="289" y="5"/>
                    <a:pt x="290" y="2"/>
                    <a:pt x="292" y="0"/>
                  </a:cubicBezTo>
                  <a:cubicBezTo>
                    <a:pt x="295" y="0"/>
                    <a:pt x="298" y="1"/>
                    <a:pt x="300" y="2"/>
                  </a:cubicBezTo>
                  <a:cubicBezTo>
                    <a:pt x="306" y="3"/>
                    <a:pt x="311" y="4"/>
                    <a:pt x="317" y="5"/>
                  </a:cubicBezTo>
                  <a:close/>
                  <a:moveTo>
                    <a:pt x="140" y="44"/>
                  </a:moveTo>
                  <a:cubicBezTo>
                    <a:pt x="105" y="214"/>
                    <a:pt x="105" y="214"/>
                    <a:pt x="105" y="214"/>
                  </a:cubicBezTo>
                  <a:cubicBezTo>
                    <a:pt x="60" y="171"/>
                    <a:pt x="60" y="171"/>
                    <a:pt x="60" y="171"/>
                  </a:cubicBezTo>
                  <a:cubicBezTo>
                    <a:pt x="0" y="186"/>
                    <a:pt x="0" y="186"/>
                    <a:pt x="0" y="186"/>
                  </a:cubicBezTo>
                  <a:cubicBezTo>
                    <a:pt x="38" y="5"/>
                    <a:pt x="38" y="5"/>
                    <a:pt x="38" y="5"/>
                  </a:cubicBezTo>
                  <a:cubicBezTo>
                    <a:pt x="43" y="4"/>
                    <a:pt x="49" y="3"/>
                    <a:pt x="55" y="2"/>
                  </a:cubicBezTo>
                  <a:cubicBezTo>
                    <a:pt x="57" y="1"/>
                    <a:pt x="60" y="1"/>
                    <a:pt x="63" y="0"/>
                  </a:cubicBezTo>
                  <a:cubicBezTo>
                    <a:pt x="65" y="2"/>
                    <a:pt x="66" y="5"/>
                    <a:pt x="67" y="7"/>
                  </a:cubicBezTo>
                  <a:cubicBezTo>
                    <a:pt x="77" y="21"/>
                    <a:pt x="86" y="35"/>
                    <a:pt x="103" y="42"/>
                  </a:cubicBezTo>
                  <a:cubicBezTo>
                    <a:pt x="106" y="43"/>
                    <a:pt x="110" y="44"/>
                    <a:pt x="114" y="45"/>
                  </a:cubicBezTo>
                  <a:cubicBezTo>
                    <a:pt x="123" y="47"/>
                    <a:pt x="131" y="46"/>
                    <a:pt x="14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mj-ea"/>
                <a:ea typeface="+mj-ea"/>
              </a:endParaRPr>
            </a:p>
          </p:txBody>
        </p:sp>
        <p:sp>
          <p:nvSpPr>
            <p:cNvPr id="119" name="Freeform 28"/>
            <p:cNvSpPr>
              <a:spLocks noEditPoints="1"/>
            </p:cNvSpPr>
            <p:nvPr/>
          </p:nvSpPr>
          <p:spPr bwMode="auto">
            <a:xfrm>
              <a:off x="3722033" y="3714538"/>
              <a:ext cx="500321" cy="500687"/>
            </a:xfrm>
            <a:custGeom>
              <a:avLst/>
              <a:gdLst>
                <a:gd name="T0" fmla="*/ 289 w 579"/>
                <a:gd name="T1" fmla="*/ 28 h 579"/>
                <a:gd name="T2" fmla="*/ 346 w 579"/>
                <a:gd name="T3" fmla="*/ 4 h 579"/>
                <a:gd name="T4" fmla="*/ 390 w 579"/>
                <a:gd name="T5" fmla="*/ 48 h 579"/>
                <a:gd name="T6" fmla="*/ 451 w 579"/>
                <a:gd name="T7" fmla="*/ 48 h 579"/>
                <a:gd name="T8" fmla="*/ 475 w 579"/>
                <a:gd name="T9" fmla="*/ 105 h 579"/>
                <a:gd name="T10" fmla="*/ 532 w 579"/>
                <a:gd name="T11" fmla="*/ 128 h 579"/>
                <a:gd name="T12" fmla="*/ 531 w 579"/>
                <a:gd name="T13" fmla="*/ 190 h 579"/>
                <a:gd name="T14" fmla="*/ 575 w 579"/>
                <a:gd name="T15" fmla="*/ 233 h 579"/>
                <a:gd name="T16" fmla="*/ 551 w 579"/>
                <a:gd name="T17" fmla="*/ 290 h 579"/>
                <a:gd name="T18" fmla="*/ 575 w 579"/>
                <a:gd name="T19" fmla="*/ 347 h 579"/>
                <a:gd name="T20" fmla="*/ 531 w 579"/>
                <a:gd name="T21" fmla="*/ 390 h 579"/>
                <a:gd name="T22" fmla="*/ 532 w 579"/>
                <a:gd name="T23" fmla="*/ 452 h 579"/>
                <a:gd name="T24" fmla="*/ 475 w 579"/>
                <a:gd name="T25" fmla="*/ 475 h 579"/>
                <a:gd name="T26" fmla="*/ 451 w 579"/>
                <a:gd name="T27" fmla="*/ 532 h 579"/>
                <a:gd name="T28" fmla="*/ 390 w 579"/>
                <a:gd name="T29" fmla="*/ 532 h 579"/>
                <a:gd name="T30" fmla="*/ 346 w 579"/>
                <a:gd name="T31" fmla="*/ 575 h 579"/>
                <a:gd name="T32" fmla="*/ 289 w 579"/>
                <a:gd name="T33" fmla="*/ 552 h 579"/>
                <a:gd name="T34" fmla="*/ 233 w 579"/>
                <a:gd name="T35" fmla="*/ 575 h 579"/>
                <a:gd name="T36" fmla="*/ 189 w 579"/>
                <a:gd name="T37" fmla="*/ 532 h 579"/>
                <a:gd name="T38" fmla="*/ 128 w 579"/>
                <a:gd name="T39" fmla="*/ 532 h 579"/>
                <a:gd name="T40" fmla="*/ 104 w 579"/>
                <a:gd name="T41" fmla="*/ 475 h 579"/>
                <a:gd name="T42" fmla="*/ 47 w 579"/>
                <a:gd name="T43" fmla="*/ 452 h 579"/>
                <a:gd name="T44" fmla="*/ 47 w 579"/>
                <a:gd name="T45" fmla="*/ 390 h 579"/>
                <a:gd name="T46" fmla="*/ 4 w 579"/>
                <a:gd name="T47" fmla="*/ 347 h 579"/>
                <a:gd name="T48" fmla="*/ 27 w 579"/>
                <a:gd name="T49" fmla="*/ 290 h 579"/>
                <a:gd name="T50" fmla="*/ 4 w 579"/>
                <a:gd name="T51" fmla="*/ 233 h 579"/>
                <a:gd name="T52" fmla="*/ 47 w 579"/>
                <a:gd name="T53" fmla="*/ 190 h 579"/>
                <a:gd name="T54" fmla="*/ 47 w 579"/>
                <a:gd name="T55" fmla="*/ 128 h 579"/>
                <a:gd name="T56" fmla="*/ 104 w 579"/>
                <a:gd name="T57" fmla="*/ 105 h 579"/>
                <a:gd name="T58" fmla="*/ 128 w 579"/>
                <a:gd name="T59" fmla="*/ 48 h 579"/>
                <a:gd name="T60" fmla="*/ 189 w 579"/>
                <a:gd name="T61" fmla="*/ 48 h 579"/>
                <a:gd name="T62" fmla="*/ 233 w 579"/>
                <a:gd name="T63" fmla="*/ 4 h 579"/>
                <a:gd name="T64" fmla="*/ 289 w 579"/>
                <a:gd name="T65" fmla="*/ 28 h 579"/>
                <a:gd name="T66" fmla="*/ 367 w 579"/>
                <a:gd name="T67" fmla="*/ 103 h 579"/>
                <a:gd name="T68" fmla="*/ 87 w 579"/>
                <a:gd name="T69" fmla="*/ 288 h 579"/>
                <a:gd name="T70" fmla="*/ 367 w 579"/>
                <a:gd name="T71" fmla="*/ 477 h 579"/>
                <a:gd name="T72" fmla="*/ 431 w 579"/>
                <a:gd name="T73" fmla="*/ 146 h 579"/>
                <a:gd name="T74" fmla="*/ 367 w 579"/>
                <a:gd name="T75" fmla="*/ 103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9" h="579">
                  <a:moveTo>
                    <a:pt x="289" y="28"/>
                  </a:moveTo>
                  <a:cubicBezTo>
                    <a:pt x="308" y="29"/>
                    <a:pt x="327" y="0"/>
                    <a:pt x="346" y="4"/>
                  </a:cubicBezTo>
                  <a:cubicBezTo>
                    <a:pt x="365" y="8"/>
                    <a:pt x="371" y="42"/>
                    <a:pt x="390" y="48"/>
                  </a:cubicBezTo>
                  <a:cubicBezTo>
                    <a:pt x="407" y="56"/>
                    <a:pt x="435" y="37"/>
                    <a:pt x="451" y="48"/>
                  </a:cubicBezTo>
                  <a:cubicBezTo>
                    <a:pt x="467" y="58"/>
                    <a:pt x="460" y="92"/>
                    <a:pt x="475" y="105"/>
                  </a:cubicBezTo>
                  <a:cubicBezTo>
                    <a:pt x="487" y="119"/>
                    <a:pt x="521" y="112"/>
                    <a:pt x="532" y="128"/>
                  </a:cubicBezTo>
                  <a:cubicBezTo>
                    <a:pt x="542" y="144"/>
                    <a:pt x="523" y="172"/>
                    <a:pt x="531" y="190"/>
                  </a:cubicBezTo>
                  <a:cubicBezTo>
                    <a:pt x="537" y="208"/>
                    <a:pt x="571" y="214"/>
                    <a:pt x="575" y="233"/>
                  </a:cubicBezTo>
                  <a:cubicBezTo>
                    <a:pt x="579" y="252"/>
                    <a:pt x="550" y="271"/>
                    <a:pt x="551" y="290"/>
                  </a:cubicBezTo>
                  <a:cubicBezTo>
                    <a:pt x="550" y="309"/>
                    <a:pt x="579" y="328"/>
                    <a:pt x="575" y="347"/>
                  </a:cubicBezTo>
                  <a:cubicBezTo>
                    <a:pt x="571" y="366"/>
                    <a:pt x="538" y="372"/>
                    <a:pt x="531" y="390"/>
                  </a:cubicBezTo>
                  <a:cubicBezTo>
                    <a:pt x="523" y="407"/>
                    <a:pt x="542" y="436"/>
                    <a:pt x="532" y="452"/>
                  </a:cubicBezTo>
                  <a:cubicBezTo>
                    <a:pt x="521" y="468"/>
                    <a:pt x="487" y="461"/>
                    <a:pt x="475" y="475"/>
                  </a:cubicBezTo>
                  <a:cubicBezTo>
                    <a:pt x="460" y="488"/>
                    <a:pt x="467" y="521"/>
                    <a:pt x="451" y="532"/>
                  </a:cubicBezTo>
                  <a:cubicBezTo>
                    <a:pt x="435" y="543"/>
                    <a:pt x="407" y="523"/>
                    <a:pt x="390" y="532"/>
                  </a:cubicBezTo>
                  <a:cubicBezTo>
                    <a:pt x="372" y="538"/>
                    <a:pt x="365" y="572"/>
                    <a:pt x="346" y="575"/>
                  </a:cubicBezTo>
                  <a:cubicBezTo>
                    <a:pt x="327" y="579"/>
                    <a:pt x="309" y="550"/>
                    <a:pt x="289" y="552"/>
                  </a:cubicBezTo>
                  <a:cubicBezTo>
                    <a:pt x="270" y="550"/>
                    <a:pt x="252" y="579"/>
                    <a:pt x="233" y="575"/>
                  </a:cubicBezTo>
                  <a:cubicBezTo>
                    <a:pt x="214" y="572"/>
                    <a:pt x="207" y="538"/>
                    <a:pt x="189" y="532"/>
                  </a:cubicBezTo>
                  <a:cubicBezTo>
                    <a:pt x="172" y="523"/>
                    <a:pt x="144" y="543"/>
                    <a:pt x="128" y="532"/>
                  </a:cubicBezTo>
                  <a:cubicBezTo>
                    <a:pt x="112" y="521"/>
                    <a:pt x="119" y="488"/>
                    <a:pt x="104" y="475"/>
                  </a:cubicBezTo>
                  <a:cubicBezTo>
                    <a:pt x="92" y="461"/>
                    <a:pt x="58" y="468"/>
                    <a:pt x="47" y="452"/>
                  </a:cubicBezTo>
                  <a:cubicBezTo>
                    <a:pt x="36" y="436"/>
                    <a:pt x="56" y="407"/>
                    <a:pt x="47" y="390"/>
                  </a:cubicBezTo>
                  <a:cubicBezTo>
                    <a:pt x="41" y="372"/>
                    <a:pt x="8" y="366"/>
                    <a:pt x="4" y="347"/>
                  </a:cubicBezTo>
                  <a:cubicBezTo>
                    <a:pt x="0" y="328"/>
                    <a:pt x="29" y="309"/>
                    <a:pt x="27" y="290"/>
                  </a:cubicBezTo>
                  <a:cubicBezTo>
                    <a:pt x="29" y="271"/>
                    <a:pt x="0" y="252"/>
                    <a:pt x="4" y="233"/>
                  </a:cubicBezTo>
                  <a:cubicBezTo>
                    <a:pt x="8" y="214"/>
                    <a:pt x="41" y="208"/>
                    <a:pt x="47" y="190"/>
                  </a:cubicBezTo>
                  <a:cubicBezTo>
                    <a:pt x="56" y="172"/>
                    <a:pt x="36" y="144"/>
                    <a:pt x="47" y="128"/>
                  </a:cubicBezTo>
                  <a:cubicBezTo>
                    <a:pt x="58" y="112"/>
                    <a:pt x="92" y="119"/>
                    <a:pt x="104" y="105"/>
                  </a:cubicBezTo>
                  <a:cubicBezTo>
                    <a:pt x="119" y="92"/>
                    <a:pt x="112" y="58"/>
                    <a:pt x="128" y="48"/>
                  </a:cubicBezTo>
                  <a:cubicBezTo>
                    <a:pt x="144" y="37"/>
                    <a:pt x="172" y="56"/>
                    <a:pt x="189" y="48"/>
                  </a:cubicBezTo>
                  <a:cubicBezTo>
                    <a:pt x="207" y="42"/>
                    <a:pt x="214" y="8"/>
                    <a:pt x="233" y="4"/>
                  </a:cubicBezTo>
                  <a:cubicBezTo>
                    <a:pt x="252" y="0"/>
                    <a:pt x="270" y="29"/>
                    <a:pt x="289" y="28"/>
                  </a:cubicBezTo>
                  <a:close/>
                  <a:moveTo>
                    <a:pt x="367" y="103"/>
                  </a:moveTo>
                  <a:cubicBezTo>
                    <a:pt x="234" y="48"/>
                    <a:pt x="88" y="145"/>
                    <a:pt x="87" y="288"/>
                  </a:cubicBezTo>
                  <a:cubicBezTo>
                    <a:pt x="86" y="433"/>
                    <a:pt x="233" y="532"/>
                    <a:pt x="367" y="477"/>
                  </a:cubicBezTo>
                  <a:cubicBezTo>
                    <a:pt x="501" y="421"/>
                    <a:pt x="534" y="247"/>
                    <a:pt x="431" y="146"/>
                  </a:cubicBezTo>
                  <a:cubicBezTo>
                    <a:pt x="413" y="127"/>
                    <a:pt x="391" y="113"/>
                    <a:pt x="36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mj-ea"/>
                <a:ea typeface="+mj-ea"/>
              </a:endParaRPr>
            </a:p>
          </p:txBody>
        </p:sp>
        <p:sp>
          <p:nvSpPr>
            <p:cNvPr id="120" name="Freeform 29"/>
            <p:cNvSpPr>
              <a:spLocks noEditPoints="1"/>
            </p:cNvSpPr>
            <p:nvPr/>
          </p:nvSpPr>
          <p:spPr bwMode="auto">
            <a:xfrm>
              <a:off x="3829192" y="3821698"/>
              <a:ext cx="286002" cy="287100"/>
            </a:xfrm>
            <a:custGeom>
              <a:avLst/>
              <a:gdLst>
                <a:gd name="T0" fmla="*/ 165 w 331"/>
                <a:gd name="T1" fmla="*/ 0 h 332"/>
                <a:gd name="T2" fmla="*/ 331 w 331"/>
                <a:gd name="T3" fmla="*/ 166 h 332"/>
                <a:gd name="T4" fmla="*/ 165 w 331"/>
                <a:gd name="T5" fmla="*/ 332 h 332"/>
                <a:gd name="T6" fmla="*/ 0 w 331"/>
                <a:gd name="T7" fmla="*/ 166 h 332"/>
                <a:gd name="T8" fmla="*/ 165 w 331"/>
                <a:gd name="T9" fmla="*/ 0 h 332"/>
                <a:gd name="T10" fmla="*/ 176 w 331"/>
                <a:gd name="T11" fmla="*/ 50 h 332"/>
                <a:gd name="T12" fmla="*/ 205 w 331"/>
                <a:gd name="T13" fmla="*/ 111 h 332"/>
                <a:gd name="T14" fmla="*/ 272 w 331"/>
                <a:gd name="T15" fmla="*/ 119 h 332"/>
                <a:gd name="T16" fmla="*/ 282 w 331"/>
                <a:gd name="T17" fmla="*/ 127 h 332"/>
                <a:gd name="T18" fmla="*/ 279 w 331"/>
                <a:gd name="T19" fmla="*/ 140 h 332"/>
                <a:gd name="T20" fmla="*/ 229 w 331"/>
                <a:gd name="T21" fmla="*/ 186 h 332"/>
                <a:gd name="T22" fmla="*/ 242 w 331"/>
                <a:gd name="T23" fmla="*/ 252 h 332"/>
                <a:gd name="T24" fmla="*/ 237 w 331"/>
                <a:gd name="T25" fmla="*/ 265 h 332"/>
                <a:gd name="T26" fmla="*/ 224 w 331"/>
                <a:gd name="T27" fmla="*/ 265 h 332"/>
                <a:gd name="T28" fmla="*/ 165 w 331"/>
                <a:gd name="T29" fmla="*/ 232 h 332"/>
                <a:gd name="T30" fmla="*/ 106 w 331"/>
                <a:gd name="T31" fmla="*/ 265 h 332"/>
                <a:gd name="T32" fmla="*/ 93 w 331"/>
                <a:gd name="T33" fmla="*/ 265 h 332"/>
                <a:gd name="T34" fmla="*/ 89 w 331"/>
                <a:gd name="T35" fmla="*/ 252 h 332"/>
                <a:gd name="T36" fmla="*/ 102 w 331"/>
                <a:gd name="T37" fmla="*/ 186 h 332"/>
                <a:gd name="T38" fmla="*/ 52 w 331"/>
                <a:gd name="T39" fmla="*/ 140 h 332"/>
                <a:gd name="T40" fmla="*/ 49 w 331"/>
                <a:gd name="T41" fmla="*/ 127 h 332"/>
                <a:gd name="T42" fmla="*/ 59 w 331"/>
                <a:gd name="T43" fmla="*/ 119 h 332"/>
                <a:gd name="T44" fmla="*/ 126 w 331"/>
                <a:gd name="T45" fmla="*/ 111 h 332"/>
                <a:gd name="T46" fmla="*/ 154 w 331"/>
                <a:gd name="T47" fmla="*/ 50 h 332"/>
                <a:gd name="T48" fmla="*/ 165 w 331"/>
                <a:gd name="T49" fmla="*/ 43 h 332"/>
                <a:gd name="T50" fmla="*/ 176 w 331"/>
                <a:gd name="T51" fmla="*/ 5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1" h="332">
                  <a:moveTo>
                    <a:pt x="165" y="0"/>
                  </a:moveTo>
                  <a:cubicBezTo>
                    <a:pt x="257" y="0"/>
                    <a:pt x="331" y="74"/>
                    <a:pt x="331" y="166"/>
                  </a:cubicBezTo>
                  <a:cubicBezTo>
                    <a:pt x="331" y="257"/>
                    <a:pt x="257" y="332"/>
                    <a:pt x="165" y="332"/>
                  </a:cubicBezTo>
                  <a:cubicBezTo>
                    <a:pt x="74" y="332"/>
                    <a:pt x="0" y="257"/>
                    <a:pt x="0" y="166"/>
                  </a:cubicBezTo>
                  <a:cubicBezTo>
                    <a:pt x="0" y="74"/>
                    <a:pt x="74" y="0"/>
                    <a:pt x="165" y="0"/>
                  </a:cubicBezTo>
                  <a:close/>
                  <a:moveTo>
                    <a:pt x="176" y="50"/>
                  </a:moveTo>
                  <a:cubicBezTo>
                    <a:pt x="205" y="111"/>
                    <a:pt x="205" y="111"/>
                    <a:pt x="205" y="111"/>
                  </a:cubicBezTo>
                  <a:cubicBezTo>
                    <a:pt x="272" y="119"/>
                    <a:pt x="272" y="119"/>
                    <a:pt x="272" y="119"/>
                  </a:cubicBezTo>
                  <a:cubicBezTo>
                    <a:pt x="277" y="120"/>
                    <a:pt x="281" y="123"/>
                    <a:pt x="282" y="127"/>
                  </a:cubicBezTo>
                  <a:cubicBezTo>
                    <a:pt x="284" y="132"/>
                    <a:pt x="282" y="137"/>
                    <a:pt x="279" y="140"/>
                  </a:cubicBezTo>
                  <a:cubicBezTo>
                    <a:pt x="229" y="186"/>
                    <a:pt x="229" y="186"/>
                    <a:pt x="229" y="186"/>
                  </a:cubicBezTo>
                  <a:cubicBezTo>
                    <a:pt x="242" y="252"/>
                    <a:pt x="242" y="252"/>
                    <a:pt x="242" y="252"/>
                  </a:cubicBezTo>
                  <a:cubicBezTo>
                    <a:pt x="243" y="257"/>
                    <a:pt x="241" y="262"/>
                    <a:pt x="237" y="265"/>
                  </a:cubicBezTo>
                  <a:cubicBezTo>
                    <a:pt x="234" y="267"/>
                    <a:pt x="229" y="268"/>
                    <a:pt x="224" y="265"/>
                  </a:cubicBezTo>
                  <a:cubicBezTo>
                    <a:pt x="165" y="232"/>
                    <a:pt x="165" y="232"/>
                    <a:pt x="165" y="232"/>
                  </a:cubicBezTo>
                  <a:cubicBezTo>
                    <a:pt x="106" y="265"/>
                    <a:pt x="106" y="265"/>
                    <a:pt x="106" y="265"/>
                  </a:cubicBezTo>
                  <a:cubicBezTo>
                    <a:pt x="102" y="268"/>
                    <a:pt x="97" y="267"/>
                    <a:pt x="93" y="265"/>
                  </a:cubicBezTo>
                  <a:cubicBezTo>
                    <a:pt x="89" y="262"/>
                    <a:pt x="88" y="257"/>
                    <a:pt x="89" y="252"/>
                  </a:cubicBezTo>
                  <a:cubicBezTo>
                    <a:pt x="102" y="186"/>
                    <a:pt x="102" y="186"/>
                    <a:pt x="102" y="186"/>
                  </a:cubicBezTo>
                  <a:cubicBezTo>
                    <a:pt x="52" y="140"/>
                    <a:pt x="52" y="140"/>
                    <a:pt x="52" y="140"/>
                  </a:cubicBezTo>
                  <a:cubicBezTo>
                    <a:pt x="48" y="137"/>
                    <a:pt x="47" y="132"/>
                    <a:pt x="49" y="127"/>
                  </a:cubicBezTo>
                  <a:cubicBezTo>
                    <a:pt x="50" y="123"/>
                    <a:pt x="54" y="120"/>
                    <a:pt x="59" y="119"/>
                  </a:cubicBezTo>
                  <a:cubicBezTo>
                    <a:pt x="126" y="111"/>
                    <a:pt x="126" y="111"/>
                    <a:pt x="126" y="111"/>
                  </a:cubicBezTo>
                  <a:cubicBezTo>
                    <a:pt x="154" y="50"/>
                    <a:pt x="154" y="50"/>
                    <a:pt x="154" y="50"/>
                  </a:cubicBezTo>
                  <a:cubicBezTo>
                    <a:pt x="156" y="45"/>
                    <a:pt x="161" y="43"/>
                    <a:pt x="165" y="43"/>
                  </a:cubicBezTo>
                  <a:cubicBezTo>
                    <a:pt x="170" y="43"/>
                    <a:pt x="174" y="45"/>
                    <a:pt x="17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mj-ea"/>
                <a:ea typeface="+mj-ea"/>
              </a:endParaRPr>
            </a:p>
          </p:txBody>
        </p:sp>
      </p:grpSp>
      <p:sp>
        <p:nvSpPr>
          <p:cNvPr id="121" name="矩形 120"/>
          <p:cNvSpPr/>
          <p:nvPr/>
        </p:nvSpPr>
        <p:spPr>
          <a:xfrm>
            <a:off x="1593798" y="3812034"/>
            <a:ext cx="1606602" cy="1477328"/>
          </a:xfrm>
          <a:prstGeom prst="rect">
            <a:avLst/>
          </a:prstGeom>
        </p:spPr>
        <p:txBody>
          <a:bodyPr wrap="square">
            <a:spAutoFit/>
          </a:bodyPr>
          <a:lstStyle/>
          <a:p>
            <a:pPr marL="171450" indent="-171450">
              <a:lnSpc>
                <a:spcPts val="1800"/>
              </a:lnSpc>
              <a:buFont typeface="Arial" charset="0"/>
              <a:buChar char="•"/>
            </a:pPr>
            <a:r>
              <a:rPr lang="en-US" altLang="zh-CN" sz="1200" b="1" dirty="0" smtClean="0"/>
              <a:t>POW</a:t>
            </a:r>
          </a:p>
          <a:p>
            <a:pPr marL="171450" indent="-171450">
              <a:lnSpc>
                <a:spcPts val="1800"/>
              </a:lnSpc>
              <a:buFont typeface="Arial" charset="0"/>
              <a:buChar char="•"/>
            </a:pPr>
            <a:r>
              <a:rPr lang="en-US" altLang="zh-CN" sz="1200" b="1" dirty="0"/>
              <a:t>GHOST-POW</a:t>
            </a:r>
            <a:r>
              <a:rPr lang="zh-CN" altLang="zh-CN" sz="1200" dirty="0"/>
              <a:t> </a:t>
            </a:r>
            <a:endParaRPr lang="en-US" altLang="zh-CN" sz="1200" dirty="0" smtClean="0"/>
          </a:p>
          <a:p>
            <a:pPr marL="171450" indent="-171450">
              <a:lnSpc>
                <a:spcPts val="1800"/>
              </a:lnSpc>
              <a:buFont typeface="Arial" charset="0"/>
              <a:buChar char="•"/>
            </a:pPr>
            <a:r>
              <a:rPr lang="en-US" altLang="zh-CN" sz="1200" b="1" dirty="0"/>
              <a:t>Bitcoin-NG</a:t>
            </a:r>
            <a:r>
              <a:rPr lang="zh-CN" altLang="zh-CN" sz="1200" dirty="0"/>
              <a:t> </a:t>
            </a:r>
            <a:endParaRPr lang="en-US" altLang="zh-CN" sz="1200" dirty="0" smtClean="0"/>
          </a:p>
          <a:p>
            <a:pPr marL="171450" indent="-171450">
              <a:lnSpc>
                <a:spcPts val="1800"/>
              </a:lnSpc>
              <a:buFont typeface="Arial" charset="0"/>
              <a:buChar char="•"/>
            </a:pPr>
            <a:r>
              <a:rPr lang="en-US" altLang="zh-CN" sz="1200" b="1" dirty="0" smtClean="0"/>
              <a:t>Inclusive</a:t>
            </a:r>
          </a:p>
          <a:p>
            <a:pPr marL="171450" indent="-171450">
              <a:lnSpc>
                <a:spcPts val="1800"/>
              </a:lnSpc>
              <a:buFont typeface="Arial" charset="0"/>
              <a:buChar char="•"/>
            </a:pPr>
            <a:r>
              <a:rPr lang="en-US" altLang="zh-CN" sz="1200" b="1" dirty="0" smtClean="0"/>
              <a:t>POA</a:t>
            </a:r>
          </a:p>
          <a:p>
            <a:pPr marL="171450" indent="-171450">
              <a:lnSpc>
                <a:spcPts val="1800"/>
              </a:lnSpc>
              <a:buFont typeface="Arial" charset="0"/>
              <a:buChar char="•"/>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2" name="矩形 121"/>
          <p:cNvSpPr/>
          <p:nvPr/>
        </p:nvSpPr>
        <p:spPr>
          <a:xfrm>
            <a:off x="1475506" y="3305624"/>
            <a:ext cx="1800516" cy="523220"/>
          </a:xfrm>
          <a:prstGeom prst="rect">
            <a:avLst/>
          </a:prstGeom>
        </p:spPr>
        <p:txBody>
          <a:bodyPr wrap="square">
            <a:spAutoFit/>
          </a:bodyPr>
          <a:lstStyle/>
          <a:p>
            <a:pPr algn="ctr"/>
            <a:r>
              <a:rPr lang="en-US" altLang="zh-CN" sz="1400" b="1" dirty="0" smtClean="0">
                <a:solidFill>
                  <a:srgbClr val="093B5C"/>
                </a:solidFill>
                <a:latin typeface="微软雅黑" panose="020B0503020204020204" pitchFamily="34" charset="-122"/>
                <a:ea typeface="微软雅黑" panose="020B0503020204020204" pitchFamily="34" charset="-122"/>
              </a:rPr>
              <a:t>POW</a:t>
            </a:r>
            <a:r>
              <a:rPr lang="zh-CN" altLang="en-US" sz="1400" b="1" dirty="0" smtClean="0">
                <a:solidFill>
                  <a:srgbClr val="093B5C"/>
                </a:solidFill>
                <a:latin typeface="微软雅黑" panose="020B0503020204020204" pitchFamily="34" charset="-122"/>
                <a:ea typeface="微软雅黑" panose="020B0503020204020204" pitchFamily="34" charset="-122"/>
              </a:rPr>
              <a:t>共识机制</a:t>
            </a:r>
            <a:endParaRPr lang="en-US" altLang="zh-CN" sz="1400" b="1" dirty="0" smtClean="0">
              <a:solidFill>
                <a:srgbClr val="093B5C"/>
              </a:solidFill>
              <a:latin typeface="微软雅黑" panose="020B0503020204020204" pitchFamily="34" charset="-122"/>
              <a:ea typeface="微软雅黑" panose="020B0503020204020204" pitchFamily="34" charset="-122"/>
            </a:endParaRPr>
          </a:p>
          <a:p>
            <a:pPr algn="ctr"/>
            <a:r>
              <a:rPr lang="zh-CN" altLang="en-US" sz="1400" b="1" dirty="0" smtClean="0">
                <a:solidFill>
                  <a:srgbClr val="093B5C"/>
                </a:solidFill>
                <a:latin typeface="微软雅黑" panose="020B0503020204020204" pitchFamily="34" charset="-122"/>
                <a:ea typeface="微软雅黑" panose="020B0503020204020204" pitchFamily="34" charset="-122"/>
              </a:rPr>
              <a:t>及其变种</a:t>
            </a:r>
            <a:endParaRPr lang="zh-CN" altLang="en-US" sz="1400" b="1" dirty="0">
              <a:solidFill>
                <a:srgbClr val="093B5C"/>
              </a:solidFill>
              <a:latin typeface="微软雅黑" panose="020B0503020204020204" pitchFamily="34" charset="-122"/>
              <a:ea typeface="微软雅黑" panose="020B0503020204020204" pitchFamily="34" charset="-122"/>
            </a:endParaRPr>
          </a:p>
        </p:txBody>
      </p:sp>
      <p:sp>
        <p:nvSpPr>
          <p:cNvPr id="126" name="矩形 125"/>
          <p:cNvSpPr/>
          <p:nvPr/>
        </p:nvSpPr>
        <p:spPr>
          <a:xfrm>
            <a:off x="4052861" y="3812034"/>
            <a:ext cx="1606602" cy="1477328"/>
          </a:xfrm>
          <a:prstGeom prst="rect">
            <a:avLst/>
          </a:prstGeom>
        </p:spPr>
        <p:txBody>
          <a:bodyPr wrap="square">
            <a:spAutoFit/>
          </a:bodyPr>
          <a:lstStyle/>
          <a:p>
            <a:pPr marL="171450" indent="-171450">
              <a:lnSpc>
                <a:spcPts val="1800"/>
              </a:lnSpc>
              <a:buFont typeface="Arial" charset="0"/>
              <a:buChar char="•"/>
            </a:pPr>
            <a:r>
              <a:rPr lang="en-US" altLang="zh-CN" sz="1200" b="1" dirty="0" smtClean="0"/>
              <a:t>POS</a:t>
            </a:r>
          </a:p>
          <a:p>
            <a:pPr marL="171450" indent="-171450">
              <a:lnSpc>
                <a:spcPts val="1800"/>
              </a:lnSpc>
              <a:buFont typeface="Arial" charset="0"/>
              <a:buChar char="•"/>
            </a:pPr>
            <a:r>
              <a:rPr lang="en-US" altLang="zh-CN" sz="1200" b="1" dirty="0"/>
              <a:t>DPOS</a:t>
            </a:r>
            <a:r>
              <a:rPr lang="zh-CN" altLang="zh-CN" sz="1200" dirty="0"/>
              <a:t> </a:t>
            </a:r>
            <a:r>
              <a:rPr lang="zh-CN" altLang="zh-CN" sz="1200" dirty="0" smtClean="0"/>
              <a:t> </a:t>
            </a:r>
            <a:endParaRPr lang="en-US" altLang="zh-CN" sz="1200" dirty="0" smtClean="0"/>
          </a:p>
          <a:p>
            <a:pPr marL="171450" indent="-171450">
              <a:lnSpc>
                <a:spcPts val="1800"/>
              </a:lnSpc>
              <a:buFont typeface="Arial" charset="0"/>
              <a:buChar char="•"/>
            </a:pPr>
            <a:r>
              <a:rPr lang="en-US" altLang="zh-CN" sz="1200" b="1" dirty="0"/>
              <a:t>POSV</a:t>
            </a:r>
            <a:r>
              <a:rPr lang="zh-CN" altLang="zh-CN" sz="1200" dirty="0"/>
              <a:t> </a:t>
            </a:r>
            <a:endParaRPr lang="en-US" altLang="zh-CN" sz="1200" dirty="0" smtClean="0"/>
          </a:p>
          <a:p>
            <a:pPr marL="171450" indent="-171450">
              <a:lnSpc>
                <a:spcPts val="1800"/>
              </a:lnSpc>
              <a:buFont typeface="Arial" charset="0"/>
              <a:buChar char="•"/>
            </a:pPr>
            <a:r>
              <a:rPr lang="en-US" altLang="zh-CN" sz="1200" b="1" dirty="0"/>
              <a:t>Proof of Space</a:t>
            </a:r>
            <a:r>
              <a:rPr lang="zh-CN" altLang="zh-CN" sz="1200" dirty="0"/>
              <a:t> </a:t>
            </a:r>
            <a:endParaRPr lang="en-US" altLang="zh-CN" sz="1200" dirty="0" smtClean="0"/>
          </a:p>
          <a:p>
            <a:pPr marL="171450" indent="-171450">
              <a:lnSpc>
                <a:spcPts val="1800"/>
              </a:lnSpc>
              <a:buFont typeface="Arial" charset="0"/>
              <a:buChar char="•"/>
            </a:pPr>
            <a:r>
              <a:rPr lang="en-US" altLang="zh-CN" sz="1200" b="1" dirty="0"/>
              <a:t>POET</a:t>
            </a:r>
            <a:r>
              <a:rPr lang="zh-CN" altLang="zh-CN" sz="1200" dirty="0"/>
              <a:t> </a:t>
            </a:r>
            <a:endParaRPr lang="en-US" altLang="zh-CN" sz="1200" dirty="0" smtClean="0"/>
          </a:p>
          <a:p>
            <a:pPr marL="171450" indent="-171450">
              <a:lnSpc>
                <a:spcPts val="1800"/>
              </a:lnSpc>
              <a:buFont typeface="Arial" charset="0"/>
              <a:buChar char="•"/>
            </a:pPr>
            <a:r>
              <a:rPr lang="en-US" altLang="zh-CN" sz="1200" b="1" dirty="0"/>
              <a:t>Proof of UTXO</a:t>
            </a:r>
            <a:r>
              <a:rPr lang="zh-CN" altLang="zh-CN" sz="1200" dirty="0"/>
              <a:t> </a:t>
            </a:r>
            <a:r>
              <a:rPr lang="zh-CN" altLang="zh-CN" sz="1200" dirty="0" smtClean="0"/>
              <a:t> </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7" name="矩形 126"/>
          <p:cNvSpPr/>
          <p:nvPr/>
        </p:nvSpPr>
        <p:spPr>
          <a:xfrm>
            <a:off x="6557303" y="3812034"/>
            <a:ext cx="1606602" cy="2169825"/>
          </a:xfrm>
          <a:prstGeom prst="rect">
            <a:avLst/>
          </a:prstGeom>
        </p:spPr>
        <p:txBody>
          <a:bodyPr wrap="square">
            <a:spAutoFit/>
          </a:bodyPr>
          <a:lstStyle/>
          <a:p>
            <a:pPr marL="171450" indent="-171450">
              <a:lnSpc>
                <a:spcPts val="1800"/>
              </a:lnSpc>
              <a:buFont typeface="Arial" charset="0"/>
              <a:buChar char="•"/>
            </a:pPr>
            <a:r>
              <a:rPr lang="en-US" altLang="zh-CN" sz="1200" b="1" dirty="0" smtClean="0"/>
              <a:t>BFT</a:t>
            </a:r>
          </a:p>
          <a:p>
            <a:pPr marL="171450" indent="-171450">
              <a:lnSpc>
                <a:spcPts val="1800"/>
              </a:lnSpc>
              <a:buFont typeface="Arial" charset="0"/>
              <a:buChar char="•"/>
            </a:pPr>
            <a:r>
              <a:rPr lang="en-US" altLang="zh-CN" sz="1200" b="1" dirty="0"/>
              <a:t>PBFT</a:t>
            </a:r>
            <a:r>
              <a:rPr lang="zh-CN" altLang="zh-CN" sz="1200" dirty="0"/>
              <a:t> </a:t>
            </a:r>
            <a:endParaRPr lang="en-US" altLang="zh-CN" sz="1200" dirty="0" smtClean="0"/>
          </a:p>
          <a:p>
            <a:pPr marL="171450" indent="-171450">
              <a:lnSpc>
                <a:spcPts val="1800"/>
              </a:lnSpc>
              <a:buFont typeface="Arial" charset="0"/>
              <a:buChar char="•"/>
            </a:pPr>
            <a:r>
              <a:rPr lang="en-US" altLang="zh-CN" sz="1200" b="1" dirty="0" smtClean="0"/>
              <a:t>SBFT</a:t>
            </a:r>
            <a:endParaRPr lang="en-US" altLang="zh-CN" sz="1200" b="1" dirty="0"/>
          </a:p>
          <a:p>
            <a:pPr marL="171450" indent="-171450">
              <a:lnSpc>
                <a:spcPts val="1800"/>
              </a:lnSpc>
              <a:buFont typeface="Arial" charset="0"/>
              <a:buChar char="•"/>
            </a:pPr>
            <a:r>
              <a:rPr lang="en-US" altLang="zh-CN" sz="1200" b="1" dirty="0" smtClean="0"/>
              <a:t>RBFT</a:t>
            </a:r>
          </a:p>
          <a:p>
            <a:pPr marL="171450" indent="-171450">
              <a:lnSpc>
                <a:spcPts val="1800"/>
              </a:lnSpc>
              <a:buFont typeface="Arial" charset="0"/>
              <a:buChar char="•"/>
            </a:pPr>
            <a:r>
              <a:rPr lang="en-US" altLang="zh-CN" sz="1200" b="1" dirty="0" err="1"/>
              <a:t>dBFT</a:t>
            </a:r>
            <a:r>
              <a:rPr lang="zh-CN" altLang="zh-CN" sz="1200" dirty="0"/>
              <a:t> </a:t>
            </a:r>
            <a:endParaRPr lang="en-US" altLang="zh-CN" sz="1200" dirty="0" smtClean="0"/>
          </a:p>
          <a:p>
            <a:pPr marL="171450" indent="-171450">
              <a:lnSpc>
                <a:spcPts val="1800"/>
              </a:lnSpc>
              <a:buFont typeface="Arial" charset="0"/>
              <a:buChar char="•"/>
            </a:pPr>
            <a:r>
              <a:rPr lang="en-US" altLang="zh-CN" sz="1200" b="1" dirty="0" smtClean="0"/>
              <a:t>XFT</a:t>
            </a:r>
            <a:endParaRPr lang="en-US" altLang="zh-CN" sz="1200" b="1" dirty="0"/>
          </a:p>
          <a:p>
            <a:pPr marL="171450" indent="-171450">
              <a:lnSpc>
                <a:spcPts val="1800"/>
              </a:lnSpc>
              <a:buFont typeface="Arial" charset="0"/>
              <a:buChar char="•"/>
            </a:pPr>
            <a:r>
              <a:rPr lang="en-US" altLang="zh-CN" sz="1200" b="1" dirty="0" err="1" smtClean="0"/>
              <a:t>HoneyBadgerBFT</a:t>
            </a:r>
            <a:endParaRPr lang="en-US" altLang="zh-CN" sz="1200" b="1" dirty="0" smtClean="0"/>
          </a:p>
          <a:p>
            <a:pPr marL="171450" indent="-171450">
              <a:lnSpc>
                <a:spcPts val="1800"/>
              </a:lnSpc>
              <a:buFont typeface="Arial" charset="0"/>
              <a:buChar char="•"/>
            </a:pPr>
            <a:r>
              <a:rPr lang="en-US" altLang="zh-CN" sz="1200" b="1" dirty="0" smtClean="0"/>
              <a:t>SCP</a:t>
            </a:r>
            <a:endParaRPr lang="en-US" altLang="zh-CN" sz="1200" b="1" dirty="0"/>
          </a:p>
          <a:p>
            <a:pPr marL="171450" indent="-171450">
              <a:lnSpc>
                <a:spcPts val="1800"/>
              </a:lnSpc>
              <a:buFont typeface="Arial" charset="0"/>
              <a:buChar char="•"/>
            </a:pPr>
            <a:r>
              <a:rPr lang="en-US" altLang="zh-CN" sz="1200" b="1" dirty="0" err="1" smtClean="0"/>
              <a:t>PeerCensus</a:t>
            </a:r>
            <a:r>
              <a:rPr lang="zh-CN" altLang="zh-CN" sz="1200" dirty="0" smtClean="0"/>
              <a:t>    </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矩形 3"/>
          <p:cNvSpPr>
            <a:spLocks noChangeArrowheads="1"/>
          </p:cNvSpPr>
          <p:nvPr/>
        </p:nvSpPr>
        <p:spPr bwMode="auto">
          <a:xfrm>
            <a:off x="798574" y="234824"/>
            <a:ext cx="5138929" cy="523220"/>
          </a:xfrm>
          <a:prstGeom prst="rect">
            <a:avLst/>
          </a:prstGeom>
          <a:extLst/>
        </p:spPr>
        <p:txBody>
          <a:bodyPr wrap="square">
            <a:spAutoFit/>
          </a:bodyPr>
          <a:lstStyle/>
          <a:p>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2</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POS</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共识机制及其变种</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42" name="等腰三角形 41"/>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955904" y="3287993"/>
            <a:ext cx="1800516" cy="523220"/>
          </a:xfrm>
          <a:prstGeom prst="rect">
            <a:avLst/>
          </a:prstGeom>
        </p:spPr>
        <p:txBody>
          <a:bodyPr wrap="square">
            <a:spAutoFit/>
          </a:bodyPr>
          <a:lstStyle/>
          <a:p>
            <a:pPr algn="ctr"/>
            <a:r>
              <a:rPr lang="en-US" altLang="zh-CN" sz="1400" b="1" dirty="0" smtClean="0">
                <a:solidFill>
                  <a:srgbClr val="093B5C"/>
                </a:solidFill>
                <a:latin typeface="微软雅黑" panose="020B0503020204020204" pitchFamily="34" charset="-122"/>
                <a:ea typeface="微软雅黑" panose="020B0503020204020204" pitchFamily="34" charset="-122"/>
              </a:rPr>
              <a:t>POS</a:t>
            </a:r>
            <a:r>
              <a:rPr lang="zh-CN" altLang="en-US" sz="1400" b="1" dirty="0" smtClean="0">
                <a:solidFill>
                  <a:srgbClr val="093B5C"/>
                </a:solidFill>
                <a:latin typeface="微软雅黑" panose="020B0503020204020204" pitchFamily="34" charset="-122"/>
                <a:ea typeface="微软雅黑" panose="020B0503020204020204" pitchFamily="34" charset="-122"/>
              </a:rPr>
              <a:t>共识机制</a:t>
            </a:r>
            <a:endParaRPr lang="en-US" altLang="zh-CN" sz="1400" b="1" dirty="0" smtClean="0">
              <a:solidFill>
                <a:srgbClr val="093B5C"/>
              </a:solidFill>
              <a:latin typeface="微软雅黑" panose="020B0503020204020204" pitchFamily="34" charset="-122"/>
              <a:ea typeface="微软雅黑" panose="020B0503020204020204" pitchFamily="34" charset="-122"/>
            </a:endParaRPr>
          </a:p>
          <a:p>
            <a:pPr algn="ctr"/>
            <a:r>
              <a:rPr lang="zh-CN" altLang="en-US" sz="1400" b="1" dirty="0" smtClean="0">
                <a:solidFill>
                  <a:srgbClr val="093B5C"/>
                </a:solidFill>
                <a:latin typeface="微软雅黑" panose="020B0503020204020204" pitchFamily="34" charset="-122"/>
                <a:ea typeface="微软雅黑" panose="020B0503020204020204" pitchFamily="34" charset="-122"/>
              </a:rPr>
              <a:t>及其变种</a:t>
            </a:r>
            <a:endParaRPr lang="zh-CN" altLang="en-US" sz="1400" b="1" dirty="0">
              <a:solidFill>
                <a:srgbClr val="093B5C"/>
              </a:solidFill>
              <a:latin typeface="微软雅黑" panose="020B0503020204020204" pitchFamily="34" charset="-122"/>
              <a:ea typeface="微软雅黑" panose="020B0503020204020204" pitchFamily="34" charset="-122"/>
            </a:endParaRPr>
          </a:p>
        </p:txBody>
      </p:sp>
      <p:sp>
        <p:nvSpPr>
          <p:cNvPr id="44" name="矩形 43"/>
          <p:cNvSpPr/>
          <p:nvPr/>
        </p:nvSpPr>
        <p:spPr>
          <a:xfrm>
            <a:off x="6443614" y="3306587"/>
            <a:ext cx="1800516" cy="523220"/>
          </a:xfrm>
          <a:prstGeom prst="rect">
            <a:avLst/>
          </a:prstGeom>
        </p:spPr>
        <p:txBody>
          <a:bodyPr wrap="square">
            <a:spAutoFit/>
          </a:bodyPr>
          <a:lstStyle/>
          <a:p>
            <a:pPr algn="ctr"/>
            <a:r>
              <a:rPr lang="en-US" altLang="zh-CN" sz="1400" b="1" dirty="0" smtClean="0">
                <a:solidFill>
                  <a:srgbClr val="093B5C"/>
                </a:solidFill>
                <a:latin typeface="微软雅黑" panose="020B0503020204020204" pitchFamily="34" charset="-122"/>
                <a:ea typeface="微软雅黑" panose="020B0503020204020204" pitchFamily="34" charset="-122"/>
              </a:rPr>
              <a:t>BFT</a:t>
            </a:r>
            <a:r>
              <a:rPr lang="zh-CN" altLang="en-US" sz="1400" b="1" dirty="0" smtClean="0">
                <a:solidFill>
                  <a:srgbClr val="093B5C"/>
                </a:solidFill>
                <a:latin typeface="微软雅黑" panose="020B0503020204020204" pitchFamily="34" charset="-122"/>
                <a:ea typeface="微软雅黑" panose="020B0503020204020204" pitchFamily="34" charset="-122"/>
              </a:rPr>
              <a:t>共识机制</a:t>
            </a:r>
            <a:endParaRPr lang="en-US" altLang="zh-CN" sz="1400" b="1" dirty="0" smtClean="0">
              <a:solidFill>
                <a:srgbClr val="093B5C"/>
              </a:solidFill>
              <a:latin typeface="微软雅黑" panose="020B0503020204020204" pitchFamily="34" charset="-122"/>
              <a:ea typeface="微软雅黑" panose="020B0503020204020204" pitchFamily="34" charset="-122"/>
            </a:endParaRPr>
          </a:p>
          <a:p>
            <a:pPr algn="ctr"/>
            <a:r>
              <a:rPr lang="zh-CN" altLang="en-US" sz="1400" b="1" dirty="0" smtClean="0">
                <a:solidFill>
                  <a:srgbClr val="093B5C"/>
                </a:solidFill>
                <a:latin typeface="微软雅黑" panose="020B0503020204020204" pitchFamily="34" charset="-122"/>
                <a:ea typeface="微软雅黑" panose="020B0503020204020204" pitchFamily="34" charset="-122"/>
              </a:rPr>
              <a:t>及其变种</a:t>
            </a:r>
            <a:endParaRPr lang="zh-CN" altLang="en-US" sz="1400" b="1" dirty="0">
              <a:solidFill>
                <a:srgbClr val="093B5C"/>
              </a:solidFill>
              <a:latin typeface="微软雅黑" panose="020B0503020204020204" pitchFamily="34" charset="-122"/>
              <a:ea typeface="微软雅黑" panose="020B0503020204020204" pitchFamily="34" charset="-122"/>
            </a:endParaRPr>
          </a:p>
        </p:txBody>
      </p:sp>
      <p:sp>
        <p:nvSpPr>
          <p:cNvPr id="2" name="圆角矩形 1"/>
          <p:cNvSpPr/>
          <p:nvPr/>
        </p:nvSpPr>
        <p:spPr bwMode="auto">
          <a:xfrm>
            <a:off x="3519737" y="771720"/>
            <a:ext cx="2710217" cy="5641383"/>
          </a:xfrm>
          <a:prstGeom prst="roundRect">
            <a:avLst/>
          </a:prstGeom>
          <a:noFill/>
          <a:ln w="25400">
            <a:solidFill>
              <a:srgbClr val="FF0000"/>
            </a:solidFill>
          </a:ln>
          <a:effectLst>
            <a:outerShdw blurRad="203200" dist="762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Tree>
    <p:extLst>
      <p:ext uri="{BB962C8B-B14F-4D97-AF65-F5344CB8AC3E}">
        <p14:creationId xmlns:p14="http://schemas.microsoft.com/office/powerpoint/2010/main" val="14054988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42"/>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p:cTn id="14" dur="500" fill="hold"/>
                                        <p:tgtEl>
                                          <p:spTgt spid="41"/>
                                        </p:tgtEl>
                                        <p:attrNameLst>
                                          <p:attrName>ppt_w</p:attrName>
                                        </p:attrNameLst>
                                      </p:cBhvr>
                                      <p:tavLst>
                                        <p:tav tm="0">
                                          <p:val>
                                            <p:fltVal val="0"/>
                                          </p:val>
                                        </p:tav>
                                        <p:tav tm="100000">
                                          <p:val>
                                            <p:strVal val="#ppt_w"/>
                                          </p:val>
                                        </p:tav>
                                      </p:tavLst>
                                    </p:anim>
                                    <p:anim calcmode="lin" valueType="num">
                                      <p:cBhvr>
                                        <p:cTn id="15" dur="500" fill="hold"/>
                                        <p:tgtEl>
                                          <p:spTgt spid="41"/>
                                        </p:tgtEl>
                                        <p:attrNameLst>
                                          <p:attrName>ppt_h</p:attrName>
                                        </p:attrNameLst>
                                      </p:cBhvr>
                                      <p:tavLst>
                                        <p:tav tm="0">
                                          <p:val>
                                            <p:fltVal val="0"/>
                                          </p:val>
                                        </p:tav>
                                        <p:tav tm="100000">
                                          <p:val>
                                            <p:strVal val="#ppt_h"/>
                                          </p:val>
                                        </p:tav>
                                      </p:tavLst>
                                    </p:anim>
                                    <p:animEffect transition="in" filter="fade">
                                      <p:cBhvr>
                                        <p:cTn id="16" dur="500"/>
                                        <p:tgtEl>
                                          <p:spTgt spid="41"/>
                                        </p:tgtEl>
                                      </p:cBhvr>
                                    </p:animEffect>
                                  </p:childTnLst>
                                </p:cTn>
                              </p:par>
                              <p:par>
                                <p:cTn id="17" presetID="35" presetClass="path" presetSubtype="0" accel="50000" decel="50000" fill="hold" grpId="1" nodeType="withEffect">
                                  <p:stCondLst>
                                    <p:cond delay="0"/>
                                  </p:stCondLst>
                                  <p:childTnLst>
                                    <p:animMotion origin="layout" path="M 8.33333E-7 -3.7037E-6 L 0.12148 -3.7037E-6 " pathEditMode="relative" rAng="0" ptsTypes="AA">
                                      <p:cBhvr>
                                        <p:cTn id="18" dur="1000" spd="-100000" fill="hold"/>
                                        <p:tgtEl>
                                          <p:spTgt spid="41"/>
                                        </p:tgtEl>
                                        <p:attrNameLst>
                                          <p:attrName>ppt_x</p:attrName>
                                          <p:attrName>ppt_y</p:attrName>
                                        </p:attrNameLst>
                                      </p:cBhvr>
                                      <p:rCtr x="6068" y="0"/>
                                    </p:animMotion>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92"/>
                                        </p:tgtEl>
                                        <p:attrNameLst>
                                          <p:attrName>style.visibility</p:attrName>
                                        </p:attrNameLst>
                                      </p:cBhvr>
                                      <p:to>
                                        <p:strVal val="visible"/>
                                      </p:to>
                                    </p:set>
                                    <p:anim calcmode="lin" valueType="num">
                                      <p:cBhvr>
                                        <p:cTn id="22" dur="250" fill="hold"/>
                                        <p:tgtEl>
                                          <p:spTgt spid="92"/>
                                        </p:tgtEl>
                                        <p:attrNameLst>
                                          <p:attrName>ppt_w</p:attrName>
                                        </p:attrNameLst>
                                      </p:cBhvr>
                                      <p:tavLst>
                                        <p:tav tm="0">
                                          <p:val>
                                            <p:fltVal val="0"/>
                                          </p:val>
                                        </p:tav>
                                        <p:tav tm="100000">
                                          <p:val>
                                            <p:strVal val="#ppt_w"/>
                                          </p:val>
                                        </p:tav>
                                      </p:tavLst>
                                    </p:anim>
                                    <p:anim calcmode="lin" valueType="num">
                                      <p:cBhvr>
                                        <p:cTn id="23" dur="250" fill="hold"/>
                                        <p:tgtEl>
                                          <p:spTgt spid="92"/>
                                        </p:tgtEl>
                                        <p:attrNameLst>
                                          <p:attrName>ppt_h</p:attrName>
                                        </p:attrNameLst>
                                      </p:cBhvr>
                                      <p:tavLst>
                                        <p:tav tm="0">
                                          <p:val>
                                            <p:fltVal val="0"/>
                                          </p:val>
                                        </p:tav>
                                        <p:tav tm="100000">
                                          <p:val>
                                            <p:strVal val="#ppt_h"/>
                                          </p:val>
                                        </p:tav>
                                      </p:tavLst>
                                    </p:anim>
                                    <p:animEffect transition="in" filter="fade">
                                      <p:cBhvr>
                                        <p:cTn id="24" dur="250"/>
                                        <p:tgtEl>
                                          <p:spTgt spid="92"/>
                                        </p:tgtEl>
                                      </p:cBhvr>
                                    </p:animEffect>
                                  </p:childTnLst>
                                </p:cTn>
                              </p:par>
                              <p:par>
                                <p:cTn id="25" presetID="6" presetClass="emph" presetSubtype="0" decel="100000" fill="hold" grpId="1" nodeType="withEffect">
                                  <p:stCondLst>
                                    <p:cond delay="200"/>
                                  </p:stCondLst>
                                  <p:childTnLst>
                                    <p:animScale>
                                      <p:cBhvr>
                                        <p:cTn id="26" dur="250" fill="hold"/>
                                        <p:tgtEl>
                                          <p:spTgt spid="92"/>
                                        </p:tgtEl>
                                      </p:cBhvr>
                                      <p:by x="110000" y="110000"/>
                                    </p:animScale>
                                  </p:childTnLst>
                                </p:cTn>
                              </p:par>
                              <p:par>
                                <p:cTn id="27" presetID="6" presetClass="emph" presetSubtype="0" decel="100000" fill="hold" grpId="2" nodeType="withEffect">
                                  <p:stCondLst>
                                    <p:cond delay="400"/>
                                  </p:stCondLst>
                                  <p:childTnLst>
                                    <p:animScale>
                                      <p:cBhvr>
                                        <p:cTn id="28" dur="250" fill="hold"/>
                                        <p:tgtEl>
                                          <p:spTgt spid="92"/>
                                        </p:tgtEl>
                                      </p:cBhvr>
                                      <p:by x="91000" y="91000"/>
                                    </p:animScale>
                                  </p:childTnLst>
                                </p:cTn>
                              </p:par>
                            </p:childTnLst>
                          </p:cTn>
                        </p:par>
                        <p:par>
                          <p:cTn id="29" fill="hold">
                            <p:stCondLst>
                              <p:cond delay="1650"/>
                            </p:stCondLst>
                            <p:childTnLst>
                              <p:par>
                                <p:cTn id="30" presetID="53" presetClass="entr" presetSubtype="16" fill="hold" grpId="0" nodeType="afterEffect">
                                  <p:stCondLst>
                                    <p:cond delay="0"/>
                                  </p:stCondLst>
                                  <p:childTnLst>
                                    <p:set>
                                      <p:cBhvr>
                                        <p:cTn id="31" dur="1" fill="hold">
                                          <p:stCondLst>
                                            <p:cond delay="0"/>
                                          </p:stCondLst>
                                        </p:cTn>
                                        <p:tgtEl>
                                          <p:spTgt spid="93"/>
                                        </p:tgtEl>
                                        <p:attrNameLst>
                                          <p:attrName>style.visibility</p:attrName>
                                        </p:attrNameLst>
                                      </p:cBhvr>
                                      <p:to>
                                        <p:strVal val="visible"/>
                                      </p:to>
                                    </p:set>
                                    <p:anim calcmode="lin" valueType="num">
                                      <p:cBhvr>
                                        <p:cTn id="32" dur="250" fill="hold"/>
                                        <p:tgtEl>
                                          <p:spTgt spid="93"/>
                                        </p:tgtEl>
                                        <p:attrNameLst>
                                          <p:attrName>ppt_w</p:attrName>
                                        </p:attrNameLst>
                                      </p:cBhvr>
                                      <p:tavLst>
                                        <p:tav tm="0">
                                          <p:val>
                                            <p:fltVal val="0"/>
                                          </p:val>
                                        </p:tav>
                                        <p:tav tm="100000">
                                          <p:val>
                                            <p:strVal val="#ppt_w"/>
                                          </p:val>
                                        </p:tav>
                                      </p:tavLst>
                                    </p:anim>
                                    <p:anim calcmode="lin" valueType="num">
                                      <p:cBhvr>
                                        <p:cTn id="33" dur="250" fill="hold"/>
                                        <p:tgtEl>
                                          <p:spTgt spid="93"/>
                                        </p:tgtEl>
                                        <p:attrNameLst>
                                          <p:attrName>ppt_h</p:attrName>
                                        </p:attrNameLst>
                                      </p:cBhvr>
                                      <p:tavLst>
                                        <p:tav tm="0">
                                          <p:val>
                                            <p:fltVal val="0"/>
                                          </p:val>
                                        </p:tav>
                                        <p:tav tm="100000">
                                          <p:val>
                                            <p:strVal val="#ppt_h"/>
                                          </p:val>
                                        </p:tav>
                                      </p:tavLst>
                                    </p:anim>
                                    <p:animEffect transition="in" filter="fade">
                                      <p:cBhvr>
                                        <p:cTn id="34" dur="250"/>
                                        <p:tgtEl>
                                          <p:spTgt spid="93"/>
                                        </p:tgtEl>
                                      </p:cBhvr>
                                    </p:animEffect>
                                  </p:childTnLst>
                                </p:cTn>
                              </p:par>
                            </p:childTnLst>
                          </p:cTn>
                        </p:par>
                        <p:par>
                          <p:cTn id="35" fill="hold">
                            <p:stCondLst>
                              <p:cond delay="1900"/>
                            </p:stCondLst>
                            <p:childTnLst>
                              <p:par>
                                <p:cTn id="36" presetID="53" presetClass="entr" presetSubtype="16" fill="hold" grpId="0" nodeType="afterEffect">
                                  <p:stCondLst>
                                    <p:cond delay="0"/>
                                  </p:stCondLst>
                                  <p:childTnLst>
                                    <p:set>
                                      <p:cBhvr>
                                        <p:cTn id="37" dur="1" fill="hold">
                                          <p:stCondLst>
                                            <p:cond delay="0"/>
                                          </p:stCondLst>
                                        </p:cTn>
                                        <p:tgtEl>
                                          <p:spTgt spid="94"/>
                                        </p:tgtEl>
                                        <p:attrNameLst>
                                          <p:attrName>style.visibility</p:attrName>
                                        </p:attrNameLst>
                                      </p:cBhvr>
                                      <p:to>
                                        <p:strVal val="visible"/>
                                      </p:to>
                                    </p:set>
                                    <p:anim calcmode="lin" valueType="num">
                                      <p:cBhvr>
                                        <p:cTn id="38" dur="250" fill="hold"/>
                                        <p:tgtEl>
                                          <p:spTgt spid="94"/>
                                        </p:tgtEl>
                                        <p:attrNameLst>
                                          <p:attrName>ppt_w</p:attrName>
                                        </p:attrNameLst>
                                      </p:cBhvr>
                                      <p:tavLst>
                                        <p:tav tm="0">
                                          <p:val>
                                            <p:fltVal val="0"/>
                                          </p:val>
                                        </p:tav>
                                        <p:tav tm="100000">
                                          <p:val>
                                            <p:strVal val="#ppt_w"/>
                                          </p:val>
                                        </p:tav>
                                      </p:tavLst>
                                    </p:anim>
                                    <p:anim calcmode="lin" valueType="num">
                                      <p:cBhvr>
                                        <p:cTn id="39" dur="250" fill="hold"/>
                                        <p:tgtEl>
                                          <p:spTgt spid="94"/>
                                        </p:tgtEl>
                                        <p:attrNameLst>
                                          <p:attrName>ppt_h</p:attrName>
                                        </p:attrNameLst>
                                      </p:cBhvr>
                                      <p:tavLst>
                                        <p:tav tm="0">
                                          <p:val>
                                            <p:fltVal val="0"/>
                                          </p:val>
                                        </p:tav>
                                        <p:tav tm="100000">
                                          <p:val>
                                            <p:strVal val="#ppt_h"/>
                                          </p:val>
                                        </p:tav>
                                      </p:tavLst>
                                    </p:anim>
                                    <p:animEffect transition="in" filter="fade">
                                      <p:cBhvr>
                                        <p:cTn id="40" dur="250"/>
                                        <p:tgtEl>
                                          <p:spTgt spid="94"/>
                                        </p:tgtEl>
                                      </p:cBhvr>
                                    </p:animEffect>
                                  </p:childTnLst>
                                </p:cTn>
                              </p:par>
                            </p:childTnLst>
                          </p:cTn>
                        </p:par>
                        <p:par>
                          <p:cTn id="41" fill="hold">
                            <p:stCondLst>
                              <p:cond delay="2150"/>
                            </p:stCondLst>
                            <p:childTnLst>
                              <p:par>
                                <p:cTn id="42" presetID="53" presetClass="entr" presetSubtype="16" fill="hold" grpId="0" nodeType="afterEffect">
                                  <p:stCondLst>
                                    <p:cond delay="0"/>
                                  </p:stCondLst>
                                  <p:childTnLst>
                                    <p:set>
                                      <p:cBhvr>
                                        <p:cTn id="43" dur="1" fill="hold">
                                          <p:stCondLst>
                                            <p:cond delay="0"/>
                                          </p:stCondLst>
                                        </p:cTn>
                                        <p:tgtEl>
                                          <p:spTgt spid="109"/>
                                        </p:tgtEl>
                                        <p:attrNameLst>
                                          <p:attrName>style.visibility</p:attrName>
                                        </p:attrNameLst>
                                      </p:cBhvr>
                                      <p:to>
                                        <p:strVal val="visible"/>
                                      </p:to>
                                    </p:set>
                                    <p:anim calcmode="lin" valueType="num">
                                      <p:cBhvr>
                                        <p:cTn id="44" dur="250" fill="hold"/>
                                        <p:tgtEl>
                                          <p:spTgt spid="109"/>
                                        </p:tgtEl>
                                        <p:attrNameLst>
                                          <p:attrName>ppt_w</p:attrName>
                                        </p:attrNameLst>
                                      </p:cBhvr>
                                      <p:tavLst>
                                        <p:tav tm="0">
                                          <p:val>
                                            <p:fltVal val="0"/>
                                          </p:val>
                                        </p:tav>
                                        <p:tav tm="100000">
                                          <p:val>
                                            <p:strVal val="#ppt_w"/>
                                          </p:val>
                                        </p:tav>
                                      </p:tavLst>
                                    </p:anim>
                                    <p:anim calcmode="lin" valueType="num">
                                      <p:cBhvr>
                                        <p:cTn id="45" dur="250" fill="hold"/>
                                        <p:tgtEl>
                                          <p:spTgt spid="109"/>
                                        </p:tgtEl>
                                        <p:attrNameLst>
                                          <p:attrName>ppt_h</p:attrName>
                                        </p:attrNameLst>
                                      </p:cBhvr>
                                      <p:tavLst>
                                        <p:tav tm="0">
                                          <p:val>
                                            <p:fltVal val="0"/>
                                          </p:val>
                                        </p:tav>
                                        <p:tav tm="100000">
                                          <p:val>
                                            <p:strVal val="#ppt_h"/>
                                          </p:val>
                                        </p:tav>
                                      </p:tavLst>
                                    </p:anim>
                                    <p:animEffect transition="in" filter="fade">
                                      <p:cBhvr>
                                        <p:cTn id="46" dur="250"/>
                                        <p:tgtEl>
                                          <p:spTgt spid="109"/>
                                        </p:tgtEl>
                                      </p:cBhvr>
                                    </p:animEffect>
                                  </p:childTnLst>
                                </p:cTn>
                              </p:par>
                            </p:childTnLst>
                          </p:cTn>
                        </p:par>
                        <p:par>
                          <p:cTn id="47" fill="hold">
                            <p:stCondLst>
                              <p:cond delay="2400"/>
                            </p:stCondLst>
                            <p:childTnLst>
                              <p:par>
                                <p:cTn id="48" presetID="53" presetClass="entr" presetSubtype="16" fill="hold" grpId="0" nodeType="afterEffect">
                                  <p:stCondLst>
                                    <p:cond delay="0"/>
                                  </p:stCondLst>
                                  <p:childTnLst>
                                    <p:set>
                                      <p:cBhvr>
                                        <p:cTn id="49" dur="1" fill="hold">
                                          <p:stCondLst>
                                            <p:cond delay="0"/>
                                          </p:stCondLst>
                                        </p:cTn>
                                        <p:tgtEl>
                                          <p:spTgt spid="122"/>
                                        </p:tgtEl>
                                        <p:attrNameLst>
                                          <p:attrName>style.visibility</p:attrName>
                                        </p:attrNameLst>
                                      </p:cBhvr>
                                      <p:to>
                                        <p:strVal val="visible"/>
                                      </p:to>
                                    </p:set>
                                    <p:anim calcmode="lin" valueType="num">
                                      <p:cBhvr>
                                        <p:cTn id="50" dur="250" fill="hold"/>
                                        <p:tgtEl>
                                          <p:spTgt spid="122"/>
                                        </p:tgtEl>
                                        <p:attrNameLst>
                                          <p:attrName>ppt_w</p:attrName>
                                        </p:attrNameLst>
                                      </p:cBhvr>
                                      <p:tavLst>
                                        <p:tav tm="0">
                                          <p:val>
                                            <p:fltVal val="0"/>
                                          </p:val>
                                        </p:tav>
                                        <p:tav tm="100000">
                                          <p:val>
                                            <p:strVal val="#ppt_w"/>
                                          </p:val>
                                        </p:tav>
                                      </p:tavLst>
                                    </p:anim>
                                    <p:anim calcmode="lin" valueType="num">
                                      <p:cBhvr>
                                        <p:cTn id="51" dur="250" fill="hold"/>
                                        <p:tgtEl>
                                          <p:spTgt spid="122"/>
                                        </p:tgtEl>
                                        <p:attrNameLst>
                                          <p:attrName>ppt_h</p:attrName>
                                        </p:attrNameLst>
                                      </p:cBhvr>
                                      <p:tavLst>
                                        <p:tav tm="0">
                                          <p:val>
                                            <p:fltVal val="0"/>
                                          </p:val>
                                        </p:tav>
                                        <p:tav tm="100000">
                                          <p:val>
                                            <p:strVal val="#ppt_h"/>
                                          </p:val>
                                        </p:tav>
                                      </p:tavLst>
                                    </p:anim>
                                    <p:animEffect transition="in" filter="fade">
                                      <p:cBhvr>
                                        <p:cTn id="52" dur="250"/>
                                        <p:tgtEl>
                                          <p:spTgt spid="122"/>
                                        </p:tgtEl>
                                      </p:cBhvr>
                                    </p:animEffect>
                                  </p:childTnLst>
                                </p:cTn>
                              </p:par>
                            </p:childTnLst>
                          </p:cTn>
                        </p:par>
                        <p:par>
                          <p:cTn id="53" fill="hold">
                            <p:stCondLst>
                              <p:cond delay="2650"/>
                            </p:stCondLst>
                            <p:childTnLst>
                              <p:par>
                                <p:cTn id="54" presetID="10" presetClass="entr" presetSubtype="0" fill="hold" nodeType="afterEffect">
                                  <p:stCondLst>
                                    <p:cond delay="0"/>
                                  </p:stCondLst>
                                  <p:childTnLst>
                                    <p:set>
                                      <p:cBhvr>
                                        <p:cTn id="55" dur="1" fill="hold">
                                          <p:stCondLst>
                                            <p:cond delay="0"/>
                                          </p:stCondLst>
                                        </p:cTn>
                                        <p:tgtEl>
                                          <p:spTgt spid="95"/>
                                        </p:tgtEl>
                                        <p:attrNameLst>
                                          <p:attrName>style.visibility</p:attrName>
                                        </p:attrNameLst>
                                      </p:cBhvr>
                                      <p:to>
                                        <p:strVal val="visible"/>
                                      </p:to>
                                    </p:set>
                                    <p:animEffect transition="in" filter="fade">
                                      <p:cBhvr>
                                        <p:cTn id="56" dur="200"/>
                                        <p:tgtEl>
                                          <p:spTgt spid="95"/>
                                        </p:tgtEl>
                                      </p:cBhvr>
                                    </p:animEffect>
                                  </p:childTnLst>
                                </p:cTn>
                              </p:par>
                            </p:childTnLst>
                          </p:cTn>
                        </p:par>
                        <p:par>
                          <p:cTn id="57" fill="hold">
                            <p:stCondLst>
                              <p:cond delay="2850"/>
                            </p:stCondLst>
                            <p:childTnLst>
                              <p:par>
                                <p:cTn id="58" presetID="53" presetClass="entr" presetSubtype="16" fill="hold" grpId="0" nodeType="afterEffect">
                                  <p:stCondLst>
                                    <p:cond delay="0"/>
                                  </p:stCondLst>
                                  <p:iterate type="lt">
                                    <p:tmPct val="10000"/>
                                  </p:iterate>
                                  <p:childTnLst>
                                    <p:set>
                                      <p:cBhvr>
                                        <p:cTn id="59" dur="1" fill="hold">
                                          <p:stCondLst>
                                            <p:cond delay="0"/>
                                          </p:stCondLst>
                                        </p:cTn>
                                        <p:tgtEl>
                                          <p:spTgt spid="121"/>
                                        </p:tgtEl>
                                        <p:attrNameLst>
                                          <p:attrName>style.visibility</p:attrName>
                                        </p:attrNameLst>
                                      </p:cBhvr>
                                      <p:to>
                                        <p:strVal val="visible"/>
                                      </p:to>
                                    </p:set>
                                    <p:anim calcmode="lin" valueType="num">
                                      <p:cBhvr>
                                        <p:cTn id="60" dur="100" fill="hold"/>
                                        <p:tgtEl>
                                          <p:spTgt spid="121"/>
                                        </p:tgtEl>
                                        <p:attrNameLst>
                                          <p:attrName>ppt_w</p:attrName>
                                        </p:attrNameLst>
                                      </p:cBhvr>
                                      <p:tavLst>
                                        <p:tav tm="0">
                                          <p:val>
                                            <p:fltVal val="0"/>
                                          </p:val>
                                        </p:tav>
                                        <p:tav tm="100000">
                                          <p:val>
                                            <p:strVal val="#ppt_w"/>
                                          </p:val>
                                        </p:tav>
                                      </p:tavLst>
                                    </p:anim>
                                    <p:anim calcmode="lin" valueType="num">
                                      <p:cBhvr>
                                        <p:cTn id="61" dur="100" fill="hold"/>
                                        <p:tgtEl>
                                          <p:spTgt spid="121"/>
                                        </p:tgtEl>
                                        <p:attrNameLst>
                                          <p:attrName>ppt_h</p:attrName>
                                        </p:attrNameLst>
                                      </p:cBhvr>
                                      <p:tavLst>
                                        <p:tav tm="0">
                                          <p:val>
                                            <p:fltVal val="0"/>
                                          </p:val>
                                        </p:tav>
                                        <p:tav tm="100000">
                                          <p:val>
                                            <p:strVal val="#ppt_h"/>
                                          </p:val>
                                        </p:tav>
                                      </p:tavLst>
                                    </p:anim>
                                    <p:animEffect transition="in" filter="fade">
                                      <p:cBhvr>
                                        <p:cTn id="62" dur="100"/>
                                        <p:tgtEl>
                                          <p:spTgt spid="121"/>
                                        </p:tgtEl>
                                      </p:cBhvr>
                                    </p:animEffect>
                                  </p:childTnLst>
                                </p:cTn>
                              </p:par>
                            </p:childTnLst>
                          </p:cTn>
                        </p:par>
                        <p:par>
                          <p:cTn id="63" fill="hold">
                            <p:stCondLst>
                              <p:cond delay="3280"/>
                            </p:stCondLst>
                            <p:childTnLst>
                              <p:par>
                                <p:cTn id="64" presetID="53" presetClass="entr" presetSubtype="16" fill="hold" grpId="0" nodeType="afterEffect">
                                  <p:stCondLst>
                                    <p:cond delay="0"/>
                                  </p:stCondLst>
                                  <p:childTnLst>
                                    <p:set>
                                      <p:cBhvr>
                                        <p:cTn id="65" dur="1" fill="hold">
                                          <p:stCondLst>
                                            <p:cond delay="0"/>
                                          </p:stCondLst>
                                        </p:cTn>
                                        <p:tgtEl>
                                          <p:spTgt spid="96"/>
                                        </p:tgtEl>
                                        <p:attrNameLst>
                                          <p:attrName>style.visibility</p:attrName>
                                        </p:attrNameLst>
                                      </p:cBhvr>
                                      <p:to>
                                        <p:strVal val="visible"/>
                                      </p:to>
                                    </p:set>
                                    <p:anim calcmode="lin" valueType="num">
                                      <p:cBhvr>
                                        <p:cTn id="66" dur="250" fill="hold"/>
                                        <p:tgtEl>
                                          <p:spTgt spid="96"/>
                                        </p:tgtEl>
                                        <p:attrNameLst>
                                          <p:attrName>ppt_w</p:attrName>
                                        </p:attrNameLst>
                                      </p:cBhvr>
                                      <p:tavLst>
                                        <p:tav tm="0">
                                          <p:val>
                                            <p:fltVal val="0"/>
                                          </p:val>
                                        </p:tav>
                                        <p:tav tm="100000">
                                          <p:val>
                                            <p:strVal val="#ppt_w"/>
                                          </p:val>
                                        </p:tav>
                                      </p:tavLst>
                                    </p:anim>
                                    <p:anim calcmode="lin" valueType="num">
                                      <p:cBhvr>
                                        <p:cTn id="67" dur="250" fill="hold"/>
                                        <p:tgtEl>
                                          <p:spTgt spid="96"/>
                                        </p:tgtEl>
                                        <p:attrNameLst>
                                          <p:attrName>ppt_h</p:attrName>
                                        </p:attrNameLst>
                                      </p:cBhvr>
                                      <p:tavLst>
                                        <p:tav tm="0">
                                          <p:val>
                                            <p:fltVal val="0"/>
                                          </p:val>
                                        </p:tav>
                                        <p:tav tm="100000">
                                          <p:val>
                                            <p:strVal val="#ppt_h"/>
                                          </p:val>
                                        </p:tav>
                                      </p:tavLst>
                                    </p:anim>
                                    <p:animEffect transition="in" filter="fade">
                                      <p:cBhvr>
                                        <p:cTn id="68" dur="250"/>
                                        <p:tgtEl>
                                          <p:spTgt spid="96"/>
                                        </p:tgtEl>
                                      </p:cBhvr>
                                    </p:animEffect>
                                  </p:childTnLst>
                                </p:cTn>
                              </p:par>
                              <p:par>
                                <p:cTn id="69" presetID="6" presetClass="emph" presetSubtype="0" decel="100000" fill="hold" grpId="1" nodeType="withEffect">
                                  <p:stCondLst>
                                    <p:cond delay="200"/>
                                  </p:stCondLst>
                                  <p:childTnLst>
                                    <p:animScale>
                                      <p:cBhvr>
                                        <p:cTn id="70" dur="250" fill="hold"/>
                                        <p:tgtEl>
                                          <p:spTgt spid="96"/>
                                        </p:tgtEl>
                                      </p:cBhvr>
                                      <p:by x="110000" y="110000"/>
                                    </p:animScale>
                                  </p:childTnLst>
                                </p:cTn>
                              </p:par>
                              <p:par>
                                <p:cTn id="71" presetID="6" presetClass="emph" presetSubtype="0" decel="100000" fill="hold" grpId="2" nodeType="withEffect">
                                  <p:stCondLst>
                                    <p:cond delay="400"/>
                                  </p:stCondLst>
                                  <p:childTnLst>
                                    <p:animScale>
                                      <p:cBhvr>
                                        <p:cTn id="72" dur="250" fill="hold"/>
                                        <p:tgtEl>
                                          <p:spTgt spid="96"/>
                                        </p:tgtEl>
                                      </p:cBhvr>
                                      <p:by x="91000" y="91000"/>
                                    </p:animScale>
                                  </p:childTnLst>
                                </p:cTn>
                              </p:par>
                            </p:childTnLst>
                          </p:cTn>
                        </p:par>
                        <p:par>
                          <p:cTn id="73" fill="hold">
                            <p:stCondLst>
                              <p:cond delay="3930"/>
                            </p:stCondLst>
                            <p:childTnLst>
                              <p:par>
                                <p:cTn id="74" presetID="53" presetClass="entr" presetSubtype="16" fill="hold" grpId="0" nodeType="afterEffect">
                                  <p:stCondLst>
                                    <p:cond delay="0"/>
                                  </p:stCondLst>
                                  <p:childTnLst>
                                    <p:set>
                                      <p:cBhvr>
                                        <p:cTn id="75" dur="1" fill="hold">
                                          <p:stCondLst>
                                            <p:cond delay="0"/>
                                          </p:stCondLst>
                                        </p:cTn>
                                        <p:tgtEl>
                                          <p:spTgt spid="97"/>
                                        </p:tgtEl>
                                        <p:attrNameLst>
                                          <p:attrName>style.visibility</p:attrName>
                                        </p:attrNameLst>
                                      </p:cBhvr>
                                      <p:to>
                                        <p:strVal val="visible"/>
                                      </p:to>
                                    </p:set>
                                    <p:anim calcmode="lin" valueType="num">
                                      <p:cBhvr>
                                        <p:cTn id="76" dur="250" fill="hold"/>
                                        <p:tgtEl>
                                          <p:spTgt spid="97"/>
                                        </p:tgtEl>
                                        <p:attrNameLst>
                                          <p:attrName>ppt_w</p:attrName>
                                        </p:attrNameLst>
                                      </p:cBhvr>
                                      <p:tavLst>
                                        <p:tav tm="0">
                                          <p:val>
                                            <p:fltVal val="0"/>
                                          </p:val>
                                        </p:tav>
                                        <p:tav tm="100000">
                                          <p:val>
                                            <p:strVal val="#ppt_w"/>
                                          </p:val>
                                        </p:tav>
                                      </p:tavLst>
                                    </p:anim>
                                    <p:anim calcmode="lin" valueType="num">
                                      <p:cBhvr>
                                        <p:cTn id="77" dur="250" fill="hold"/>
                                        <p:tgtEl>
                                          <p:spTgt spid="97"/>
                                        </p:tgtEl>
                                        <p:attrNameLst>
                                          <p:attrName>ppt_h</p:attrName>
                                        </p:attrNameLst>
                                      </p:cBhvr>
                                      <p:tavLst>
                                        <p:tav tm="0">
                                          <p:val>
                                            <p:fltVal val="0"/>
                                          </p:val>
                                        </p:tav>
                                        <p:tav tm="100000">
                                          <p:val>
                                            <p:strVal val="#ppt_h"/>
                                          </p:val>
                                        </p:tav>
                                      </p:tavLst>
                                    </p:anim>
                                    <p:animEffect transition="in" filter="fade">
                                      <p:cBhvr>
                                        <p:cTn id="78" dur="250"/>
                                        <p:tgtEl>
                                          <p:spTgt spid="97"/>
                                        </p:tgtEl>
                                      </p:cBhvr>
                                    </p:animEffect>
                                  </p:childTnLst>
                                </p:cTn>
                              </p:par>
                            </p:childTnLst>
                          </p:cTn>
                        </p:par>
                        <p:par>
                          <p:cTn id="79" fill="hold">
                            <p:stCondLst>
                              <p:cond delay="4180"/>
                            </p:stCondLst>
                            <p:childTnLst>
                              <p:par>
                                <p:cTn id="80" presetID="53" presetClass="entr" presetSubtype="16" fill="hold" grpId="0" nodeType="afterEffect">
                                  <p:stCondLst>
                                    <p:cond delay="0"/>
                                  </p:stCondLst>
                                  <p:childTnLst>
                                    <p:set>
                                      <p:cBhvr>
                                        <p:cTn id="81" dur="1" fill="hold">
                                          <p:stCondLst>
                                            <p:cond delay="0"/>
                                          </p:stCondLst>
                                        </p:cTn>
                                        <p:tgtEl>
                                          <p:spTgt spid="98"/>
                                        </p:tgtEl>
                                        <p:attrNameLst>
                                          <p:attrName>style.visibility</p:attrName>
                                        </p:attrNameLst>
                                      </p:cBhvr>
                                      <p:to>
                                        <p:strVal val="visible"/>
                                      </p:to>
                                    </p:set>
                                    <p:anim calcmode="lin" valueType="num">
                                      <p:cBhvr>
                                        <p:cTn id="82" dur="250" fill="hold"/>
                                        <p:tgtEl>
                                          <p:spTgt spid="98"/>
                                        </p:tgtEl>
                                        <p:attrNameLst>
                                          <p:attrName>ppt_w</p:attrName>
                                        </p:attrNameLst>
                                      </p:cBhvr>
                                      <p:tavLst>
                                        <p:tav tm="0">
                                          <p:val>
                                            <p:fltVal val="0"/>
                                          </p:val>
                                        </p:tav>
                                        <p:tav tm="100000">
                                          <p:val>
                                            <p:strVal val="#ppt_w"/>
                                          </p:val>
                                        </p:tav>
                                      </p:tavLst>
                                    </p:anim>
                                    <p:anim calcmode="lin" valueType="num">
                                      <p:cBhvr>
                                        <p:cTn id="83" dur="250" fill="hold"/>
                                        <p:tgtEl>
                                          <p:spTgt spid="98"/>
                                        </p:tgtEl>
                                        <p:attrNameLst>
                                          <p:attrName>ppt_h</p:attrName>
                                        </p:attrNameLst>
                                      </p:cBhvr>
                                      <p:tavLst>
                                        <p:tav tm="0">
                                          <p:val>
                                            <p:fltVal val="0"/>
                                          </p:val>
                                        </p:tav>
                                        <p:tav tm="100000">
                                          <p:val>
                                            <p:strVal val="#ppt_h"/>
                                          </p:val>
                                        </p:tav>
                                      </p:tavLst>
                                    </p:anim>
                                    <p:animEffect transition="in" filter="fade">
                                      <p:cBhvr>
                                        <p:cTn id="84" dur="250"/>
                                        <p:tgtEl>
                                          <p:spTgt spid="98"/>
                                        </p:tgtEl>
                                      </p:cBhvr>
                                    </p:animEffect>
                                  </p:childTnLst>
                                </p:cTn>
                              </p:par>
                            </p:childTnLst>
                          </p:cTn>
                        </p:par>
                        <p:par>
                          <p:cTn id="85" fill="hold">
                            <p:stCondLst>
                              <p:cond delay="4430"/>
                            </p:stCondLst>
                            <p:childTnLst>
                              <p:par>
                                <p:cTn id="86" presetID="53" presetClass="entr" presetSubtype="16" fill="hold" grpId="0" nodeType="afterEffect">
                                  <p:stCondLst>
                                    <p:cond delay="0"/>
                                  </p:stCondLst>
                                  <p:childTnLst>
                                    <p:set>
                                      <p:cBhvr>
                                        <p:cTn id="87" dur="1" fill="hold">
                                          <p:stCondLst>
                                            <p:cond delay="0"/>
                                          </p:stCondLst>
                                        </p:cTn>
                                        <p:tgtEl>
                                          <p:spTgt spid="108"/>
                                        </p:tgtEl>
                                        <p:attrNameLst>
                                          <p:attrName>style.visibility</p:attrName>
                                        </p:attrNameLst>
                                      </p:cBhvr>
                                      <p:to>
                                        <p:strVal val="visible"/>
                                      </p:to>
                                    </p:set>
                                    <p:anim calcmode="lin" valueType="num">
                                      <p:cBhvr>
                                        <p:cTn id="88" dur="250" fill="hold"/>
                                        <p:tgtEl>
                                          <p:spTgt spid="108"/>
                                        </p:tgtEl>
                                        <p:attrNameLst>
                                          <p:attrName>ppt_w</p:attrName>
                                        </p:attrNameLst>
                                      </p:cBhvr>
                                      <p:tavLst>
                                        <p:tav tm="0">
                                          <p:val>
                                            <p:fltVal val="0"/>
                                          </p:val>
                                        </p:tav>
                                        <p:tav tm="100000">
                                          <p:val>
                                            <p:strVal val="#ppt_w"/>
                                          </p:val>
                                        </p:tav>
                                      </p:tavLst>
                                    </p:anim>
                                    <p:anim calcmode="lin" valueType="num">
                                      <p:cBhvr>
                                        <p:cTn id="89" dur="250" fill="hold"/>
                                        <p:tgtEl>
                                          <p:spTgt spid="108"/>
                                        </p:tgtEl>
                                        <p:attrNameLst>
                                          <p:attrName>ppt_h</p:attrName>
                                        </p:attrNameLst>
                                      </p:cBhvr>
                                      <p:tavLst>
                                        <p:tav tm="0">
                                          <p:val>
                                            <p:fltVal val="0"/>
                                          </p:val>
                                        </p:tav>
                                        <p:tav tm="100000">
                                          <p:val>
                                            <p:strVal val="#ppt_h"/>
                                          </p:val>
                                        </p:tav>
                                      </p:tavLst>
                                    </p:anim>
                                    <p:animEffect transition="in" filter="fade">
                                      <p:cBhvr>
                                        <p:cTn id="90" dur="250"/>
                                        <p:tgtEl>
                                          <p:spTgt spid="108"/>
                                        </p:tgtEl>
                                      </p:cBhvr>
                                    </p:animEffect>
                                  </p:childTnLst>
                                </p:cTn>
                              </p:par>
                            </p:childTnLst>
                          </p:cTn>
                        </p:par>
                        <p:par>
                          <p:cTn id="91" fill="hold">
                            <p:stCondLst>
                              <p:cond delay="4680"/>
                            </p:stCondLst>
                            <p:childTnLst>
                              <p:par>
                                <p:cTn id="92" presetID="10" presetClass="entr" presetSubtype="0" fill="hold" nodeType="afterEffect">
                                  <p:stCondLst>
                                    <p:cond delay="0"/>
                                  </p:stCondLst>
                                  <p:childTnLst>
                                    <p:set>
                                      <p:cBhvr>
                                        <p:cTn id="93" dur="1" fill="hold">
                                          <p:stCondLst>
                                            <p:cond delay="0"/>
                                          </p:stCondLst>
                                        </p:cTn>
                                        <p:tgtEl>
                                          <p:spTgt spid="99"/>
                                        </p:tgtEl>
                                        <p:attrNameLst>
                                          <p:attrName>style.visibility</p:attrName>
                                        </p:attrNameLst>
                                      </p:cBhvr>
                                      <p:to>
                                        <p:strVal val="visible"/>
                                      </p:to>
                                    </p:set>
                                    <p:animEffect transition="in" filter="fade">
                                      <p:cBhvr>
                                        <p:cTn id="94" dur="200"/>
                                        <p:tgtEl>
                                          <p:spTgt spid="99"/>
                                        </p:tgtEl>
                                      </p:cBhvr>
                                    </p:animEffect>
                                  </p:childTnLst>
                                </p:cTn>
                              </p:par>
                            </p:childTnLst>
                          </p:cTn>
                        </p:par>
                        <p:par>
                          <p:cTn id="95" fill="hold">
                            <p:stCondLst>
                              <p:cond delay="4880"/>
                            </p:stCondLst>
                            <p:childTnLst>
                              <p:par>
                                <p:cTn id="96" presetID="53" presetClass="entr" presetSubtype="16" fill="hold" grpId="0" nodeType="afterEffect">
                                  <p:stCondLst>
                                    <p:cond delay="0"/>
                                  </p:stCondLst>
                                  <p:iterate type="lt">
                                    <p:tmPct val="10000"/>
                                  </p:iterate>
                                  <p:childTnLst>
                                    <p:set>
                                      <p:cBhvr>
                                        <p:cTn id="97" dur="1" fill="hold">
                                          <p:stCondLst>
                                            <p:cond delay="0"/>
                                          </p:stCondLst>
                                        </p:cTn>
                                        <p:tgtEl>
                                          <p:spTgt spid="126"/>
                                        </p:tgtEl>
                                        <p:attrNameLst>
                                          <p:attrName>style.visibility</p:attrName>
                                        </p:attrNameLst>
                                      </p:cBhvr>
                                      <p:to>
                                        <p:strVal val="visible"/>
                                      </p:to>
                                    </p:set>
                                    <p:anim calcmode="lin" valueType="num">
                                      <p:cBhvr>
                                        <p:cTn id="98" dur="100" fill="hold"/>
                                        <p:tgtEl>
                                          <p:spTgt spid="126"/>
                                        </p:tgtEl>
                                        <p:attrNameLst>
                                          <p:attrName>ppt_w</p:attrName>
                                        </p:attrNameLst>
                                      </p:cBhvr>
                                      <p:tavLst>
                                        <p:tav tm="0">
                                          <p:val>
                                            <p:fltVal val="0"/>
                                          </p:val>
                                        </p:tav>
                                        <p:tav tm="100000">
                                          <p:val>
                                            <p:strVal val="#ppt_w"/>
                                          </p:val>
                                        </p:tav>
                                      </p:tavLst>
                                    </p:anim>
                                    <p:anim calcmode="lin" valueType="num">
                                      <p:cBhvr>
                                        <p:cTn id="99" dur="100" fill="hold"/>
                                        <p:tgtEl>
                                          <p:spTgt spid="126"/>
                                        </p:tgtEl>
                                        <p:attrNameLst>
                                          <p:attrName>ppt_h</p:attrName>
                                        </p:attrNameLst>
                                      </p:cBhvr>
                                      <p:tavLst>
                                        <p:tav tm="0">
                                          <p:val>
                                            <p:fltVal val="0"/>
                                          </p:val>
                                        </p:tav>
                                        <p:tav tm="100000">
                                          <p:val>
                                            <p:strVal val="#ppt_h"/>
                                          </p:val>
                                        </p:tav>
                                      </p:tavLst>
                                    </p:anim>
                                    <p:animEffect transition="in" filter="fade">
                                      <p:cBhvr>
                                        <p:cTn id="100" dur="100"/>
                                        <p:tgtEl>
                                          <p:spTgt spid="126"/>
                                        </p:tgtEl>
                                      </p:cBhvr>
                                    </p:animEffect>
                                  </p:childTnLst>
                                </p:cTn>
                              </p:par>
                            </p:childTnLst>
                          </p:cTn>
                        </p:par>
                        <p:par>
                          <p:cTn id="101" fill="hold">
                            <p:stCondLst>
                              <p:cond delay="5350"/>
                            </p:stCondLst>
                            <p:childTnLst>
                              <p:par>
                                <p:cTn id="102" presetID="53" presetClass="entr" presetSubtype="16" fill="hold" grpId="0" nodeType="afterEffect">
                                  <p:stCondLst>
                                    <p:cond delay="0"/>
                                  </p:stCondLst>
                                  <p:childTnLst>
                                    <p:set>
                                      <p:cBhvr>
                                        <p:cTn id="103" dur="1" fill="hold">
                                          <p:stCondLst>
                                            <p:cond delay="0"/>
                                          </p:stCondLst>
                                        </p:cTn>
                                        <p:tgtEl>
                                          <p:spTgt spid="100"/>
                                        </p:tgtEl>
                                        <p:attrNameLst>
                                          <p:attrName>style.visibility</p:attrName>
                                        </p:attrNameLst>
                                      </p:cBhvr>
                                      <p:to>
                                        <p:strVal val="visible"/>
                                      </p:to>
                                    </p:set>
                                    <p:anim calcmode="lin" valueType="num">
                                      <p:cBhvr>
                                        <p:cTn id="104" dur="250" fill="hold"/>
                                        <p:tgtEl>
                                          <p:spTgt spid="100"/>
                                        </p:tgtEl>
                                        <p:attrNameLst>
                                          <p:attrName>ppt_w</p:attrName>
                                        </p:attrNameLst>
                                      </p:cBhvr>
                                      <p:tavLst>
                                        <p:tav tm="0">
                                          <p:val>
                                            <p:fltVal val="0"/>
                                          </p:val>
                                        </p:tav>
                                        <p:tav tm="100000">
                                          <p:val>
                                            <p:strVal val="#ppt_w"/>
                                          </p:val>
                                        </p:tav>
                                      </p:tavLst>
                                    </p:anim>
                                    <p:anim calcmode="lin" valueType="num">
                                      <p:cBhvr>
                                        <p:cTn id="105" dur="250" fill="hold"/>
                                        <p:tgtEl>
                                          <p:spTgt spid="100"/>
                                        </p:tgtEl>
                                        <p:attrNameLst>
                                          <p:attrName>ppt_h</p:attrName>
                                        </p:attrNameLst>
                                      </p:cBhvr>
                                      <p:tavLst>
                                        <p:tav tm="0">
                                          <p:val>
                                            <p:fltVal val="0"/>
                                          </p:val>
                                        </p:tav>
                                        <p:tav tm="100000">
                                          <p:val>
                                            <p:strVal val="#ppt_h"/>
                                          </p:val>
                                        </p:tav>
                                      </p:tavLst>
                                    </p:anim>
                                    <p:animEffect transition="in" filter="fade">
                                      <p:cBhvr>
                                        <p:cTn id="106" dur="250"/>
                                        <p:tgtEl>
                                          <p:spTgt spid="100"/>
                                        </p:tgtEl>
                                      </p:cBhvr>
                                    </p:animEffect>
                                  </p:childTnLst>
                                </p:cTn>
                              </p:par>
                              <p:par>
                                <p:cTn id="107" presetID="6" presetClass="emph" presetSubtype="0" decel="100000" fill="hold" grpId="1" nodeType="withEffect">
                                  <p:stCondLst>
                                    <p:cond delay="200"/>
                                  </p:stCondLst>
                                  <p:childTnLst>
                                    <p:animScale>
                                      <p:cBhvr>
                                        <p:cTn id="108" dur="250" fill="hold"/>
                                        <p:tgtEl>
                                          <p:spTgt spid="100"/>
                                        </p:tgtEl>
                                      </p:cBhvr>
                                      <p:by x="110000" y="110000"/>
                                    </p:animScale>
                                  </p:childTnLst>
                                </p:cTn>
                              </p:par>
                              <p:par>
                                <p:cTn id="109" presetID="6" presetClass="emph" presetSubtype="0" decel="100000" fill="hold" grpId="2" nodeType="withEffect">
                                  <p:stCondLst>
                                    <p:cond delay="400"/>
                                  </p:stCondLst>
                                  <p:childTnLst>
                                    <p:animScale>
                                      <p:cBhvr>
                                        <p:cTn id="110" dur="250" fill="hold"/>
                                        <p:tgtEl>
                                          <p:spTgt spid="100"/>
                                        </p:tgtEl>
                                      </p:cBhvr>
                                      <p:by x="91000" y="91000"/>
                                    </p:animScale>
                                  </p:childTnLst>
                                </p:cTn>
                              </p:par>
                            </p:childTnLst>
                          </p:cTn>
                        </p:par>
                        <p:par>
                          <p:cTn id="111" fill="hold">
                            <p:stCondLst>
                              <p:cond delay="6000"/>
                            </p:stCondLst>
                            <p:childTnLst>
                              <p:par>
                                <p:cTn id="112" presetID="53" presetClass="entr" presetSubtype="16" fill="hold" grpId="0" nodeType="afterEffect">
                                  <p:stCondLst>
                                    <p:cond delay="0"/>
                                  </p:stCondLst>
                                  <p:childTnLst>
                                    <p:set>
                                      <p:cBhvr>
                                        <p:cTn id="113" dur="1" fill="hold">
                                          <p:stCondLst>
                                            <p:cond delay="0"/>
                                          </p:stCondLst>
                                        </p:cTn>
                                        <p:tgtEl>
                                          <p:spTgt spid="101"/>
                                        </p:tgtEl>
                                        <p:attrNameLst>
                                          <p:attrName>style.visibility</p:attrName>
                                        </p:attrNameLst>
                                      </p:cBhvr>
                                      <p:to>
                                        <p:strVal val="visible"/>
                                      </p:to>
                                    </p:set>
                                    <p:anim calcmode="lin" valueType="num">
                                      <p:cBhvr>
                                        <p:cTn id="114" dur="250" fill="hold"/>
                                        <p:tgtEl>
                                          <p:spTgt spid="101"/>
                                        </p:tgtEl>
                                        <p:attrNameLst>
                                          <p:attrName>ppt_w</p:attrName>
                                        </p:attrNameLst>
                                      </p:cBhvr>
                                      <p:tavLst>
                                        <p:tav tm="0">
                                          <p:val>
                                            <p:fltVal val="0"/>
                                          </p:val>
                                        </p:tav>
                                        <p:tav tm="100000">
                                          <p:val>
                                            <p:strVal val="#ppt_w"/>
                                          </p:val>
                                        </p:tav>
                                      </p:tavLst>
                                    </p:anim>
                                    <p:anim calcmode="lin" valueType="num">
                                      <p:cBhvr>
                                        <p:cTn id="115" dur="250" fill="hold"/>
                                        <p:tgtEl>
                                          <p:spTgt spid="101"/>
                                        </p:tgtEl>
                                        <p:attrNameLst>
                                          <p:attrName>ppt_h</p:attrName>
                                        </p:attrNameLst>
                                      </p:cBhvr>
                                      <p:tavLst>
                                        <p:tav tm="0">
                                          <p:val>
                                            <p:fltVal val="0"/>
                                          </p:val>
                                        </p:tav>
                                        <p:tav tm="100000">
                                          <p:val>
                                            <p:strVal val="#ppt_h"/>
                                          </p:val>
                                        </p:tav>
                                      </p:tavLst>
                                    </p:anim>
                                    <p:animEffect transition="in" filter="fade">
                                      <p:cBhvr>
                                        <p:cTn id="116" dur="250"/>
                                        <p:tgtEl>
                                          <p:spTgt spid="101"/>
                                        </p:tgtEl>
                                      </p:cBhvr>
                                    </p:animEffect>
                                  </p:childTnLst>
                                </p:cTn>
                              </p:par>
                            </p:childTnLst>
                          </p:cTn>
                        </p:par>
                        <p:par>
                          <p:cTn id="117" fill="hold">
                            <p:stCondLst>
                              <p:cond delay="6250"/>
                            </p:stCondLst>
                            <p:childTnLst>
                              <p:par>
                                <p:cTn id="118" presetID="53" presetClass="entr" presetSubtype="16" fill="hold" grpId="0" nodeType="afterEffect">
                                  <p:stCondLst>
                                    <p:cond delay="0"/>
                                  </p:stCondLst>
                                  <p:childTnLst>
                                    <p:set>
                                      <p:cBhvr>
                                        <p:cTn id="119" dur="1" fill="hold">
                                          <p:stCondLst>
                                            <p:cond delay="0"/>
                                          </p:stCondLst>
                                        </p:cTn>
                                        <p:tgtEl>
                                          <p:spTgt spid="102"/>
                                        </p:tgtEl>
                                        <p:attrNameLst>
                                          <p:attrName>style.visibility</p:attrName>
                                        </p:attrNameLst>
                                      </p:cBhvr>
                                      <p:to>
                                        <p:strVal val="visible"/>
                                      </p:to>
                                    </p:set>
                                    <p:anim calcmode="lin" valueType="num">
                                      <p:cBhvr>
                                        <p:cTn id="120" dur="250" fill="hold"/>
                                        <p:tgtEl>
                                          <p:spTgt spid="102"/>
                                        </p:tgtEl>
                                        <p:attrNameLst>
                                          <p:attrName>ppt_w</p:attrName>
                                        </p:attrNameLst>
                                      </p:cBhvr>
                                      <p:tavLst>
                                        <p:tav tm="0">
                                          <p:val>
                                            <p:fltVal val="0"/>
                                          </p:val>
                                        </p:tav>
                                        <p:tav tm="100000">
                                          <p:val>
                                            <p:strVal val="#ppt_w"/>
                                          </p:val>
                                        </p:tav>
                                      </p:tavLst>
                                    </p:anim>
                                    <p:anim calcmode="lin" valueType="num">
                                      <p:cBhvr>
                                        <p:cTn id="121" dur="250" fill="hold"/>
                                        <p:tgtEl>
                                          <p:spTgt spid="102"/>
                                        </p:tgtEl>
                                        <p:attrNameLst>
                                          <p:attrName>ppt_h</p:attrName>
                                        </p:attrNameLst>
                                      </p:cBhvr>
                                      <p:tavLst>
                                        <p:tav tm="0">
                                          <p:val>
                                            <p:fltVal val="0"/>
                                          </p:val>
                                        </p:tav>
                                        <p:tav tm="100000">
                                          <p:val>
                                            <p:strVal val="#ppt_h"/>
                                          </p:val>
                                        </p:tav>
                                      </p:tavLst>
                                    </p:anim>
                                    <p:animEffect transition="in" filter="fade">
                                      <p:cBhvr>
                                        <p:cTn id="122" dur="250"/>
                                        <p:tgtEl>
                                          <p:spTgt spid="102"/>
                                        </p:tgtEl>
                                      </p:cBhvr>
                                    </p:animEffect>
                                  </p:childTnLst>
                                </p:cTn>
                              </p:par>
                            </p:childTnLst>
                          </p:cTn>
                        </p:par>
                        <p:par>
                          <p:cTn id="123" fill="hold">
                            <p:stCondLst>
                              <p:cond delay="6500"/>
                            </p:stCondLst>
                            <p:childTnLst>
                              <p:par>
                                <p:cTn id="124" presetID="53" presetClass="entr" presetSubtype="16" fill="hold" nodeType="afterEffect">
                                  <p:stCondLst>
                                    <p:cond delay="0"/>
                                  </p:stCondLst>
                                  <p:childTnLst>
                                    <p:set>
                                      <p:cBhvr>
                                        <p:cTn id="125" dur="1" fill="hold">
                                          <p:stCondLst>
                                            <p:cond delay="0"/>
                                          </p:stCondLst>
                                        </p:cTn>
                                        <p:tgtEl>
                                          <p:spTgt spid="110"/>
                                        </p:tgtEl>
                                        <p:attrNameLst>
                                          <p:attrName>style.visibility</p:attrName>
                                        </p:attrNameLst>
                                      </p:cBhvr>
                                      <p:to>
                                        <p:strVal val="visible"/>
                                      </p:to>
                                    </p:set>
                                    <p:anim calcmode="lin" valueType="num">
                                      <p:cBhvr>
                                        <p:cTn id="126" dur="250" fill="hold"/>
                                        <p:tgtEl>
                                          <p:spTgt spid="110"/>
                                        </p:tgtEl>
                                        <p:attrNameLst>
                                          <p:attrName>ppt_w</p:attrName>
                                        </p:attrNameLst>
                                      </p:cBhvr>
                                      <p:tavLst>
                                        <p:tav tm="0">
                                          <p:val>
                                            <p:fltVal val="0"/>
                                          </p:val>
                                        </p:tav>
                                        <p:tav tm="100000">
                                          <p:val>
                                            <p:strVal val="#ppt_w"/>
                                          </p:val>
                                        </p:tav>
                                      </p:tavLst>
                                    </p:anim>
                                    <p:anim calcmode="lin" valueType="num">
                                      <p:cBhvr>
                                        <p:cTn id="127" dur="250" fill="hold"/>
                                        <p:tgtEl>
                                          <p:spTgt spid="110"/>
                                        </p:tgtEl>
                                        <p:attrNameLst>
                                          <p:attrName>ppt_h</p:attrName>
                                        </p:attrNameLst>
                                      </p:cBhvr>
                                      <p:tavLst>
                                        <p:tav tm="0">
                                          <p:val>
                                            <p:fltVal val="0"/>
                                          </p:val>
                                        </p:tav>
                                        <p:tav tm="100000">
                                          <p:val>
                                            <p:strVal val="#ppt_h"/>
                                          </p:val>
                                        </p:tav>
                                      </p:tavLst>
                                    </p:anim>
                                    <p:animEffect transition="in" filter="fade">
                                      <p:cBhvr>
                                        <p:cTn id="128" dur="250"/>
                                        <p:tgtEl>
                                          <p:spTgt spid="110"/>
                                        </p:tgtEl>
                                      </p:cBhvr>
                                    </p:animEffect>
                                  </p:childTnLst>
                                </p:cTn>
                              </p:par>
                            </p:childTnLst>
                          </p:cTn>
                        </p:par>
                        <p:par>
                          <p:cTn id="129" fill="hold">
                            <p:stCondLst>
                              <p:cond delay="6750"/>
                            </p:stCondLst>
                            <p:childTnLst>
                              <p:par>
                                <p:cTn id="130" presetID="10" presetClass="entr" presetSubtype="0" fill="hold" nodeType="afterEffect">
                                  <p:stCondLst>
                                    <p:cond delay="0"/>
                                  </p:stCondLst>
                                  <p:childTnLst>
                                    <p:set>
                                      <p:cBhvr>
                                        <p:cTn id="131" dur="1" fill="hold">
                                          <p:stCondLst>
                                            <p:cond delay="0"/>
                                          </p:stCondLst>
                                        </p:cTn>
                                        <p:tgtEl>
                                          <p:spTgt spid="103"/>
                                        </p:tgtEl>
                                        <p:attrNameLst>
                                          <p:attrName>style.visibility</p:attrName>
                                        </p:attrNameLst>
                                      </p:cBhvr>
                                      <p:to>
                                        <p:strVal val="visible"/>
                                      </p:to>
                                    </p:set>
                                    <p:animEffect transition="in" filter="fade">
                                      <p:cBhvr>
                                        <p:cTn id="132" dur="200"/>
                                        <p:tgtEl>
                                          <p:spTgt spid="103"/>
                                        </p:tgtEl>
                                      </p:cBhvr>
                                    </p:animEffect>
                                  </p:childTnLst>
                                </p:cTn>
                              </p:par>
                            </p:childTnLst>
                          </p:cTn>
                        </p:par>
                        <p:par>
                          <p:cTn id="133" fill="hold">
                            <p:stCondLst>
                              <p:cond delay="6950"/>
                            </p:stCondLst>
                            <p:childTnLst>
                              <p:par>
                                <p:cTn id="134" presetID="53" presetClass="entr" presetSubtype="16" fill="hold" grpId="0" nodeType="afterEffect">
                                  <p:stCondLst>
                                    <p:cond delay="0"/>
                                  </p:stCondLst>
                                  <p:iterate type="lt">
                                    <p:tmPct val="10000"/>
                                  </p:iterate>
                                  <p:childTnLst>
                                    <p:set>
                                      <p:cBhvr>
                                        <p:cTn id="135" dur="1" fill="hold">
                                          <p:stCondLst>
                                            <p:cond delay="0"/>
                                          </p:stCondLst>
                                        </p:cTn>
                                        <p:tgtEl>
                                          <p:spTgt spid="127"/>
                                        </p:tgtEl>
                                        <p:attrNameLst>
                                          <p:attrName>style.visibility</p:attrName>
                                        </p:attrNameLst>
                                      </p:cBhvr>
                                      <p:to>
                                        <p:strVal val="visible"/>
                                      </p:to>
                                    </p:set>
                                    <p:anim calcmode="lin" valueType="num">
                                      <p:cBhvr>
                                        <p:cTn id="136" dur="100" fill="hold"/>
                                        <p:tgtEl>
                                          <p:spTgt spid="127"/>
                                        </p:tgtEl>
                                        <p:attrNameLst>
                                          <p:attrName>ppt_w</p:attrName>
                                        </p:attrNameLst>
                                      </p:cBhvr>
                                      <p:tavLst>
                                        <p:tav tm="0">
                                          <p:val>
                                            <p:fltVal val="0"/>
                                          </p:val>
                                        </p:tav>
                                        <p:tav tm="100000">
                                          <p:val>
                                            <p:strVal val="#ppt_w"/>
                                          </p:val>
                                        </p:tav>
                                      </p:tavLst>
                                    </p:anim>
                                    <p:anim calcmode="lin" valueType="num">
                                      <p:cBhvr>
                                        <p:cTn id="137" dur="100" fill="hold"/>
                                        <p:tgtEl>
                                          <p:spTgt spid="127"/>
                                        </p:tgtEl>
                                        <p:attrNameLst>
                                          <p:attrName>ppt_h</p:attrName>
                                        </p:attrNameLst>
                                      </p:cBhvr>
                                      <p:tavLst>
                                        <p:tav tm="0">
                                          <p:val>
                                            <p:fltVal val="0"/>
                                          </p:val>
                                        </p:tav>
                                        <p:tav tm="100000">
                                          <p:val>
                                            <p:strVal val="#ppt_h"/>
                                          </p:val>
                                        </p:tav>
                                      </p:tavLst>
                                    </p:anim>
                                    <p:animEffect transition="in" filter="fade">
                                      <p:cBhvr>
                                        <p:cTn id="138" dur="100"/>
                                        <p:tgtEl>
                                          <p:spTgt spid="127"/>
                                        </p:tgtEl>
                                      </p:cBhvr>
                                    </p:animEffect>
                                  </p:childTnLst>
                                </p:cTn>
                              </p:par>
                            </p:childTnLst>
                          </p:cTn>
                        </p:par>
                        <p:par>
                          <p:cTn id="139" fill="hold">
                            <p:stCondLst>
                              <p:cond delay="7530"/>
                            </p:stCondLst>
                            <p:childTnLst>
                              <p:par>
                                <p:cTn id="140" presetID="53" presetClass="entr" presetSubtype="16" fill="hold" nodeType="afterEffect">
                                  <p:stCondLst>
                                    <p:cond delay="0"/>
                                  </p:stCondLst>
                                  <p:childTnLst>
                                    <p:set>
                                      <p:cBhvr>
                                        <p:cTn id="141" dur="1" fill="hold">
                                          <p:stCondLst>
                                            <p:cond delay="0"/>
                                          </p:stCondLst>
                                        </p:cTn>
                                        <p:tgtEl>
                                          <p:spTgt spid="117"/>
                                        </p:tgtEl>
                                        <p:attrNameLst>
                                          <p:attrName>style.visibility</p:attrName>
                                        </p:attrNameLst>
                                      </p:cBhvr>
                                      <p:to>
                                        <p:strVal val="visible"/>
                                      </p:to>
                                    </p:set>
                                    <p:anim calcmode="lin" valueType="num">
                                      <p:cBhvr>
                                        <p:cTn id="142" dur="250" fill="hold"/>
                                        <p:tgtEl>
                                          <p:spTgt spid="117"/>
                                        </p:tgtEl>
                                        <p:attrNameLst>
                                          <p:attrName>ppt_w</p:attrName>
                                        </p:attrNameLst>
                                      </p:cBhvr>
                                      <p:tavLst>
                                        <p:tav tm="0">
                                          <p:val>
                                            <p:fltVal val="0"/>
                                          </p:val>
                                        </p:tav>
                                        <p:tav tm="100000">
                                          <p:val>
                                            <p:strVal val="#ppt_w"/>
                                          </p:val>
                                        </p:tav>
                                      </p:tavLst>
                                    </p:anim>
                                    <p:anim calcmode="lin" valueType="num">
                                      <p:cBhvr>
                                        <p:cTn id="143" dur="250" fill="hold"/>
                                        <p:tgtEl>
                                          <p:spTgt spid="117"/>
                                        </p:tgtEl>
                                        <p:attrNameLst>
                                          <p:attrName>ppt_h</p:attrName>
                                        </p:attrNameLst>
                                      </p:cBhvr>
                                      <p:tavLst>
                                        <p:tav tm="0">
                                          <p:val>
                                            <p:fltVal val="0"/>
                                          </p:val>
                                        </p:tav>
                                        <p:tav tm="100000">
                                          <p:val>
                                            <p:strVal val="#ppt_h"/>
                                          </p:val>
                                        </p:tav>
                                      </p:tavLst>
                                    </p:anim>
                                    <p:animEffect transition="in" filter="fade">
                                      <p:cBhvr>
                                        <p:cTn id="144" dur="250"/>
                                        <p:tgtEl>
                                          <p:spTgt spid="117"/>
                                        </p:tgtEl>
                                      </p:cBhvr>
                                    </p:animEffect>
                                  </p:childTnLst>
                                </p:cTn>
                              </p:par>
                            </p:childTnLst>
                          </p:cTn>
                        </p:par>
                        <p:par>
                          <p:cTn id="145" fill="hold">
                            <p:stCondLst>
                              <p:cond delay="7780"/>
                            </p:stCondLst>
                            <p:childTnLst>
                              <p:par>
                                <p:cTn id="146" presetID="53" presetClass="entr" presetSubtype="16" fill="hold" grpId="0" nodeType="afterEffect">
                                  <p:stCondLst>
                                    <p:cond delay="0"/>
                                  </p:stCondLst>
                                  <p:childTnLst>
                                    <p:set>
                                      <p:cBhvr>
                                        <p:cTn id="147" dur="1" fill="hold">
                                          <p:stCondLst>
                                            <p:cond delay="0"/>
                                          </p:stCondLst>
                                        </p:cTn>
                                        <p:tgtEl>
                                          <p:spTgt spid="43"/>
                                        </p:tgtEl>
                                        <p:attrNameLst>
                                          <p:attrName>style.visibility</p:attrName>
                                        </p:attrNameLst>
                                      </p:cBhvr>
                                      <p:to>
                                        <p:strVal val="visible"/>
                                      </p:to>
                                    </p:set>
                                    <p:anim calcmode="lin" valueType="num">
                                      <p:cBhvr>
                                        <p:cTn id="148" dur="250" fill="hold"/>
                                        <p:tgtEl>
                                          <p:spTgt spid="43"/>
                                        </p:tgtEl>
                                        <p:attrNameLst>
                                          <p:attrName>ppt_w</p:attrName>
                                        </p:attrNameLst>
                                      </p:cBhvr>
                                      <p:tavLst>
                                        <p:tav tm="0">
                                          <p:val>
                                            <p:fltVal val="0"/>
                                          </p:val>
                                        </p:tav>
                                        <p:tav tm="100000">
                                          <p:val>
                                            <p:strVal val="#ppt_w"/>
                                          </p:val>
                                        </p:tav>
                                      </p:tavLst>
                                    </p:anim>
                                    <p:anim calcmode="lin" valueType="num">
                                      <p:cBhvr>
                                        <p:cTn id="149" dur="250" fill="hold"/>
                                        <p:tgtEl>
                                          <p:spTgt spid="43"/>
                                        </p:tgtEl>
                                        <p:attrNameLst>
                                          <p:attrName>ppt_h</p:attrName>
                                        </p:attrNameLst>
                                      </p:cBhvr>
                                      <p:tavLst>
                                        <p:tav tm="0">
                                          <p:val>
                                            <p:fltVal val="0"/>
                                          </p:val>
                                        </p:tav>
                                        <p:tav tm="100000">
                                          <p:val>
                                            <p:strVal val="#ppt_h"/>
                                          </p:val>
                                        </p:tav>
                                      </p:tavLst>
                                    </p:anim>
                                    <p:animEffect transition="in" filter="fade">
                                      <p:cBhvr>
                                        <p:cTn id="150" dur="250"/>
                                        <p:tgtEl>
                                          <p:spTgt spid="43"/>
                                        </p:tgtEl>
                                      </p:cBhvr>
                                    </p:animEffect>
                                  </p:childTnLst>
                                </p:cTn>
                              </p:par>
                            </p:childTnLst>
                          </p:cTn>
                        </p:par>
                        <p:par>
                          <p:cTn id="151" fill="hold">
                            <p:stCondLst>
                              <p:cond delay="8030"/>
                            </p:stCondLst>
                            <p:childTnLst>
                              <p:par>
                                <p:cTn id="152" presetID="53" presetClass="entr" presetSubtype="16" fill="hold" grpId="0" nodeType="afterEffect">
                                  <p:stCondLst>
                                    <p:cond delay="0"/>
                                  </p:stCondLst>
                                  <p:childTnLst>
                                    <p:set>
                                      <p:cBhvr>
                                        <p:cTn id="153" dur="1" fill="hold">
                                          <p:stCondLst>
                                            <p:cond delay="0"/>
                                          </p:stCondLst>
                                        </p:cTn>
                                        <p:tgtEl>
                                          <p:spTgt spid="44"/>
                                        </p:tgtEl>
                                        <p:attrNameLst>
                                          <p:attrName>style.visibility</p:attrName>
                                        </p:attrNameLst>
                                      </p:cBhvr>
                                      <p:to>
                                        <p:strVal val="visible"/>
                                      </p:to>
                                    </p:set>
                                    <p:anim calcmode="lin" valueType="num">
                                      <p:cBhvr>
                                        <p:cTn id="154" dur="250" fill="hold"/>
                                        <p:tgtEl>
                                          <p:spTgt spid="44"/>
                                        </p:tgtEl>
                                        <p:attrNameLst>
                                          <p:attrName>ppt_w</p:attrName>
                                        </p:attrNameLst>
                                      </p:cBhvr>
                                      <p:tavLst>
                                        <p:tav tm="0">
                                          <p:val>
                                            <p:fltVal val="0"/>
                                          </p:val>
                                        </p:tav>
                                        <p:tav tm="100000">
                                          <p:val>
                                            <p:strVal val="#ppt_w"/>
                                          </p:val>
                                        </p:tav>
                                      </p:tavLst>
                                    </p:anim>
                                    <p:anim calcmode="lin" valueType="num">
                                      <p:cBhvr>
                                        <p:cTn id="155" dur="250" fill="hold"/>
                                        <p:tgtEl>
                                          <p:spTgt spid="44"/>
                                        </p:tgtEl>
                                        <p:attrNameLst>
                                          <p:attrName>ppt_h</p:attrName>
                                        </p:attrNameLst>
                                      </p:cBhvr>
                                      <p:tavLst>
                                        <p:tav tm="0">
                                          <p:val>
                                            <p:fltVal val="0"/>
                                          </p:val>
                                        </p:tav>
                                        <p:tav tm="100000">
                                          <p:val>
                                            <p:strVal val="#ppt_h"/>
                                          </p:val>
                                        </p:tav>
                                      </p:tavLst>
                                    </p:anim>
                                    <p:animEffect transition="in" filter="fade">
                                      <p:cBhvr>
                                        <p:cTn id="156"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92" grpId="2" animBg="1"/>
      <p:bldP spid="93" grpId="0" animBg="1"/>
      <p:bldP spid="94" grpId="0" animBg="1"/>
      <p:bldP spid="96" grpId="0" animBg="1"/>
      <p:bldP spid="96" grpId="1" animBg="1"/>
      <p:bldP spid="96" grpId="2" animBg="1"/>
      <p:bldP spid="97" grpId="0" animBg="1"/>
      <p:bldP spid="98" grpId="0" animBg="1"/>
      <p:bldP spid="100" grpId="0" animBg="1"/>
      <p:bldP spid="100" grpId="1" animBg="1"/>
      <p:bldP spid="100" grpId="2" animBg="1"/>
      <p:bldP spid="101" grpId="0" animBg="1"/>
      <p:bldP spid="102" grpId="0" animBg="1"/>
      <p:bldP spid="108" grpId="0" animBg="1"/>
      <p:bldP spid="109" grpId="0" animBg="1"/>
      <p:bldP spid="121" grpId="0"/>
      <p:bldP spid="122" grpId="0"/>
      <p:bldP spid="126" grpId="0"/>
      <p:bldP spid="127" grpId="0"/>
      <p:bldP spid="41" grpId="0"/>
      <p:bldP spid="41" grpId="1"/>
      <p:bldP spid="42" grpId="0" animBg="1"/>
      <p:bldP spid="42" grpId="1" animBg="1"/>
      <p:bldP spid="43" grpId="0"/>
      <p:bldP spid="4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3"/>
          <p:cNvSpPr>
            <a:spLocks noChangeArrowheads="1"/>
          </p:cNvSpPr>
          <p:nvPr/>
        </p:nvSpPr>
        <p:spPr bwMode="auto">
          <a:xfrm>
            <a:off x="798575" y="109179"/>
            <a:ext cx="11393425" cy="954107"/>
          </a:xfrm>
          <a:prstGeom prst="rect">
            <a:avLst/>
          </a:prstGeom>
          <a:extLst/>
        </p:spPr>
        <p:txBody>
          <a:bodyPr wrap="square">
            <a:spAutoFit/>
          </a:bodyPr>
          <a:lstStyle/>
          <a:p>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POS</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 （</a:t>
            </a:r>
            <a:r>
              <a:rPr lang="pt-BR" altLang="zh-CN" sz="2800" dirty="0">
                <a:solidFill>
                  <a:srgbClr val="093B5C"/>
                </a:solidFill>
                <a:latin typeface="Microsoft YaHei" charset="-122"/>
                <a:ea typeface="Microsoft YaHei" charset="-122"/>
                <a:cs typeface="Microsoft YaHei" charset="-122"/>
              </a:rPr>
              <a:t> </a:t>
            </a:r>
            <a:r>
              <a:rPr lang="pt-BR" altLang="zh-CN" sz="2800" dirty="0" err="1">
                <a:solidFill>
                  <a:srgbClr val="093B5C"/>
                </a:solidFill>
                <a:latin typeface="Microsoft YaHei" charset="-122"/>
                <a:ea typeface="Microsoft YaHei" charset="-122"/>
                <a:cs typeface="Microsoft YaHei" charset="-122"/>
              </a:rPr>
              <a:t>Proof</a:t>
            </a:r>
            <a:r>
              <a:rPr lang="pt-BR" altLang="zh-CN" sz="2800" dirty="0">
                <a:solidFill>
                  <a:srgbClr val="093B5C"/>
                </a:solidFill>
                <a:latin typeface="Microsoft YaHei" charset="-122"/>
                <a:ea typeface="Microsoft YaHei" charset="-122"/>
                <a:cs typeface="Microsoft YaHei" charset="-122"/>
              </a:rPr>
              <a:t> </a:t>
            </a:r>
            <a:r>
              <a:rPr lang="pt-BR" altLang="zh-CN" sz="2800" dirty="0" err="1">
                <a:solidFill>
                  <a:srgbClr val="093B5C"/>
                </a:solidFill>
                <a:latin typeface="Microsoft YaHei" charset="-122"/>
                <a:ea typeface="Microsoft YaHei" charset="-122"/>
                <a:cs typeface="Microsoft YaHei" charset="-122"/>
              </a:rPr>
              <a:t>of</a:t>
            </a:r>
            <a:r>
              <a:rPr lang="pt-BR" altLang="zh-CN" sz="2800" dirty="0">
                <a:solidFill>
                  <a:srgbClr val="093B5C"/>
                </a:solidFill>
                <a:latin typeface="Microsoft YaHei" charset="-122"/>
                <a:ea typeface="Microsoft YaHei" charset="-122"/>
                <a:cs typeface="Microsoft YaHei" charset="-122"/>
              </a:rPr>
              <a:t> </a:t>
            </a:r>
            <a:r>
              <a:rPr lang="en-US" altLang="zh-CN" sz="2800" dirty="0" smtClean="0">
                <a:solidFill>
                  <a:srgbClr val="093B5C"/>
                </a:solidFill>
                <a:latin typeface="Microsoft YaHei" charset="-122"/>
                <a:ea typeface="Microsoft YaHei" charset="-122"/>
                <a:cs typeface="Microsoft YaHei" charset="-122"/>
              </a:rPr>
              <a:t>S</a:t>
            </a:r>
            <a:r>
              <a:rPr lang="pt-BR" altLang="zh-CN" sz="2800" dirty="0" err="1" smtClean="0">
                <a:solidFill>
                  <a:srgbClr val="093B5C"/>
                </a:solidFill>
                <a:latin typeface="Microsoft YaHei" charset="-122"/>
                <a:ea typeface="Microsoft YaHei" charset="-122"/>
                <a:cs typeface="Microsoft YaHei" charset="-122"/>
              </a:rPr>
              <a:t>take</a:t>
            </a:r>
            <a:r>
              <a:rPr lang="zh-CN" altLang="en-US" sz="2800" dirty="0">
                <a:solidFill>
                  <a:srgbClr val="093B5C"/>
                </a:solidFill>
                <a:latin typeface="Microsoft YaHei" charset="-122"/>
                <a:ea typeface="Microsoft YaHei" charset="-122"/>
                <a:cs typeface="Microsoft YaHei" charset="-122"/>
              </a:rPr>
              <a:t>，</a:t>
            </a:r>
            <a:r>
              <a:rPr lang="zh-CN" altLang="pt-BR" sz="2800" dirty="0" smtClean="0">
                <a:solidFill>
                  <a:srgbClr val="093B5C"/>
                </a:solidFill>
                <a:latin typeface="Microsoft YaHei" charset="-122"/>
                <a:ea typeface="Microsoft YaHei" charset="-122"/>
                <a:cs typeface="Microsoft YaHei" charset="-122"/>
              </a:rPr>
              <a:t>权益</a:t>
            </a:r>
            <a:r>
              <a:rPr lang="zh-CN" altLang="pt-BR" sz="2800" dirty="0">
                <a:solidFill>
                  <a:srgbClr val="093B5C"/>
                </a:solidFill>
                <a:latin typeface="Microsoft YaHei" charset="-122"/>
                <a:ea typeface="Microsoft YaHei" charset="-122"/>
                <a:cs typeface="Microsoft YaHei" charset="-122"/>
              </a:rPr>
              <a:t>证明 </a:t>
            </a:r>
            <a:r>
              <a:rPr lang="zh-CN" altLang="en-US" sz="2800" dirty="0" smtClean="0">
                <a:solidFill>
                  <a:srgbClr val="093B5C"/>
                </a:solidFill>
                <a:latin typeface="Microsoft YaHei" charset="-122"/>
                <a:ea typeface="Microsoft YaHei" charset="-122"/>
                <a:cs typeface="Microsoft YaHei" charset="-122"/>
              </a:rPr>
              <a:t>，</a:t>
            </a:r>
            <a:r>
              <a:rPr lang="en-US" altLang="zh-CN" sz="2800" b="1" dirty="0">
                <a:solidFill>
                  <a:srgbClr val="FF0000"/>
                </a:solidFill>
                <a:latin typeface="微软雅黑" panose="020B0503020204020204" pitchFamily="34" charset="-122"/>
                <a:ea typeface="微软雅黑" panose="020B0503020204020204" pitchFamily="34" charset="-122"/>
              </a:rPr>
              <a:t> </a:t>
            </a:r>
            <a:r>
              <a:rPr lang="en-US" altLang="zh-CN" sz="2800" dirty="0">
                <a:solidFill>
                  <a:srgbClr val="093B5C"/>
                </a:solidFill>
                <a:latin typeface="Microsoft YaHei" charset="-122"/>
                <a:ea typeface="Microsoft YaHei" charset="-122"/>
                <a:cs typeface="Microsoft YaHei" charset="-122"/>
              </a:rPr>
              <a:t>Quantum Mechanic </a:t>
            </a:r>
            <a:r>
              <a:rPr lang="zh-CN" altLang="en-US" sz="2800" dirty="0">
                <a:solidFill>
                  <a:srgbClr val="093B5C"/>
                </a:solidFill>
                <a:latin typeface="Microsoft YaHei" charset="-122"/>
                <a:ea typeface="Microsoft YaHei" charset="-122"/>
                <a:cs typeface="Microsoft YaHei" charset="-122"/>
              </a:rPr>
              <a:t>， </a:t>
            </a:r>
            <a:r>
              <a:rPr lang="en-US" altLang="zh-CN" sz="2800" dirty="0">
                <a:solidFill>
                  <a:srgbClr val="093B5C"/>
                </a:solidFill>
                <a:latin typeface="Microsoft YaHei" charset="-122"/>
                <a:ea typeface="Microsoft YaHei" charset="-122"/>
                <a:cs typeface="Microsoft YaHei" charset="-122"/>
              </a:rPr>
              <a:t>2</a:t>
            </a:r>
            <a:r>
              <a:rPr lang="en-US" altLang="zh-CN" sz="2800" dirty="0" smtClean="0">
                <a:solidFill>
                  <a:srgbClr val="093B5C"/>
                </a:solidFill>
                <a:latin typeface="Microsoft YaHei" charset="-122"/>
                <a:ea typeface="Microsoft YaHei" charset="-122"/>
                <a:cs typeface="Microsoft YaHei" charset="-122"/>
              </a:rPr>
              <a:t>011</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6" name="等腰三角形 26"/>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38796" y="2185261"/>
            <a:ext cx="5681557" cy="4093428"/>
          </a:xfrm>
          <a:prstGeom prst="rect">
            <a:avLst/>
          </a:prstGeom>
          <a:noFill/>
        </p:spPr>
        <p:txBody>
          <a:bodyPr wrap="square" rtlCol="0">
            <a:spAutoFit/>
          </a:bodyPr>
          <a:lstStyle/>
          <a:p>
            <a:pPr marL="342900" indent="-342900" algn="just">
              <a:buFont typeface="Wingdings" charset="2"/>
              <a:buChar char="Ø"/>
            </a:pPr>
            <a:endParaRPr lang="en-US" altLang="zh-CN" sz="2000" dirty="0" smtClean="0">
              <a:solidFill>
                <a:srgbClr val="093B5C"/>
              </a:solidFill>
              <a:latin typeface="Microsoft YaHei" charset="-122"/>
              <a:ea typeface="Microsoft YaHei" charset="-122"/>
              <a:cs typeface="Microsoft YaHei" charset="-122"/>
            </a:endParaRPr>
          </a:p>
          <a:p>
            <a:pPr marL="342900" indent="-342900" algn="just">
              <a:buFont typeface="Wingdings" charset="2"/>
              <a:buChar char="Ø"/>
            </a:pPr>
            <a:r>
              <a:rPr lang="zh-CN" altLang="zh-CN" sz="2000" dirty="0" smtClean="0">
                <a:latin typeface="Microsoft YaHei" charset="-122"/>
                <a:ea typeface="Microsoft YaHei" charset="-122"/>
                <a:cs typeface="Microsoft YaHei" charset="-122"/>
              </a:rPr>
              <a:t>随着</a:t>
            </a:r>
            <a:r>
              <a:rPr lang="zh-CN" altLang="zh-CN" sz="2000" dirty="0">
                <a:latin typeface="Microsoft YaHei" charset="-122"/>
                <a:ea typeface="Microsoft YaHei" charset="-122"/>
                <a:cs typeface="Microsoft YaHei" charset="-122"/>
              </a:rPr>
              <a:t>比特币区块包含的产量越来越低</a:t>
            </a:r>
            <a:r>
              <a:rPr lang="zh-CN" altLang="zh-CN"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节点参与</a:t>
            </a:r>
            <a:r>
              <a:rPr lang="zh-CN" altLang="zh-CN" sz="2000" dirty="0" smtClean="0">
                <a:latin typeface="Microsoft YaHei" charset="-122"/>
                <a:ea typeface="Microsoft YaHei" charset="-122"/>
                <a:cs typeface="Microsoft YaHei" charset="-122"/>
              </a:rPr>
              <a:t>挖</a:t>
            </a:r>
            <a:r>
              <a:rPr lang="zh-CN" altLang="zh-CN" sz="2000" dirty="0">
                <a:latin typeface="Microsoft YaHei" charset="-122"/>
                <a:ea typeface="Microsoft YaHei" charset="-122"/>
                <a:cs typeface="Microsoft YaHei" charset="-122"/>
              </a:rPr>
              <a:t>矿的</a:t>
            </a:r>
            <a:r>
              <a:rPr lang="zh-CN" altLang="zh-CN" sz="2000" dirty="0" smtClean="0">
                <a:latin typeface="Microsoft YaHei" charset="-122"/>
                <a:ea typeface="Microsoft YaHei" charset="-122"/>
                <a:cs typeface="Microsoft YaHei" charset="-122"/>
              </a:rPr>
              <a:t>动力会</a:t>
            </a:r>
            <a:r>
              <a:rPr lang="zh-CN" altLang="zh-CN" sz="2000" dirty="0">
                <a:latin typeface="Microsoft YaHei" charset="-122"/>
                <a:ea typeface="Microsoft YaHei" charset="-122"/>
                <a:cs typeface="Microsoft YaHei" charset="-122"/>
              </a:rPr>
              <a:t>不断下降，矿工人数越来越少，整个比特币网络有可能会逐渐陷入</a:t>
            </a:r>
            <a:r>
              <a:rPr lang="zh-CN" altLang="zh-CN" sz="2000" dirty="0" smtClean="0">
                <a:latin typeface="Microsoft YaHei" charset="-122"/>
                <a:ea typeface="Microsoft YaHei" charset="-122"/>
                <a:cs typeface="Microsoft YaHei" charset="-122"/>
              </a:rPr>
              <a:t>瘫痪</a:t>
            </a:r>
            <a:endParaRPr lang="en-US" altLang="zh-CN" sz="2000" dirty="0" smtClean="0">
              <a:latin typeface="Microsoft YaHei" charset="-122"/>
              <a:ea typeface="Microsoft YaHei" charset="-122"/>
              <a:cs typeface="Microsoft YaHei" charset="-122"/>
            </a:endParaRPr>
          </a:p>
          <a:p>
            <a:pPr marL="342900" indent="-342900" algn="just">
              <a:buFont typeface="Wingdings" charset="2"/>
              <a:buChar char="Ø"/>
            </a:pPr>
            <a:endParaRPr lang="en-US" altLang="zh-CN" sz="2000" dirty="0">
              <a:solidFill>
                <a:srgbClr val="093B5C"/>
              </a:solidFill>
              <a:latin typeface="Microsoft YaHei" charset="-122"/>
              <a:ea typeface="Microsoft YaHei" charset="-122"/>
              <a:cs typeface="Microsoft YaHei" charset="-122"/>
            </a:endParaRPr>
          </a:p>
          <a:p>
            <a:pPr marL="342900" indent="-342900" algn="just">
              <a:buFont typeface="Wingdings" charset="2"/>
              <a:buChar char="Ø"/>
            </a:pPr>
            <a:endParaRPr lang="en-US" altLang="zh-CN" sz="2000" dirty="0" smtClean="0">
              <a:latin typeface="Microsoft YaHei" charset="-122"/>
              <a:ea typeface="Microsoft YaHei" charset="-122"/>
              <a:cs typeface="Microsoft YaHei" charset="-122"/>
            </a:endParaRPr>
          </a:p>
          <a:p>
            <a:pPr marL="342900" indent="-342900" algn="just">
              <a:buFont typeface="Wingdings" charset="2"/>
              <a:buChar char="Ø"/>
            </a:pPr>
            <a:r>
              <a:rPr lang="en-US" altLang="zh-CN" sz="2000" dirty="0" smtClean="0">
                <a:latin typeface="Microsoft YaHei" charset="-122"/>
                <a:ea typeface="Microsoft YaHei" charset="-122"/>
                <a:cs typeface="Microsoft YaHei" charset="-122"/>
              </a:rPr>
              <a:t>POW</a:t>
            </a:r>
            <a:r>
              <a:rPr lang="zh-CN" altLang="en-US" sz="2000" dirty="0" smtClean="0">
                <a:latin typeface="Microsoft YaHei" charset="-122"/>
                <a:ea typeface="Microsoft YaHei" charset="-122"/>
                <a:cs typeface="Microsoft YaHei" charset="-122"/>
              </a:rPr>
              <a:t>共识机制的记账权依赖于算力的比拼，使得系统容易受到</a:t>
            </a:r>
            <a:r>
              <a:rPr lang="en-US" altLang="zh-CN" sz="2000" dirty="0" smtClean="0">
                <a:latin typeface="Microsoft YaHei" charset="-122"/>
                <a:ea typeface="Microsoft YaHei" charset="-122"/>
                <a:cs typeface="Microsoft YaHei" charset="-122"/>
              </a:rPr>
              <a:t>51%</a:t>
            </a:r>
            <a:r>
              <a:rPr lang="zh-CN" altLang="en-US" sz="2000" dirty="0" smtClean="0">
                <a:latin typeface="Microsoft YaHei" charset="-122"/>
                <a:ea typeface="Microsoft YaHei" charset="-122"/>
                <a:cs typeface="Microsoft YaHei" charset="-122"/>
              </a:rPr>
              <a:t>攻击的威胁</a:t>
            </a:r>
            <a:endParaRPr lang="en-US" altLang="zh-CN" sz="2000" dirty="0" smtClean="0">
              <a:latin typeface="Microsoft YaHei" charset="-122"/>
              <a:ea typeface="Microsoft YaHei" charset="-122"/>
              <a:cs typeface="Microsoft YaHei" charset="-122"/>
            </a:endParaRPr>
          </a:p>
          <a:p>
            <a:pPr marL="342900" indent="-342900" algn="just">
              <a:buFont typeface="Wingdings" charset="2"/>
              <a:buChar char="Ø"/>
            </a:pPr>
            <a:endParaRPr lang="en-US" altLang="zh-CN" sz="2000" dirty="0">
              <a:solidFill>
                <a:srgbClr val="093B5C"/>
              </a:solidFill>
              <a:latin typeface="Microsoft YaHei" charset="-122"/>
              <a:ea typeface="Microsoft YaHei" charset="-122"/>
              <a:cs typeface="Microsoft YaHei" charset="-122"/>
            </a:endParaRPr>
          </a:p>
          <a:p>
            <a:pPr marL="342900" indent="-342900" algn="just">
              <a:buFont typeface="Wingdings" charset="2"/>
              <a:buChar char="Ø"/>
            </a:pPr>
            <a:endParaRPr lang="en-US" altLang="zh-CN" sz="2000" dirty="0" smtClean="0">
              <a:latin typeface="Microsoft YaHei" charset="-122"/>
              <a:ea typeface="Microsoft YaHei" charset="-122"/>
              <a:cs typeface="Microsoft YaHei" charset="-122"/>
            </a:endParaRPr>
          </a:p>
          <a:p>
            <a:pPr marL="342900" indent="-342900" algn="just">
              <a:buFont typeface="Wingdings" charset="2"/>
              <a:buChar char="Ø"/>
            </a:pPr>
            <a:r>
              <a:rPr lang="zh-CN" altLang="en-US" sz="2000" dirty="0" smtClean="0">
                <a:latin typeface="Microsoft YaHei" charset="-122"/>
                <a:ea typeface="Microsoft YaHei" charset="-122"/>
                <a:cs typeface="Microsoft YaHei" charset="-122"/>
              </a:rPr>
              <a:t>比特币是</a:t>
            </a:r>
            <a:r>
              <a:rPr lang="zh-CN" altLang="en-US" sz="2000" dirty="0">
                <a:latin typeface="Microsoft YaHei" charset="-122"/>
                <a:ea typeface="Microsoft YaHei" charset="-122"/>
                <a:cs typeface="Microsoft YaHei" charset="-122"/>
              </a:rPr>
              <a:t>一个通货紧缩的</a:t>
            </a:r>
            <a:r>
              <a:rPr lang="zh-CN" altLang="en-US" sz="2000" dirty="0" smtClean="0">
                <a:latin typeface="Microsoft YaHei" charset="-122"/>
                <a:ea typeface="Microsoft YaHei" charset="-122"/>
                <a:cs typeface="Microsoft YaHei" charset="-122"/>
              </a:rPr>
              <a:t>体系</a:t>
            </a:r>
            <a:r>
              <a:rPr lang="zh-CN" altLang="en-US" sz="2000" dirty="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每年</a:t>
            </a:r>
            <a:r>
              <a:rPr lang="zh-CN" altLang="en-US" sz="2000" dirty="0">
                <a:latin typeface="Microsoft YaHei" charset="-122"/>
                <a:ea typeface="Microsoft YaHei" charset="-122"/>
                <a:cs typeface="Microsoft YaHei" charset="-122"/>
              </a:rPr>
              <a:t>都会有一些比特币随着钱包的丢失而永远被锁定</a:t>
            </a:r>
            <a:r>
              <a:rPr lang="zh-CN" altLang="en-US" sz="2000" dirty="0" smtClean="0">
                <a:latin typeface="Microsoft YaHei" charset="-122"/>
                <a:ea typeface="Microsoft YaHei" charset="-122"/>
                <a:cs typeface="Microsoft YaHei" charset="-122"/>
              </a:rPr>
              <a:t>，形成</a:t>
            </a:r>
            <a:r>
              <a:rPr lang="zh-CN" altLang="en-US" sz="2000" dirty="0">
                <a:latin typeface="Microsoft YaHei" charset="-122"/>
                <a:ea typeface="Microsoft YaHei" charset="-122"/>
                <a:cs typeface="Microsoft YaHei" charset="-122"/>
              </a:rPr>
              <a:t>了实质上的</a:t>
            </a:r>
            <a:r>
              <a:rPr lang="zh-CN" altLang="en-US" sz="2000" dirty="0" smtClean="0">
                <a:latin typeface="Microsoft YaHei" charset="-122"/>
                <a:ea typeface="Microsoft YaHei" charset="-122"/>
                <a:cs typeface="Microsoft YaHei" charset="-122"/>
              </a:rPr>
              <a:t>通货紧缩</a:t>
            </a:r>
            <a:endParaRPr lang="en-US" altLang="zh-CN" sz="2000" dirty="0">
              <a:latin typeface="Microsoft YaHei" charset="-122"/>
              <a:ea typeface="Microsoft YaHei" charset="-122"/>
              <a:cs typeface="Microsoft YaHei" charset="-122"/>
            </a:endParaRPr>
          </a:p>
        </p:txBody>
      </p:sp>
      <p:sp>
        <p:nvSpPr>
          <p:cNvPr id="3" name="圆角矩形 2"/>
          <p:cNvSpPr/>
          <p:nvPr/>
        </p:nvSpPr>
        <p:spPr bwMode="auto">
          <a:xfrm>
            <a:off x="1038386" y="1596325"/>
            <a:ext cx="4417017" cy="588936"/>
          </a:xfrm>
          <a:prstGeom prst="roundRect">
            <a:avLst/>
          </a:prstGeom>
          <a:ln/>
          <a:extLst/>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2400" dirty="0" smtClean="0">
                <a:latin typeface="Microsoft YaHei" charset="-122"/>
                <a:ea typeface="Microsoft YaHei" charset="-122"/>
                <a:cs typeface="Microsoft YaHei" charset="-122"/>
              </a:rPr>
              <a:t>POW</a:t>
            </a:r>
            <a:r>
              <a:rPr kumimoji="1" lang="zh-CN" altLang="en-US" sz="2400" dirty="0" smtClean="0">
                <a:latin typeface="Microsoft YaHei" charset="-122"/>
                <a:ea typeface="Microsoft YaHei" charset="-122"/>
                <a:cs typeface="Microsoft YaHei" charset="-122"/>
              </a:rPr>
              <a:t>共识机制存在的问题</a:t>
            </a:r>
            <a:endParaRPr kumimoji="1" lang="zh-CN" altLang="en-US" sz="2400" dirty="0">
              <a:latin typeface="Microsoft YaHei" charset="-122"/>
              <a:ea typeface="Microsoft YaHei" charset="-122"/>
              <a:cs typeface="Microsoft YaHei" charset="-122"/>
            </a:endParaRPr>
          </a:p>
        </p:txBody>
      </p:sp>
      <p:sp>
        <p:nvSpPr>
          <p:cNvPr id="9" name="圆角矩形 8"/>
          <p:cNvSpPr/>
          <p:nvPr/>
        </p:nvSpPr>
        <p:spPr bwMode="auto">
          <a:xfrm>
            <a:off x="7074484" y="1596325"/>
            <a:ext cx="4417017" cy="588936"/>
          </a:xfrm>
          <a:prstGeom prst="roundRect">
            <a:avLst/>
          </a:prstGeom>
          <a:ln/>
          <a:ex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2400" dirty="0" smtClean="0">
                <a:latin typeface="Microsoft YaHei" charset="-122"/>
                <a:ea typeface="Microsoft YaHei" charset="-122"/>
                <a:cs typeface="Microsoft YaHei" charset="-122"/>
              </a:rPr>
              <a:t>POS</a:t>
            </a:r>
            <a:r>
              <a:rPr kumimoji="1" lang="zh-CN" altLang="en-US" sz="2400" dirty="0" smtClean="0">
                <a:latin typeface="Microsoft YaHei" charset="-122"/>
                <a:ea typeface="Microsoft YaHei" charset="-122"/>
                <a:cs typeface="Microsoft YaHei" charset="-122"/>
              </a:rPr>
              <a:t>共识机制的改进思路</a:t>
            </a:r>
            <a:endParaRPr kumimoji="1" lang="zh-CN" altLang="en-US" sz="2400" dirty="0">
              <a:latin typeface="Microsoft YaHei" charset="-122"/>
              <a:ea typeface="Microsoft YaHei" charset="-122"/>
              <a:cs typeface="Microsoft YaHei" charset="-122"/>
            </a:endParaRPr>
          </a:p>
        </p:txBody>
      </p:sp>
      <p:sp>
        <p:nvSpPr>
          <p:cNvPr id="4" name="文本框 3"/>
          <p:cNvSpPr txBox="1"/>
          <p:nvPr/>
        </p:nvSpPr>
        <p:spPr>
          <a:xfrm>
            <a:off x="6850250" y="2464231"/>
            <a:ext cx="4494510" cy="3693319"/>
          </a:xfrm>
          <a:prstGeom prst="rect">
            <a:avLst/>
          </a:prstGeom>
          <a:noFill/>
        </p:spPr>
        <p:txBody>
          <a:bodyPr wrap="square" rtlCol="0">
            <a:spAutoFit/>
          </a:bodyPr>
          <a:lstStyle/>
          <a:p>
            <a:pPr marL="285750" indent="-285750" algn="just">
              <a:buFont typeface="Wingdings" charset="2"/>
              <a:buChar char="Ø"/>
            </a:pPr>
            <a:r>
              <a:rPr lang="zh-CN" altLang="zh-CN" dirty="0">
                <a:latin typeface="Microsoft YaHei" charset="-122"/>
                <a:ea typeface="Microsoft YaHei" charset="-122"/>
                <a:cs typeface="Microsoft YaHei" charset="-122"/>
              </a:rPr>
              <a:t>在</a:t>
            </a:r>
            <a:r>
              <a:rPr lang="en-US" altLang="zh-CN" dirty="0" smtClean="0">
                <a:latin typeface="Microsoft YaHei" charset="-122"/>
                <a:ea typeface="Microsoft YaHei" charset="-122"/>
                <a:cs typeface="Microsoft YaHei" charset="-122"/>
              </a:rPr>
              <a:t>POS</a:t>
            </a:r>
            <a:r>
              <a:rPr lang="zh-CN" altLang="en-US" dirty="0" smtClean="0">
                <a:latin typeface="Microsoft YaHei" charset="-122"/>
                <a:ea typeface="Microsoft YaHei" charset="-122"/>
                <a:cs typeface="Microsoft YaHei" charset="-122"/>
              </a:rPr>
              <a:t>共识机制</a:t>
            </a:r>
            <a:r>
              <a:rPr lang="zh-CN" altLang="zh-CN" dirty="0" smtClean="0">
                <a:latin typeface="Microsoft YaHei" charset="-122"/>
                <a:ea typeface="Microsoft YaHei" charset="-122"/>
                <a:cs typeface="Microsoft YaHei" charset="-122"/>
              </a:rPr>
              <a:t>中</a:t>
            </a:r>
            <a:r>
              <a:rPr lang="zh-CN" altLang="zh-CN" dirty="0">
                <a:latin typeface="Microsoft YaHei" charset="-122"/>
                <a:ea typeface="Microsoft YaHei" charset="-122"/>
                <a:cs typeface="Microsoft YaHei" charset="-122"/>
              </a:rPr>
              <a:t>，只有</a:t>
            </a:r>
            <a:r>
              <a:rPr lang="zh-CN" altLang="zh-CN" dirty="0" smtClean="0">
                <a:latin typeface="Microsoft YaHei" charset="-122"/>
                <a:ea typeface="Microsoft YaHei" charset="-122"/>
                <a:cs typeface="Microsoft YaHei" charset="-122"/>
              </a:rPr>
              <a:t>打开客户端</a:t>
            </a:r>
            <a:r>
              <a:rPr lang="zh-CN" altLang="zh-CN" dirty="0">
                <a:latin typeface="Microsoft YaHei" charset="-122"/>
                <a:ea typeface="Microsoft YaHei" charset="-122"/>
                <a:cs typeface="Microsoft YaHei" charset="-122"/>
              </a:rPr>
              <a:t>程序，才能发现</a:t>
            </a:r>
            <a:r>
              <a:rPr lang="en-US" altLang="zh-CN" dirty="0">
                <a:latin typeface="Microsoft YaHei" charset="-122"/>
                <a:ea typeface="Microsoft YaHei" charset="-122"/>
                <a:cs typeface="Microsoft YaHei" charset="-122"/>
              </a:rPr>
              <a:t>POS</a:t>
            </a:r>
            <a:r>
              <a:rPr lang="zh-CN" altLang="zh-CN" dirty="0" smtClean="0">
                <a:latin typeface="Microsoft YaHei" charset="-122"/>
                <a:ea typeface="Microsoft YaHei" charset="-122"/>
                <a:cs typeface="Microsoft YaHei" charset="-122"/>
              </a:rPr>
              <a:t>区块</a:t>
            </a:r>
            <a:r>
              <a:rPr lang="zh-CN" altLang="en-US" dirty="0" smtClean="0">
                <a:latin typeface="Microsoft YaHei" charset="-122"/>
                <a:ea typeface="Microsoft YaHei" charset="-122"/>
                <a:cs typeface="Microsoft YaHei" charset="-122"/>
              </a:rPr>
              <a:t>并</a:t>
            </a:r>
            <a:r>
              <a:rPr lang="zh-CN" altLang="zh-CN" dirty="0" smtClean="0">
                <a:latin typeface="Microsoft YaHei" charset="-122"/>
                <a:ea typeface="Microsoft YaHei" charset="-122"/>
                <a:cs typeface="Microsoft YaHei" charset="-122"/>
              </a:rPr>
              <a:t>获得</a:t>
            </a:r>
            <a:r>
              <a:rPr lang="zh-CN" altLang="zh-CN" dirty="0">
                <a:latin typeface="Microsoft YaHei" charset="-122"/>
                <a:ea typeface="Microsoft YaHei" charset="-122"/>
                <a:cs typeface="Microsoft YaHei" charset="-122"/>
              </a:rPr>
              <a:t>利息，这促使很多不想挖矿的</a:t>
            </a:r>
            <a:r>
              <a:rPr lang="zh-CN" altLang="zh-CN" dirty="0" smtClean="0">
                <a:latin typeface="Microsoft YaHei" charset="-122"/>
                <a:ea typeface="Microsoft YaHei" charset="-122"/>
                <a:cs typeface="Microsoft YaHei" charset="-122"/>
              </a:rPr>
              <a:t>人常常打开钱包</a:t>
            </a:r>
            <a:r>
              <a:rPr lang="zh-CN" altLang="zh-CN" dirty="0">
                <a:latin typeface="Microsoft YaHei" charset="-122"/>
                <a:ea typeface="Microsoft YaHei" charset="-122"/>
                <a:cs typeface="Microsoft YaHei" charset="-122"/>
              </a:rPr>
              <a:t>客户端</a:t>
            </a:r>
            <a:r>
              <a:rPr lang="zh-CN" altLang="zh-CN" dirty="0" smtClean="0">
                <a:latin typeface="Microsoft YaHei" charset="-122"/>
                <a:ea typeface="Microsoft YaHei" charset="-122"/>
                <a:cs typeface="Microsoft YaHei" charset="-122"/>
              </a:rPr>
              <a:t>，帮助</a:t>
            </a:r>
            <a:r>
              <a:rPr lang="zh-CN" altLang="zh-CN" dirty="0">
                <a:latin typeface="Microsoft YaHei" charset="-122"/>
                <a:ea typeface="Microsoft YaHei" charset="-122"/>
                <a:cs typeface="Microsoft YaHei" charset="-122"/>
              </a:rPr>
              <a:t>了</a:t>
            </a:r>
            <a:r>
              <a:rPr lang="en-US" altLang="zh-CN" dirty="0">
                <a:latin typeface="Microsoft YaHei" charset="-122"/>
                <a:ea typeface="Microsoft YaHei" charset="-122"/>
                <a:cs typeface="Microsoft YaHei" charset="-122"/>
              </a:rPr>
              <a:t>P2P</a:t>
            </a:r>
            <a:r>
              <a:rPr lang="zh-CN" altLang="zh-CN" dirty="0">
                <a:latin typeface="Microsoft YaHei" charset="-122"/>
                <a:ea typeface="Microsoft YaHei" charset="-122"/>
                <a:cs typeface="Microsoft YaHei" charset="-122"/>
              </a:rPr>
              <a:t>货币网络的</a:t>
            </a:r>
            <a:r>
              <a:rPr lang="zh-CN" altLang="zh-CN" dirty="0" smtClean="0">
                <a:latin typeface="Microsoft YaHei" charset="-122"/>
                <a:ea typeface="Microsoft YaHei" charset="-122"/>
                <a:cs typeface="Microsoft YaHei" charset="-122"/>
              </a:rPr>
              <a:t>健壮</a:t>
            </a:r>
            <a:endParaRPr lang="en-US" altLang="zh-CN" dirty="0" smtClean="0">
              <a:latin typeface="Microsoft YaHei" charset="-122"/>
              <a:ea typeface="Microsoft YaHei" charset="-122"/>
              <a:cs typeface="Microsoft YaHei" charset="-122"/>
            </a:endParaRPr>
          </a:p>
          <a:p>
            <a:pPr marL="285750" indent="-285750" algn="just">
              <a:buFont typeface="Wingdings" charset="2"/>
              <a:buChar char="Ø"/>
            </a:pPr>
            <a:endParaRPr kumimoji="1" lang="en-US" altLang="zh-CN" dirty="0">
              <a:latin typeface="Microsoft YaHei" charset="-122"/>
              <a:ea typeface="Microsoft YaHei" charset="-122"/>
              <a:cs typeface="Microsoft YaHei" charset="-122"/>
            </a:endParaRPr>
          </a:p>
          <a:p>
            <a:pPr marL="285750" indent="-285750" algn="just">
              <a:buFont typeface="Wingdings" charset="2"/>
              <a:buChar char="Ø"/>
            </a:pPr>
            <a:endParaRPr kumimoji="1" lang="en-US" altLang="zh-CN" dirty="0" smtClean="0">
              <a:latin typeface="Microsoft YaHei" charset="-122"/>
              <a:ea typeface="Microsoft YaHei" charset="-122"/>
              <a:cs typeface="Microsoft YaHei" charset="-122"/>
            </a:endParaRPr>
          </a:p>
          <a:p>
            <a:pPr marL="285750" indent="-285750" algn="just">
              <a:buFont typeface="Wingdings" charset="2"/>
              <a:buChar char="Ø"/>
            </a:pPr>
            <a:r>
              <a:rPr kumimoji="1" lang="zh-CN" altLang="en-US" dirty="0" smtClean="0">
                <a:latin typeface="Microsoft YaHei" charset="-122"/>
                <a:ea typeface="Microsoft YaHei" charset="-122"/>
                <a:cs typeface="Microsoft YaHei" charset="-122"/>
              </a:rPr>
              <a:t>在</a:t>
            </a:r>
            <a:r>
              <a:rPr kumimoji="1" lang="en-US" altLang="zh-CN" dirty="0">
                <a:latin typeface="Microsoft YaHei" charset="-122"/>
                <a:ea typeface="Microsoft YaHei" charset="-122"/>
                <a:cs typeface="Microsoft YaHei" charset="-122"/>
              </a:rPr>
              <a:t>POS</a:t>
            </a:r>
            <a:r>
              <a:rPr kumimoji="1" lang="zh-CN" altLang="en-US" dirty="0">
                <a:latin typeface="Microsoft YaHei" charset="-122"/>
                <a:ea typeface="Microsoft YaHei" charset="-122"/>
                <a:cs typeface="Microsoft YaHei" charset="-122"/>
              </a:rPr>
              <a:t>体系</a:t>
            </a:r>
            <a:r>
              <a:rPr kumimoji="1" lang="zh-CN" altLang="en-US" dirty="0" smtClean="0">
                <a:latin typeface="Microsoft YaHei" charset="-122"/>
                <a:ea typeface="Microsoft YaHei" charset="-122"/>
                <a:cs typeface="Microsoft YaHei" charset="-122"/>
              </a:rPr>
              <a:t>中要求</a:t>
            </a:r>
            <a:r>
              <a:rPr kumimoji="1" lang="zh-CN" altLang="en-US" dirty="0">
                <a:latin typeface="Microsoft YaHei" charset="-122"/>
                <a:ea typeface="Microsoft YaHei" charset="-122"/>
                <a:cs typeface="Microsoft YaHei" charset="-122"/>
              </a:rPr>
              <a:t>攻击</a:t>
            </a:r>
            <a:r>
              <a:rPr kumimoji="1" lang="zh-CN" altLang="en-US" dirty="0" smtClean="0">
                <a:latin typeface="Microsoft YaHei" charset="-122"/>
                <a:ea typeface="Microsoft YaHei" charset="-122"/>
                <a:cs typeface="Microsoft YaHei" charset="-122"/>
              </a:rPr>
              <a:t>者需要</a:t>
            </a:r>
            <a:r>
              <a:rPr kumimoji="1" lang="zh-CN" altLang="en-US" dirty="0">
                <a:latin typeface="Microsoft YaHei" charset="-122"/>
                <a:ea typeface="Microsoft YaHei" charset="-122"/>
                <a:cs typeface="Microsoft YaHei" charset="-122"/>
              </a:rPr>
              <a:t>持有全球超过</a:t>
            </a:r>
            <a:r>
              <a:rPr kumimoji="1" lang="en-US" altLang="zh-CN" dirty="0">
                <a:latin typeface="Microsoft YaHei" charset="-122"/>
                <a:ea typeface="Microsoft YaHei" charset="-122"/>
                <a:cs typeface="Microsoft YaHei" charset="-122"/>
              </a:rPr>
              <a:t>51%</a:t>
            </a:r>
            <a:r>
              <a:rPr kumimoji="1" lang="zh-CN" altLang="en-US" dirty="0">
                <a:latin typeface="Microsoft YaHei" charset="-122"/>
                <a:ea typeface="Microsoft YaHei" charset="-122"/>
                <a:cs typeface="Microsoft YaHei" charset="-122"/>
              </a:rPr>
              <a:t>的货币</a:t>
            </a:r>
            <a:r>
              <a:rPr kumimoji="1" lang="zh-CN" altLang="en-US" dirty="0" smtClean="0">
                <a:latin typeface="Microsoft YaHei" charset="-122"/>
                <a:ea typeface="Microsoft YaHei" charset="-122"/>
                <a:cs typeface="Microsoft YaHei" charset="-122"/>
              </a:rPr>
              <a:t>量</a:t>
            </a:r>
            <a:r>
              <a:rPr kumimoji="1" lang="zh-CN" altLang="en-US" dirty="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大大</a:t>
            </a:r>
            <a:r>
              <a:rPr kumimoji="1" lang="zh-CN" altLang="en-US" dirty="0">
                <a:latin typeface="Microsoft YaHei" charset="-122"/>
                <a:ea typeface="Microsoft YaHei" charset="-122"/>
                <a:cs typeface="Microsoft YaHei" charset="-122"/>
              </a:rPr>
              <a:t>提高了</a:t>
            </a:r>
            <a:r>
              <a:rPr kumimoji="1" lang="en-US" altLang="zh-CN" dirty="0">
                <a:latin typeface="Microsoft YaHei" charset="-122"/>
                <a:ea typeface="Microsoft YaHei" charset="-122"/>
                <a:cs typeface="Microsoft YaHei" charset="-122"/>
              </a:rPr>
              <a:t>51%</a:t>
            </a:r>
            <a:r>
              <a:rPr kumimoji="1" lang="zh-CN" altLang="en-US" dirty="0">
                <a:latin typeface="Microsoft YaHei" charset="-122"/>
                <a:ea typeface="Microsoft YaHei" charset="-122"/>
                <a:cs typeface="Microsoft YaHei" charset="-122"/>
              </a:rPr>
              <a:t>攻击的</a:t>
            </a:r>
            <a:r>
              <a:rPr kumimoji="1" lang="zh-CN" altLang="en-US" dirty="0" smtClean="0">
                <a:latin typeface="Microsoft YaHei" charset="-122"/>
                <a:ea typeface="Microsoft YaHei" charset="-122"/>
                <a:cs typeface="Microsoft YaHei" charset="-122"/>
              </a:rPr>
              <a:t>难度</a:t>
            </a:r>
            <a:endParaRPr kumimoji="1" lang="en-US" altLang="zh-CN" dirty="0" smtClean="0">
              <a:latin typeface="Microsoft YaHei" charset="-122"/>
              <a:ea typeface="Microsoft YaHei" charset="-122"/>
              <a:cs typeface="Microsoft YaHei" charset="-122"/>
            </a:endParaRPr>
          </a:p>
          <a:p>
            <a:pPr marL="285750" indent="-285750" algn="just">
              <a:buFont typeface="Wingdings" charset="2"/>
              <a:buChar char="Ø"/>
            </a:pPr>
            <a:endParaRPr kumimoji="1" lang="en-US" altLang="zh-CN" dirty="0">
              <a:latin typeface="Microsoft YaHei" charset="-122"/>
              <a:ea typeface="Microsoft YaHei" charset="-122"/>
              <a:cs typeface="Microsoft YaHei" charset="-122"/>
            </a:endParaRPr>
          </a:p>
          <a:p>
            <a:pPr marL="285750" indent="-285750" algn="just">
              <a:buFont typeface="Wingdings" charset="2"/>
              <a:buChar char="Ø"/>
            </a:pPr>
            <a:r>
              <a:rPr kumimoji="1" lang="zh-CN" altLang="en-US" dirty="0" smtClean="0">
                <a:latin typeface="Microsoft YaHei" charset="-122"/>
                <a:ea typeface="Microsoft YaHei" charset="-122"/>
                <a:cs typeface="Microsoft YaHei" charset="-122"/>
              </a:rPr>
              <a:t>提供</a:t>
            </a:r>
            <a:r>
              <a:rPr kumimoji="1" lang="zh-CN" altLang="en-US" dirty="0">
                <a:latin typeface="Microsoft YaHei" charset="-122"/>
                <a:ea typeface="Microsoft YaHei" charset="-122"/>
                <a:cs typeface="Microsoft YaHei" charset="-122"/>
              </a:rPr>
              <a:t>一定的年利率，尽可能保证既不通货膨胀，也不通货紧缩</a:t>
            </a:r>
          </a:p>
          <a:p>
            <a:pPr marL="285750" indent="-285750" algn="just">
              <a:buFont typeface="Wingdings" charset="2"/>
              <a:buChar char="Ø"/>
            </a:pPr>
            <a:endParaRPr kumimoji="1" lang="zh-CN" altLang="en-US" dirty="0">
              <a:latin typeface="Microsoft YaHei" charset="-122"/>
              <a:ea typeface="Microsoft YaHei" charset="-122"/>
              <a:cs typeface="Microsoft YaHei" charset="-122"/>
            </a:endParaRPr>
          </a:p>
        </p:txBody>
      </p:sp>
      <p:sp>
        <p:nvSpPr>
          <p:cNvPr id="10" name="右箭头 9"/>
          <p:cNvSpPr/>
          <p:nvPr/>
        </p:nvSpPr>
        <p:spPr bwMode="auto">
          <a:xfrm>
            <a:off x="6087673" y="3829019"/>
            <a:ext cx="595257" cy="805912"/>
          </a:xfrm>
          <a:prstGeom prst="rightArrow">
            <a:avLst/>
          </a:prstGeom>
          <a:ln/>
          <a:ex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CN" altLang="en-US" sz="1400"/>
          </a:p>
        </p:txBody>
      </p:sp>
      <p:sp>
        <p:nvSpPr>
          <p:cNvPr id="11" name="右箭头 10"/>
          <p:cNvSpPr/>
          <p:nvPr/>
        </p:nvSpPr>
        <p:spPr bwMode="auto">
          <a:xfrm>
            <a:off x="6093842" y="5114087"/>
            <a:ext cx="595257" cy="805912"/>
          </a:xfrm>
          <a:prstGeom prst="rightArrow">
            <a:avLst/>
          </a:prstGeom>
          <a:ln/>
          <a:ex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CN" altLang="en-US" sz="1400"/>
          </a:p>
        </p:txBody>
      </p:sp>
      <p:sp>
        <p:nvSpPr>
          <p:cNvPr id="12" name="右箭头 11"/>
          <p:cNvSpPr/>
          <p:nvPr/>
        </p:nvSpPr>
        <p:spPr bwMode="auto">
          <a:xfrm>
            <a:off x="6087673" y="2543951"/>
            <a:ext cx="595257" cy="805912"/>
          </a:xfrm>
          <a:prstGeom prst="rightArrow">
            <a:avLst/>
          </a:prstGeom>
          <a:ln/>
          <a:ex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CN" altLang="en-US" sz="1400"/>
          </a:p>
        </p:txBody>
      </p:sp>
    </p:spTree>
    <p:extLst>
      <p:ext uri="{BB962C8B-B14F-4D97-AF65-F5344CB8AC3E}">
        <p14:creationId xmlns:p14="http://schemas.microsoft.com/office/powerpoint/2010/main" val="9024476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35" presetClass="path" presetSubtype="0" accel="50000" decel="50000" fill="hold" grpId="1" nodeType="withEffect">
                                  <p:stCondLst>
                                    <p:cond delay="0"/>
                                  </p:stCondLst>
                                  <p:childTnLst>
                                    <p:animMotion origin="layout" path="M 1.875E-6 -3.7037E-6 L 0.12148 -3.7037E-6 " pathEditMode="relative" rAng="0" ptsTypes="AA">
                                      <p:cBhvr>
                                        <p:cTn id="11" dur="1000" spd="-100000" fill="hold"/>
                                        <p:tgtEl>
                                          <p:spTgt spid="5"/>
                                        </p:tgtEl>
                                        <p:attrNameLst>
                                          <p:attrName>ppt_x</p:attrName>
                                          <p:attrName>ppt_y</p:attrName>
                                        </p:attrNameLst>
                                      </p:cBhvr>
                                      <p:rCtr x="6068" y="0"/>
                                    </p:animMotion>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35" presetClass="path" presetSubtype="0" accel="50000" decel="50000" fill="hold" grpId="1" nodeType="withEffect">
                                  <p:stCondLst>
                                    <p:cond delay="0"/>
                                  </p:stCondLst>
                                  <p:childTnLst>
                                    <p:animMotion origin="layout" path="M 3.125E-6 -2.22222E-6 L -0.0681 -2.22222E-6 " pathEditMode="relative" rAng="0" ptsTypes="AA">
                                      <p:cBhvr>
                                        <p:cTn id="19" dur="1000" spd="-100000" fill="hold"/>
                                        <p:tgtEl>
                                          <p:spTgt spid="6"/>
                                        </p:tgtEl>
                                        <p:attrNameLst>
                                          <p:attrName>ppt_x</p:attrName>
                                          <p:attrName>ppt_y</p:attrName>
                                        </p:attrNameLst>
                                      </p:cBhvr>
                                      <p:rCtr x="-34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组合 3"/>
          <p:cNvGrpSpPr/>
          <p:nvPr/>
        </p:nvGrpSpPr>
        <p:grpSpPr>
          <a:xfrm>
            <a:off x="1799573" y="694707"/>
            <a:ext cx="1720431" cy="2134001"/>
            <a:chOff x="1110504" y="1492274"/>
            <a:chExt cx="1909505" cy="2368526"/>
          </a:xfrm>
          <a:solidFill>
            <a:srgbClr val="093B5C"/>
          </a:solidFill>
          <a:effectLst>
            <a:outerShdw blurRad="203200" dist="152400" dir="2700000" algn="tl" rotWithShape="0">
              <a:prstClr val="black">
                <a:alpha val="60000"/>
              </a:prstClr>
            </a:outerShdw>
          </a:effectLst>
        </p:grpSpPr>
        <p:grpSp>
          <p:nvGrpSpPr>
            <p:cNvPr id="5" name="组合 4"/>
            <p:cNvGrpSpPr/>
            <p:nvPr/>
          </p:nvGrpSpPr>
          <p:grpSpPr>
            <a:xfrm rot="10985882">
              <a:off x="2272100" y="1492274"/>
              <a:ext cx="747909" cy="1173537"/>
              <a:chOff x="1335314" y="4786756"/>
              <a:chExt cx="1122806" cy="1761783"/>
            </a:xfrm>
            <a:grpFill/>
          </p:grpSpPr>
          <p:grpSp>
            <p:nvGrpSpPr>
              <p:cNvPr id="9" name="组合 8"/>
              <p:cNvGrpSpPr/>
              <p:nvPr/>
            </p:nvGrpSpPr>
            <p:grpSpPr>
              <a:xfrm rot="21435440">
                <a:off x="1441603" y="4786756"/>
                <a:ext cx="1016517" cy="1761783"/>
                <a:chOff x="4376258" y="4808160"/>
                <a:chExt cx="1016517" cy="1761783"/>
              </a:xfrm>
              <a:grpFill/>
            </p:grpSpPr>
            <p:sp>
              <p:nvSpPr>
                <p:cNvPr id="11" name="任意多边形 10"/>
                <p:cNvSpPr/>
                <p:nvPr/>
              </p:nvSpPr>
              <p:spPr>
                <a:xfrm rot="18857641">
                  <a:off x="3748178" y="5511022"/>
                  <a:ext cx="1687001" cy="430842"/>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615405">
                  <a:off x="5160547" y="4808160"/>
                  <a:ext cx="232228" cy="434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 name="直接连接符 9"/>
              <p:cNvCxnSpPr/>
              <p:nvPr/>
            </p:nvCxnSpPr>
            <p:spPr>
              <a:xfrm flipH="1">
                <a:off x="1335314" y="5370285"/>
                <a:ext cx="725714" cy="783772"/>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同心圆 5"/>
            <p:cNvSpPr/>
            <p:nvPr/>
          </p:nvSpPr>
          <p:spPr>
            <a:xfrm>
              <a:off x="1110504" y="2397820"/>
              <a:ext cx="1462980" cy="1462980"/>
            </a:xfrm>
            <a:prstGeom prst="donut">
              <a:avLst>
                <a:gd name="adj" fmla="val 77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3" name="组合 12"/>
          <p:cNvGrpSpPr/>
          <p:nvPr/>
        </p:nvGrpSpPr>
        <p:grpSpPr>
          <a:xfrm>
            <a:off x="4848899" y="273438"/>
            <a:ext cx="2125459" cy="2555270"/>
            <a:chOff x="3743675" y="972847"/>
            <a:chExt cx="2541794" cy="3008963"/>
          </a:xfrm>
          <a:solidFill>
            <a:srgbClr val="093B5C"/>
          </a:solidFill>
          <a:effectLst>
            <a:outerShdw blurRad="203200" dist="152400" dir="2700000" algn="tl" rotWithShape="0">
              <a:prstClr val="black">
                <a:alpha val="60000"/>
              </a:prstClr>
            </a:outerShdw>
          </a:effectLst>
        </p:grpSpPr>
        <p:grpSp>
          <p:nvGrpSpPr>
            <p:cNvPr id="14" name="组合 13"/>
            <p:cNvGrpSpPr/>
            <p:nvPr/>
          </p:nvGrpSpPr>
          <p:grpSpPr>
            <a:xfrm rot="11163297">
              <a:off x="5364849" y="972847"/>
              <a:ext cx="920620" cy="1444536"/>
              <a:chOff x="1335314" y="4786756"/>
              <a:chExt cx="1122806" cy="1761783"/>
            </a:xfrm>
            <a:grpFill/>
          </p:grpSpPr>
          <p:grpSp>
            <p:nvGrpSpPr>
              <p:cNvPr id="16" name="组合 15"/>
              <p:cNvGrpSpPr/>
              <p:nvPr/>
            </p:nvGrpSpPr>
            <p:grpSpPr>
              <a:xfrm rot="21435440">
                <a:off x="1441601" y="4786756"/>
                <a:ext cx="1016519" cy="1761783"/>
                <a:chOff x="4376256" y="4808160"/>
                <a:chExt cx="1016519" cy="1761783"/>
              </a:xfrm>
              <a:grpFill/>
            </p:grpSpPr>
            <p:sp>
              <p:nvSpPr>
                <p:cNvPr id="18" name="任意多边形 17"/>
                <p:cNvSpPr/>
                <p:nvPr/>
              </p:nvSpPr>
              <p:spPr>
                <a:xfrm rot="18857641">
                  <a:off x="3748177" y="5511021"/>
                  <a:ext cx="1687001" cy="430843"/>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2615405">
                  <a:off x="5160547" y="4808160"/>
                  <a:ext cx="232228" cy="434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flipH="1">
                <a:off x="1335314" y="5370285"/>
                <a:ext cx="725714" cy="783772"/>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同心圆 14"/>
            <p:cNvSpPr/>
            <p:nvPr/>
          </p:nvSpPr>
          <p:spPr>
            <a:xfrm>
              <a:off x="3743675" y="2046514"/>
              <a:ext cx="1935296" cy="1935296"/>
            </a:xfrm>
            <a:prstGeom prst="donut">
              <a:avLst>
                <a:gd name="adj" fmla="val 77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0" name="组合 19"/>
          <p:cNvGrpSpPr/>
          <p:nvPr/>
        </p:nvGrpSpPr>
        <p:grpSpPr>
          <a:xfrm>
            <a:off x="7969141" y="211560"/>
            <a:ext cx="2445117" cy="2617148"/>
            <a:chOff x="6928897" y="501066"/>
            <a:chExt cx="3255021" cy="3558143"/>
          </a:xfrm>
          <a:solidFill>
            <a:srgbClr val="093B5C"/>
          </a:solidFill>
          <a:effectLst>
            <a:outerShdw blurRad="203200" dist="152400" dir="2700000" algn="tl" rotWithShape="0">
              <a:prstClr val="black">
                <a:alpha val="60000"/>
              </a:prstClr>
            </a:outerShdw>
          </a:effectLst>
        </p:grpSpPr>
        <p:sp>
          <p:nvSpPr>
            <p:cNvPr id="21" name="同心圆 20"/>
            <p:cNvSpPr/>
            <p:nvPr/>
          </p:nvSpPr>
          <p:spPr>
            <a:xfrm>
              <a:off x="6928897" y="1695115"/>
              <a:ext cx="2364094" cy="2364094"/>
            </a:xfrm>
            <a:prstGeom prst="donut">
              <a:avLst>
                <a:gd name="adj" fmla="val 77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2" name="组合 21"/>
            <p:cNvGrpSpPr/>
            <p:nvPr/>
          </p:nvGrpSpPr>
          <p:grpSpPr>
            <a:xfrm rot="11228489">
              <a:off x="9086218" y="501066"/>
              <a:ext cx="1097700" cy="1722391"/>
              <a:chOff x="1335314" y="4786756"/>
              <a:chExt cx="1122806" cy="1761783"/>
            </a:xfrm>
            <a:grpFill/>
          </p:grpSpPr>
          <p:grpSp>
            <p:nvGrpSpPr>
              <p:cNvPr id="23" name="组合 22"/>
              <p:cNvGrpSpPr/>
              <p:nvPr/>
            </p:nvGrpSpPr>
            <p:grpSpPr>
              <a:xfrm rot="21435440">
                <a:off x="1441603" y="4786756"/>
                <a:ext cx="1016517" cy="1761783"/>
                <a:chOff x="4376258" y="4808160"/>
                <a:chExt cx="1016517" cy="1761783"/>
              </a:xfrm>
              <a:grpFill/>
            </p:grpSpPr>
            <p:sp>
              <p:nvSpPr>
                <p:cNvPr id="25" name="任意多边形 24"/>
                <p:cNvSpPr/>
                <p:nvPr/>
              </p:nvSpPr>
              <p:spPr>
                <a:xfrm rot="18857641">
                  <a:off x="3748178" y="5511022"/>
                  <a:ext cx="1687001" cy="430842"/>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2615405">
                  <a:off x="5160547" y="4808160"/>
                  <a:ext cx="232228" cy="434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4" name="直接连接符 23"/>
              <p:cNvCxnSpPr/>
              <p:nvPr/>
            </p:nvCxnSpPr>
            <p:spPr>
              <a:xfrm flipH="1">
                <a:off x="1335314" y="5370285"/>
                <a:ext cx="725714" cy="783772"/>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7" name="文本框 26"/>
          <p:cNvSpPr txBox="1"/>
          <p:nvPr/>
        </p:nvSpPr>
        <p:spPr>
          <a:xfrm>
            <a:off x="1816115" y="1961861"/>
            <a:ext cx="1282630" cy="369332"/>
          </a:xfrm>
          <a:prstGeom prst="rect">
            <a:avLst/>
          </a:prstGeom>
          <a:noFill/>
        </p:spPr>
        <p:txBody>
          <a:bodyPr wrap="square" rtlCol="0">
            <a:spAutoFit/>
          </a:bodyPr>
          <a:lstStyle/>
          <a:p>
            <a:pPr marL="0" marR="0" lvl="0" indent="0" algn="ctr" defTabSz="914400" eaLnBrk="1" fontAlgn="auto" latinLnBrk="0" hangingPunct="1">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rPr>
              <a:t>第一步</a:t>
            </a:r>
          </a:p>
        </p:txBody>
      </p:sp>
      <p:sp>
        <p:nvSpPr>
          <p:cNvPr id="28" name="文本框 27"/>
          <p:cNvSpPr txBox="1"/>
          <p:nvPr/>
        </p:nvSpPr>
        <p:spPr>
          <a:xfrm>
            <a:off x="8011872" y="1723719"/>
            <a:ext cx="1620000" cy="461665"/>
          </a:xfrm>
          <a:prstGeom prst="rect">
            <a:avLst/>
          </a:prstGeom>
          <a:noFill/>
        </p:spPr>
        <p:txBody>
          <a:bodyPr wrap="square" rtlCol="0">
            <a:spAutoFit/>
          </a:bodyPr>
          <a:lstStyle/>
          <a:p>
            <a:pPr marL="0" marR="0" lvl="0" indent="0" algn="ctr" defTabSz="914400" eaLnBrk="1" fontAlgn="auto" latinLnBrk="0" hangingPunct="1">
              <a:spcBef>
                <a:spcPts val="0"/>
              </a:spcBef>
              <a:spcAft>
                <a:spcPts val="0"/>
              </a:spcAft>
              <a:buClrTx/>
              <a:buSzTx/>
              <a:buFontTx/>
              <a:buNone/>
              <a:tabLst/>
              <a:defRPr/>
            </a:pPr>
            <a:r>
              <a:rPr lang="zh-CN" altLang="en-US" sz="2400" b="1" kern="0" dirty="0">
                <a:solidFill>
                  <a:srgbClr val="093B5C"/>
                </a:solidFill>
                <a:latin typeface="微软雅黑" panose="020B0503020204020204" pitchFamily="34" charset="-122"/>
                <a:ea typeface="微软雅黑" panose="020B0503020204020204" pitchFamily="34" charset="-122"/>
              </a:rPr>
              <a:t>第三步</a:t>
            </a:r>
            <a:endParaRPr kumimoji="0" lang="zh-CN" altLang="en-US" sz="24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endParaRPr>
          </a:p>
        </p:txBody>
      </p:sp>
      <p:sp>
        <p:nvSpPr>
          <p:cNvPr id="29" name="文本框 28"/>
          <p:cNvSpPr txBox="1"/>
          <p:nvPr/>
        </p:nvSpPr>
        <p:spPr>
          <a:xfrm>
            <a:off x="4848899" y="1801656"/>
            <a:ext cx="1530197" cy="400110"/>
          </a:xfrm>
          <a:prstGeom prst="rect">
            <a:avLst/>
          </a:prstGeom>
          <a:noFill/>
        </p:spPr>
        <p:txBody>
          <a:bodyPr wrap="square" rtlCol="0">
            <a:spAutoFit/>
          </a:bodyPr>
          <a:lstStyle/>
          <a:p>
            <a:pPr marL="0" marR="0" lvl="0" indent="0" algn="ctr" defTabSz="914400" eaLnBrk="1" fontAlgn="auto" latinLnBrk="0" hangingPunct="1">
              <a:spcBef>
                <a:spcPts val="0"/>
              </a:spcBef>
              <a:spcAft>
                <a:spcPts val="0"/>
              </a:spcAft>
              <a:buClrTx/>
              <a:buSzTx/>
              <a:buFontTx/>
              <a:buNone/>
              <a:tabLst/>
              <a:defRPr/>
            </a:pPr>
            <a:r>
              <a:rPr lang="zh-CN" altLang="en-US" sz="2000" b="1" kern="0" dirty="0">
                <a:solidFill>
                  <a:srgbClr val="093B5C"/>
                </a:solidFill>
                <a:latin typeface="微软雅黑" panose="020B0503020204020204" pitchFamily="34" charset="-122"/>
                <a:ea typeface="微软雅黑" panose="020B0503020204020204" pitchFamily="34" charset="-122"/>
              </a:rPr>
              <a:t>第二步</a:t>
            </a:r>
            <a:endParaRPr kumimoji="0" lang="zh-CN" altLang="en-US" sz="20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endParaRPr>
          </a:p>
        </p:txBody>
      </p:sp>
      <p:sp>
        <p:nvSpPr>
          <p:cNvPr id="30" name="矩形 29"/>
          <p:cNvSpPr/>
          <p:nvPr/>
        </p:nvSpPr>
        <p:spPr>
          <a:xfrm>
            <a:off x="1077317" y="3029894"/>
            <a:ext cx="2457972" cy="646331"/>
          </a:xfrm>
          <a:prstGeom prst="rect">
            <a:avLst/>
          </a:prstGeom>
        </p:spPr>
        <p:txBody>
          <a:bodyPr wrap="square">
            <a:spAutoFit/>
          </a:bodyPr>
          <a:lstStyle/>
          <a:p>
            <a:pPr algn="just"/>
            <a:r>
              <a:rPr lang="zh-CN" altLang="zh-CN" smtClean="0">
                <a:latin typeface="Microsoft YaHei" charset="-122"/>
                <a:ea typeface="Microsoft YaHei" charset="-122"/>
                <a:cs typeface="Microsoft YaHei" charset="-122"/>
              </a:rPr>
              <a:t>矿工</a:t>
            </a:r>
            <a:r>
              <a:rPr lang="zh-CN" altLang="zh-CN" dirty="0">
                <a:latin typeface="Microsoft YaHei" charset="-122"/>
                <a:ea typeface="Microsoft YaHei" charset="-122"/>
                <a:cs typeface="Microsoft YaHei" charset="-122"/>
              </a:rPr>
              <a:t>必须</a:t>
            </a:r>
            <a:r>
              <a:rPr lang="zh-CN" altLang="en-US" dirty="0">
                <a:latin typeface="Microsoft YaHei" charset="-122"/>
                <a:ea typeface="Microsoft YaHei" charset="-122"/>
                <a:cs typeface="Microsoft YaHei" charset="-122"/>
              </a:rPr>
              <a:t>先</a:t>
            </a:r>
            <a:r>
              <a:rPr lang="zh-CN" altLang="zh-CN" b="1" dirty="0">
                <a:solidFill>
                  <a:srgbClr val="FF0000"/>
                </a:solidFill>
                <a:latin typeface="Microsoft YaHei" charset="-122"/>
                <a:ea typeface="Microsoft YaHei" charset="-122"/>
                <a:cs typeface="Microsoft YaHei" charset="-122"/>
              </a:rPr>
              <a:t>证明</a:t>
            </a:r>
            <a:r>
              <a:rPr lang="zh-CN" altLang="zh-CN" dirty="0">
                <a:latin typeface="Microsoft YaHei" charset="-122"/>
                <a:ea typeface="Microsoft YaHei" charset="-122"/>
                <a:cs typeface="Microsoft YaHei" charset="-122"/>
              </a:rPr>
              <a:t>其所拥有的</a:t>
            </a:r>
            <a:r>
              <a:rPr lang="zh-CN" altLang="en-US" b="1" dirty="0">
                <a:solidFill>
                  <a:srgbClr val="FF0000"/>
                </a:solidFill>
                <a:latin typeface="Microsoft YaHei" charset="-122"/>
                <a:ea typeface="Microsoft YaHei" charset="-122"/>
                <a:cs typeface="Microsoft YaHei" charset="-122"/>
              </a:rPr>
              <a:t>权益</a:t>
            </a:r>
            <a:r>
              <a:rPr lang="zh-CN" altLang="zh-CN">
                <a:latin typeface="Microsoft YaHei" charset="-122"/>
                <a:ea typeface="Microsoft YaHei" charset="-122"/>
                <a:cs typeface="Microsoft YaHei" charset="-122"/>
              </a:rPr>
              <a:t>的</a:t>
            </a:r>
            <a:r>
              <a:rPr lang="zh-CN" altLang="zh-CN" b="1" smtClean="0">
                <a:solidFill>
                  <a:srgbClr val="FF0000"/>
                </a:solidFill>
                <a:latin typeface="Microsoft YaHei" charset="-122"/>
                <a:ea typeface="Microsoft YaHei" charset="-122"/>
                <a:cs typeface="Microsoft YaHei" charset="-122"/>
              </a:rPr>
              <a:t>合法性</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31" name="矩形 30"/>
          <p:cNvSpPr/>
          <p:nvPr/>
        </p:nvSpPr>
        <p:spPr>
          <a:xfrm>
            <a:off x="3774850" y="3029894"/>
            <a:ext cx="3399752" cy="2031325"/>
          </a:xfrm>
          <a:prstGeom prst="rect">
            <a:avLst/>
          </a:prstGeom>
        </p:spPr>
        <p:txBody>
          <a:bodyPr wrap="square">
            <a:spAutoFit/>
          </a:bodyPr>
          <a:lstStyle/>
          <a:p>
            <a:pPr marL="285750" indent="-285750" algn="just">
              <a:buFont typeface="Arial" charset="0"/>
              <a:buChar char="•"/>
            </a:pPr>
            <a:r>
              <a:rPr lang="zh-CN" altLang="en-US" b="1" dirty="0">
                <a:solidFill>
                  <a:srgbClr val="FF0000"/>
                </a:solidFill>
                <a:latin typeface="Microsoft YaHei" charset="-122"/>
                <a:ea typeface="Microsoft YaHei" charset="-122"/>
                <a:cs typeface="Microsoft YaHei" charset="-122"/>
              </a:rPr>
              <a:t>挖矿</a:t>
            </a:r>
            <a:r>
              <a:rPr lang="zh-CN" altLang="en-US"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确定下一时刻记帐权的机制与</a:t>
            </a:r>
            <a:r>
              <a:rPr lang="en-US" altLang="zh-CN" dirty="0">
                <a:latin typeface="Microsoft YaHei" charset="-122"/>
                <a:ea typeface="Microsoft YaHei" charset="-122"/>
                <a:cs typeface="Microsoft YaHei" charset="-122"/>
              </a:rPr>
              <a:t>POW</a:t>
            </a:r>
            <a:r>
              <a:rPr lang="zh-CN" altLang="zh-CN" dirty="0">
                <a:latin typeface="Microsoft YaHei" charset="-122"/>
                <a:ea typeface="Microsoft YaHei" charset="-122"/>
                <a:cs typeface="Microsoft YaHei" charset="-122"/>
              </a:rPr>
              <a:t>算法基本一致，都是第一个成功寻找到满足方程的哈希值的矿工拥有记帐权</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marL="285750" indent="-285750" algn="just">
              <a:buFont typeface="Arial" charset="0"/>
              <a:buChar char="•"/>
            </a:pPr>
            <a:r>
              <a:rPr lang="en-US" altLang="zh-CN" dirty="0" smtClean="0">
                <a:latin typeface="Microsoft YaHei" charset="-122"/>
                <a:ea typeface="Microsoft YaHei" charset="-122"/>
                <a:cs typeface="Microsoft YaHei" charset="-122"/>
              </a:rPr>
              <a:t>POS</a:t>
            </a:r>
            <a:r>
              <a:rPr lang="zh-CN" altLang="zh-CN" dirty="0">
                <a:latin typeface="Microsoft YaHei" charset="-122"/>
                <a:ea typeface="Microsoft YaHei" charset="-122"/>
                <a:cs typeface="Microsoft YaHei" charset="-122"/>
              </a:rPr>
              <a:t>算法寻找哈希值的成功率</a:t>
            </a:r>
            <a:r>
              <a:rPr lang="zh-CN" altLang="zh-CN" dirty="0">
                <a:solidFill>
                  <a:srgbClr val="FF0000"/>
                </a:solidFill>
                <a:latin typeface="Microsoft YaHei" charset="-122"/>
                <a:ea typeface="Microsoft YaHei" charset="-122"/>
                <a:cs typeface="Microsoft YaHei" charset="-122"/>
              </a:rPr>
              <a:t>与</a:t>
            </a:r>
            <a:r>
              <a:rPr lang="zh-CN" altLang="zh-CN" b="1" dirty="0">
                <a:solidFill>
                  <a:srgbClr val="FF0000"/>
                </a:solidFill>
                <a:latin typeface="Microsoft YaHei" charset="-122"/>
                <a:ea typeface="Microsoft YaHei" charset="-122"/>
                <a:cs typeface="Microsoft YaHei" charset="-122"/>
              </a:rPr>
              <a:t>权益</a:t>
            </a:r>
            <a:r>
              <a:rPr lang="zh-CN" altLang="zh-CN" dirty="0">
                <a:solidFill>
                  <a:srgbClr val="FF0000"/>
                </a:solidFill>
                <a:latin typeface="Microsoft YaHei" charset="-122"/>
                <a:ea typeface="Microsoft YaHei" charset="-122"/>
                <a:cs typeface="Microsoft YaHei" charset="-122"/>
              </a:rPr>
              <a:t>的大小成正比</a:t>
            </a:r>
            <a:r>
              <a:rPr lang="zh-CN" altLang="zh-CN" dirty="0"/>
              <a:t>。</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7654030" y="3029894"/>
            <a:ext cx="3085761" cy="1200329"/>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某个节点通过</a:t>
            </a:r>
            <a:r>
              <a:rPr lang="en-US" altLang="zh-CN" dirty="0">
                <a:latin typeface="Microsoft YaHei" charset="-122"/>
                <a:ea typeface="Microsoft YaHei" charset="-122"/>
                <a:cs typeface="Microsoft YaHei" charset="-122"/>
              </a:rPr>
              <a:t>POS</a:t>
            </a:r>
            <a:r>
              <a:rPr lang="zh-CN" altLang="zh-CN" dirty="0">
                <a:latin typeface="Microsoft YaHei" charset="-122"/>
                <a:ea typeface="Microsoft YaHei" charset="-122"/>
                <a:cs typeface="Microsoft YaHei" charset="-122"/>
              </a:rPr>
              <a:t>共识算法找到并生成新区块后，该节点的</a:t>
            </a:r>
            <a:r>
              <a:rPr lang="zh-CN" altLang="zh-CN" b="1" dirty="0">
                <a:solidFill>
                  <a:srgbClr val="FF0000"/>
                </a:solidFill>
                <a:latin typeface="Microsoft YaHei" charset="-122"/>
                <a:ea typeface="Microsoft YaHei" charset="-122"/>
                <a:cs typeface="Microsoft YaHei" charset="-122"/>
              </a:rPr>
              <a:t>币龄将会被清空</a:t>
            </a:r>
            <a:r>
              <a:rPr lang="zh-CN" altLang="zh-CN" dirty="0">
                <a:latin typeface="Microsoft YaHei" charset="-122"/>
                <a:ea typeface="Microsoft YaHei" charset="-122"/>
                <a:cs typeface="Microsoft YaHei" charset="-122"/>
              </a:rPr>
              <a:t>为</a:t>
            </a:r>
            <a:r>
              <a:rPr lang="en-US" altLang="zh-CN" dirty="0">
                <a:latin typeface="Microsoft YaHei" charset="-122"/>
                <a:ea typeface="Microsoft YaHei" charset="-122"/>
                <a:cs typeface="Microsoft YaHei" charset="-122"/>
              </a:rPr>
              <a:t>0</a:t>
            </a:r>
            <a:r>
              <a:rPr lang="zh-CN" altLang="zh-CN" dirty="0">
                <a:latin typeface="Microsoft YaHei" charset="-122"/>
                <a:ea typeface="Microsoft YaHei" charset="-122"/>
                <a:cs typeface="Microsoft YaHei" charset="-122"/>
              </a:rPr>
              <a:t>，解决了</a:t>
            </a:r>
            <a:r>
              <a:rPr lang="en-US" altLang="zh-CN" dirty="0">
                <a:latin typeface="Microsoft YaHei" charset="-122"/>
                <a:ea typeface="Microsoft YaHei" charset="-122"/>
                <a:cs typeface="Microsoft YaHei" charset="-122"/>
              </a:rPr>
              <a:t>POW</a:t>
            </a:r>
            <a:r>
              <a:rPr lang="zh-CN" altLang="zh-CN" dirty="0">
                <a:latin typeface="Microsoft YaHei" charset="-122"/>
                <a:ea typeface="Microsoft YaHei" charset="-122"/>
                <a:cs typeface="Microsoft YaHei" charset="-122"/>
              </a:rPr>
              <a:t>的算力集中问题。</a:t>
            </a:r>
          </a:p>
        </p:txBody>
      </p:sp>
      <p:sp>
        <p:nvSpPr>
          <p:cNvPr id="33" name="矩形 3"/>
          <p:cNvSpPr>
            <a:spLocks noChangeArrowheads="1"/>
          </p:cNvSpPr>
          <p:nvPr/>
        </p:nvSpPr>
        <p:spPr bwMode="auto">
          <a:xfrm>
            <a:off x="798575" y="234824"/>
            <a:ext cx="4622544" cy="523220"/>
          </a:xfrm>
          <a:prstGeom prst="rect">
            <a:avLst/>
          </a:prstGeom>
          <a:extLst/>
        </p:spPr>
        <p:txBody>
          <a:bodyPr wrap="square">
            <a:spAutoFit/>
          </a:bodyPr>
          <a:lstStyle/>
          <a:p>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POS</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共识机制的主要步骤</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34" name="等腰三角形 33"/>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18B22AF8-6F1D-4149-887F-A21250552F3F}"/>
                  </a:ext>
                </a:extLst>
              </p:cNvPr>
              <p:cNvSpPr/>
              <p:nvPr/>
            </p:nvSpPr>
            <p:spPr>
              <a:xfrm>
                <a:off x="1077317" y="5141082"/>
                <a:ext cx="10220947" cy="1754326"/>
              </a:xfrm>
              <a:prstGeom prst="rect">
                <a:avLst/>
              </a:prstGeom>
            </p:spPr>
            <p:txBody>
              <a:bodyPr wrap="square">
                <a:spAutoFit/>
              </a:bodyPr>
              <a:lstStyle/>
              <a:p>
                <a:pPr marL="285750" indent="-285750" algn="just">
                  <a:buFont typeface="Wingdings" charset="2"/>
                  <a:buChar char="n"/>
                </a:pPr>
                <a:r>
                  <a:rPr lang="zh-CN" altLang="zh-CN" b="1" dirty="0">
                    <a:latin typeface="Microsoft YaHei" charset="-122"/>
                    <a:ea typeface="Microsoft YaHei" charset="-122"/>
                    <a:cs typeface="Microsoft YaHei" charset="-122"/>
                  </a:rPr>
                  <a:t>权益大小的定义</a:t>
                </a:r>
                <a:r>
                  <a:rPr lang="zh-CN" altLang="zh-CN" dirty="0">
                    <a:latin typeface="Microsoft YaHei" charset="-122"/>
                    <a:ea typeface="Microsoft YaHei" charset="-122"/>
                    <a:cs typeface="Microsoft YaHei" charset="-122"/>
                  </a:rPr>
                  <a:t>：该矿工所拥有的权益的</a:t>
                </a:r>
                <a:r>
                  <a:rPr lang="zh-CN" altLang="zh-CN" b="1" dirty="0">
                    <a:solidFill>
                      <a:srgbClr val="FF0000"/>
                    </a:solidFill>
                    <a:latin typeface="Microsoft YaHei" charset="-122"/>
                    <a:ea typeface="Microsoft YaHei" charset="-122"/>
                    <a:cs typeface="Microsoft YaHei" charset="-122"/>
                  </a:rPr>
                  <a:t>币龄</a:t>
                </a:r>
                <a:r>
                  <a:rPr lang="zh-CN" altLang="zh-CN" dirty="0">
                    <a:latin typeface="Microsoft YaHei" charset="-122"/>
                    <a:ea typeface="Microsoft YaHei" charset="-122"/>
                    <a:cs typeface="Microsoft YaHei" charset="-122"/>
                  </a:rPr>
                  <a:t>（币龄</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某个持币者持有的货币数量</a:t>
                </a:r>
                <a14:m>
                  <m:oMath xmlns:m="http://schemas.openxmlformats.org/officeDocument/2006/math">
                    <m:r>
                      <a:rPr lang="en-US" altLang="zh-CN">
                        <a:latin typeface="Cambria Math" panose="02040503050406030204" pitchFamily="18" charset="0"/>
                        <a:ea typeface="Microsoft YaHei" charset="-122"/>
                        <a:cs typeface="Microsoft YaHei" charset="-122"/>
                      </a:rPr>
                      <m:t>×</m:t>
                    </m:r>
                  </m:oMath>
                </a14:m>
                <a:r>
                  <a:rPr lang="zh-CN" altLang="zh-CN" dirty="0">
                    <a:latin typeface="Microsoft YaHei" charset="-122"/>
                    <a:ea typeface="Microsoft YaHei" charset="-122"/>
                    <a:cs typeface="Microsoft YaHei" charset="-122"/>
                  </a:rPr>
                  <a:t>持有该该货币的时间）占总币龄的比例</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marL="285750" indent="-285750" algn="just">
                  <a:buFont typeface="Wingdings" charset="2"/>
                  <a:buChar char="n"/>
                </a:pPr>
                <a:r>
                  <a:rPr lang="en-US" altLang="zh-CN" dirty="0" smtClean="0">
                    <a:latin typeface="Microsoft YaHei" charset="-122"/>
                    <a:ea typeface="Microsoft YaHei" charset="-122"/>
                    <a:cs typeface="Microsoft YaHei" charset="-122"/>
                  </a:rPr>
                  <a:t>POS</a:t>
                </a:r>
                <a:r>
                  <a:rPr lang="zh-CN" altLang="zh-CN" dirty="0">
                    <a:latin typeface="Microsoft YaHei" charset="-122"/>
                    <a:ea typeface="Microsoft YaHei" charset="-122"/>
                    <a:cs typeface="Microsoft YaHei" charset="-122"/>
                  </a:rPr>
                  <a:t>算法寻找哈希值的成功率与该矿工所拥有的权益的币龄占总币龄的比例成正比</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algn="just"/>
                <a:endParaRPr lang="en-US" altLang="zh-CN" dirty="0">
                  <a:latin typeface="Microsoft YaHei" charset="-122"/>
                  <a:ea typeface="Microsoft YaHei" charset="-122"/>
                  <a:cs typeface="Microsoft YaHei" charset="-122"/>
                </a:endParaRPr>
              </a:p>
              <a:p>
                <a:pPr marL="285750" indent="-285750" algn="just">
                  <a:buFont typeface="Wingdings" charset="2"/>
                  <a:buChar char="n"/>
                </a:pPr>
                <a:r>
                  <a:rPr lang="zh-CN" altLang="zh-CN" b="1" dirty="0">
                    <a:solidFill>
                      <a:srgbClr val="FF0000"/>
                    </a:solidFill>
                    <a:latin typeface="Microsoft YaHei" charset="-122"/>
                    <a:ea typeface="Microsoft YaHei" charset="-122"/>
                    <a:cs typeface="Microsoft YaHei" charset="-122"/>
                  </a:rPr>
                  <a:t>举例</a:t>
                </a:r>
                <a:r>
                  <a:rPr lang="zh-CN" altLang="en-US" b="1" dirty="0">
                    <a:solidFill>
                      <a:srgbClr val="FF0000"/>
                    </a:solidFill>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在</a:t>
                </a:r>
                <a:r>
                  <a:rPr lang="en-US" altLang="zh-CN" dirty="0">
                    <a:latin typeface="Microsoft YaHei" charset="-122"/>
                    <a:ea typeface="Microsoft YaHei" charset="-122"/>
                    <a:cs typeface="Microsoft YaHei" charset="-122"/>
                  </a:rPr>
                  <a:t>0</a:t>
                </a:r>
                <a:r>
                  <a:rPr lang="zh-CN" altLang="zh-CN" dirty="0">
                    <a:latin typeface="Microsoft YaHei" charset="-122"/>
                    <a:ea typeface="Microsoft YaHei" charset="-122"/>
                    <a:cs typeface="Microsoft YaHei" charset="-122"/>
                  </a:rPr>
                  <a:t>时刻发放了总共</a:t>
                </a:r>
                <a:r>
                  <a:rPr lang="en-US" altLang="zh-CN" dirty="0">
                    <a:latin typeface="Microsoft YaHei" charset="-122"/>
                    <a:ea typeface="Microsoft YaHei" charset="-122"/>
                    <a:cs typeface="Microsoft YaHei" charset="-122"/>
                  </a:rPr>
                  <a:t>500</a:t>
                </a:r>
                <a:r>
                  <a:rPr lang="zh-CN" altLang="zh-CN" dirty="0">
                    <a:latin typeface="Microsoft YaHei" charset="-122"/>
                    <a:ea typeface="Microsoft YaHei" charset="-122"/>
                    <a:cs typeface="Microsoft YaHei" charset="-122"/>
                  </a:rPr>
                  <a:t>个货币，某矿工在</a:t>
                </a:r>
                <a:r>
                  <a:rPr lang="en-US" altLang="zh-CN" dirty="0">
                    <a:latin typeface="Microsoft YaHei" charset="-122"/>
                    <a:ea typeface="Microsoft YaHei" charset="-122"/>
                    <a:cs typeface="Microsoft YaHei" charset="-122"/>
                  </a:rPr>
                  <a:t>0</a:t>
                </a:r>
                <a:r>
                  <a:rPr lang="zh-CN" altLang="zh-CN" dirty="0">
                    <a:latin typeface="Microsoft YaHei" charset="-122"/>
                    <a:ea typeface="Microsoft YaHei" charset="-122"/>
                    <a:cs typeface="Microsoft YaHei" charset="-122"/>
                  </a:rPr>
                  <a:t>时刻认购了</a:t>
                </a:r>
                <a:r>
                  <a:rPr lang="en-US" altLang="zh-CN" dirty="0">
                    <a:latin typeface="Microsoft YaHei" charset="-122"/>
                    <a:ea typeface="Microsoft YaHei" charset="-122"/>
                    <a:cs typeface="Microsoft YaHei" charset="-122"/>
                  </a:rPr>
                  <a:t>100</a:t>
                </a:r>
                <a:r>
                  <a:rPr lang="zh-CN" altLang="zh-CN" dirty="0">
                    <a:latin typeface="Microsoft YaHei" charset="-122"/>
                    <a:ea typeface="Microsoft YaHei" charset="-122"/>
                    <a:cs typeface="Microsoft YaHei" charset="-122"/>
                  </a:rPr>
                  <a:t>个货币，在</a:t>
                </a:r>
                <a:r>
                  <a:rPr lang="en-US" altLang="zh-CN" dirty="0">
                    <a:latin typeface="Microsoft YaHei" charset="-122"/>
                    <a:ea typeface="Microsoft YaHei" charset="-122"/>
                    <a:cs typeface="Microsoft YaHei" charset="-122"/>
                  </a:rPr>
                  <a:t>0.5</a:t>
                </a:r>
                <a:r>
                  <a:rPr lang="zh-CN" altLang="zh-CN" dirty="0">
                    <a:latin typeface="Microsoft YaHei" charset="-122"/>
                    <a:ea typeface="Microsoft YaHei" charset="-122"/>
                    <a:cs typeface="Microsoft YaHei" charset="-122"/>
                  </a:rPr>
                  <a:t>时刻卖出</a:t>
                </a:r>
                <a:r>
                  <a:rPr lang="en-US" altLang="zh-CN" dirty="0">
                    <a:latin typeface="Microsoft YaHei" charset="-122"/>
                    <a:ea typeface="Microsoft YaHei" charset="-122"/>
                    <a:cs typeface="Microsoft YaHei" charset="-122"/>
                  </a:rPr>
                  <a:t>50</a:t>
                </a:r>
                <a:r>
                  <a:rPr lang="zh-CN" altLang="zh-CN" dirty="0">
                    <a:latin typeface="Microsoft YaHei" charset="-122"/>
                    <a:ea typeface="Microsoft YaHei" charset="-122"/>
                    <a:cs typeface="Microsoft YaHei" charset="-122"/>
                  </a:rPr>
                  <a:t>个货币，那么在</a:t>
                </a:r>
                <a:r>
                  <a:rPr lang="en-US" altLang="zh-CN" dirty="0">
                    <a:latin typeface="Microsoft YaHei" charset="-122"/>
                    <a:ea typeface="Microsoft YaHei" charset="-122"/>
                    <a:cs typeface="Microsoft YaHei" charset="-122"/>
                  </a:rPr>
                  <a:t>1</a:t>
                </a:r>
                <a:r>
                  <a:rPr lang="zh-CN" altLang="zh-CN" dirty="0">
                    <a:latin typeface="Microsoft YaHei" charset="-122"/>
                    <a:ea typeface="Microsoft YaHei" charset="-122"/>
                    <a:cs typeface="Microsoft YaHei" charset="-122"/>
                  </a:rPr>
                  <a:t>时刻，该矿工的币龄</a:t>
                </a:r>
                <a:r>
                  <a:rPr lang="en-US" altLang="zh-CN" dirty="0">
                    <a:latin typeface="Microsoft YaHei" charset="-122"/>
                    <a:ea typeface="Microsoft YaHei" charset="-122"/>
                    <a:cs typeface="Microsoft YaHei" charset="-122"/>
                  </a:rPr>
                  <a:t>=100</a:t>
                </a:r>
                <a14:m>
                  <m:oMath xmlns:m="http://schemas.openxmlformats.org/officeDocument/2006/math">
                    <m:r>
                      <a:rPr lang="en-US" altLang="zh-CN">
                        <a:latin typeface="Cambria Math" panose="02040503050406030204" pitchFamily="18" charset="0"/>
                        <a:ea typeface="Microsoft YaHei" charset="-122"/>
                        <a:cs typeface="Microsoft YaHei" charset="-122"/>
                      </a:rPr>
                      <m:t>×</m:t>
                    </m:r>
                  </m:oMath>
                </a14:m>
                <a:r>
                  <a:rPr lang="en-US" altLang="zh-CN" dirty="0">
                    <a:latin typeface="Microsoft YaHei" charset="-122"/>
                    <a:ea typeface="Microsoft YaHei" charset="-122"/>
                    <a:cs typeface="Microsoft YaHei" charset="-122"/>
                  </a:rPr>
                  <a:t>0.5+50</a:t>
                </a:r>
                <a14:m>
                  <m:oMath xmlns:m="http://schemas.openxmlformats.org/officeDocument/2006/math">
                    <m:r>
                      <a:rPr lang="en-US" altLang="zh-CN">
                        <a:latin typeface="Cambria Math" panose="02040503050406030204" pitchFamily="18" charset="0"/>
                        <a:ea typeface="Microsoft YaHei" charset="-122"/>
                        <a:cs typeface="Microsoft YaHei" charset="-122"/>
                      </a:rPr>
                      <m:t>×</m:t>
                    </m:r>
                  </m:oMath>
                </a14:m>
                <a:r>
                  <a:rPr lang="en-US" altLang="zh-CN" dirty="0">
                    <a:latin typeface="Microsoft YaHei" charset="-122"/>
                    <a:ea typeface="Microsoft YaHei" charset="-122"/>
                    <a:cs typeface="Microsoft YaHei" charset="-122"/>
                  </a:rPr>
                  <a:t>0.5=75</a:t>
                </a:r>
                <a:r>
                  <a:rPr lang="zh-CN" altLang="zh-CN" dirty="0">
                    <a:latin typeface="Microsoft YaHei" charset="-122"/>
                    <a:ea typeface="Microsoft YaHei" charset="-122"/>
                    <a:cs typeface="Microsoft YaHei" charset="-122"/>
                  </a:rPr>
                  <a:t>，总体币龄</a:t>
                </a:r>
                <a:r>
                  <a:rPr lang="en-US" altLang="zh-CN" dirty="0">
                    <a:latin typeface="Microsoft YaHei" charset="-122"/>
                    <a:ea typeface="Microsoft YaHei" charset="-122"/>
                    <a:cs typeface="Microsoft YaHei" charset="-122"/>
                  </a:rPr>
                  <a:t>=1</a:t>
                </a:r>
                <a14:m>
                  <m:oMath xmlns:m="http://schemas.openxmlformats.org/officeDocument/2006/math">
                    <m:r>
                      <a:rPr lang="en-US" altLang="zh-CN">
                        <a:latin typeface="Cambria Math" panose="02040503050406030204" pitchFamily="18" charset="0"/>
                        <a:ea typeface="Microsoft YaHei" charset="-122"/>
                        <a:cs typeface="Microsoft YaHei" charset="-122"/>
                      </a:rPr>
                      <m:t>×</m:t>
                    </m:r>
                  </m:oMath>
                </a14:m>
                <a:r>
                  <a:rPr lang="en-US" altLang="zh-CN" dirty="0">
                    <a:latin typeface="Microsoft YaHei" charset="-122"/>
                    <a:ea typeface="Microsoft YaHei" charset="-122"/>
                    <a:cs typeface="Microsoft YaHei" charset="-122"/>
                  </a:rPr>
                  <a:t>500=500</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35" name="矩形 34">
                <a:extLst>
                  <a:ext uri="{FF2B5EF4-FFF2-40B4-BE49-F238E27FC236}">
                    <a16:creationId xmlns:a16="http://schemas.microsoft.com/office/drawing/2014/main" xmlns:a14="http://schemas.microsoft.com/office/drawing/2010/main" xmlns="" id="{18B22AF8-6F1D-4149-887F-A21250552F3F}"/>
                  </a:ext>
                </a:extLst>
              </p:cNvPr>
              <p:cNvSpPr>
                <a:spLocks noRot="1" noChangeAspect="1" noMove="1" noResize="1" noEditPoints="1" noAdjustHandles="1" noChangeArrowheads="1" noChangeShapeType="1" noTextEdit="1"/>
              </p:cNvSpPr>
              <p:nvPr/>
            </p:nvSpPr>
            <p:spPr>
              <a:xfrm>
                <a:off x="1077317" y="5141082"/>
                <a:ext cx="10220947" cy="1754326"/>
              </a:xfrm>
              <a:prstGeom prst="rect">
                <a:avLst/>
              </a:prstGeom>
              <a:blipFill rotWithShape="0">
                <a:blip r:embed="rId3"/>
                <a:stretch>
                  <a:fillRect l="-418" t="-1736" r="-537" b="-45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631396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34"/>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fltVal val="0"/>
                                          </p:val>
                                        </p:tav>
                                        <p:tav tm="100000">
                                          <p:val>
                                            <p:strVal val="#ppt_w"/>
                                          </p:val>
                                        </p:tav>
                                      </p:tavLst>
                                    </p:anim>
                                    <p:anim calcmode="lin" valueType="num">
                                      <p:cBhvr>
                                        <p:cTn id="15" dur="500" fill="hold"/>
                                        <p:tgtEl>
                                          <p:spTgt spid="33"/>
                                        </p:tgtEl>
                                        <p:attrNameLst>
                                          <p:attrName>ppt_h</p:attrName>
                                        </p:attrNameLst>
                                      </p:cBhvr>
                                      <p:tavLst>
                                        <p:tav tm="0">
                                          <p:val>
                                            <p:fltVal val="0"/>
                                          </p:val>
                                        </p:tav>
                                        <p:tav tm="100000">
                                          <p:val>
                                            <p:strVal val="#ppt_h"/>
                                          </p:val>
                                        </p:tav>
                                      </p:tavLst>
                                    </p:anim>
                                    <p:animEffect transition="in" filter="fade">
                                      <p:cBhvr>
                                        <p:cTn id="16" dur="500"/>
                                        <p:tgtEl>
                                          <p:spTgt spid="33"/>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33"/>
                                        </p:tgtEl>
                                        <p:attrNameLst>
                                          <p:attrName>ppt_x</p:attrName>
                                          <p:attrName>ppt_y</p:attrName>
                                        </p:attrNameLst>
                                      </p:cBhvr>
                                      <p:rCtr x="6068" y="0"/>
                                    </p:animMotion>
                                  </p:childTnLst>
                                </p:cTn>
                              </p:par>
                            </p:childTnLst>
                          </p:cTn>
                        </p:par>
                        <p:par>
                          <p:cTn id="19" fill="hold">
                            <p:stCondLst>
                              <p:cond delay="1000"/>
                            </p:stCondLst>
                            <p:childTnLst>
                              <p:par>
                                <p:cTn id="20" presetID="23" presetClass="entr" presetSubtype="36"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strVal val="(6*min(max(#ppt_w*#ppt_h,.3),1)-7.4)/-.7*#ppt_w"/>
                                          </p:val>
                                        </p:tav>
                                        <p:tav tm="100000">
                                          <p:val>
                                            <p:strVal val="#ppt_w"/>
                                          </p:val>
                                        </p:tav>
                                      </p:tavLst>
                                    </p:anim>
                                    <p:anim calcmode="lin" valueType="num">
                                      <p:cBhvr>
                                        <p:cTn id="23" dur="500" fill="hold"/>
                                        <p:tgtEl>
                                          <p:spTgt spid="4"/>
                                        </p:tgtEl>
                                        <p:attrNameLst>
                                          <p:attrName>ppt_h</p:attrName>
                                        </p:attrNameLst>
                                      </p:cBhvr>
                                      <p:tavLst>
                                        <p:tav tm="0">
                                          <p:val>
                                            <p:strVal val="(6*min(max(#ppt_w*#ppt_h,.3),1)-7.4)/-.7*#ppt_h"/>
                                          </p:val>
                                        </p:tav>
                                        <p:tav tm="100000">
                                          <p:val>
                                            <p:strVal val="#ppt_h"/>
                                          </p:val>
                                        </p:tav>
                                      </p:tavLst>
                                    </p:anim>
                                    <p:anim calcmode="lin" valueType="num">
                                      <p:cBhvr>
                                        <p:cTn id="24" dur="500" fill="hold"/>
                                        <p:tgtEl>
                                          <p:spTgt spid="4"/>
                                        </p:tgtEl>
                                        <p:attrNameLst>
                                          <p:attrName>ppt_x</p:attrName>
                                        </p:attrNameLst>
                                      </p:cBhvr>
                                      <p:tavLst>
                                        <p:tav tm="0">
                                          <p:val>
                                            <p:fltVal val="0.5"/>
                                          </p:val>
                                        </p:tav>
                                        <p:tav tm="100000">
                                          <p:val>
                                            <p:strVal val="#ppt_x"/>
                                          </p:val>
                                        </p:tav>
                                      </p:tavLst>
                                    </p:anim>
                                    <p:anim calcmode="lin" valueType="num">
                                      <p:cBhvr>
                                        <p:cTn id="25" dur="500" fill="hold"/>
                                        <p:tgtEl>
                                          <p:spTgt spid="4"/>
                                        </p:tgtEl>
                                        <p:attrNameLst>
                                          <p:attrName>ppt_y</p:attrName>
                                        </p:attrNameLst>
                                      </p:cBhvr>
                                      <p:tavLst>
                                        <p:tav tm="0">
                                          <p:val>
                                            <p:strVal val="1+(6*min(max(#ppt_w*#ppt_h,.3),1)-7.4)/-.7*#ppt_h/2"/>
                                          </p:val>
                                        </p:tav>
                                        <p:tav tm="100000">
                                          <p:val>
                                            <p:strVal val="#ppt_y"/>
                                          </p:val>
                                        </p:tav>
                                      </p:tavLst>
                                    </p:anim>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childTnLst>
                          </p:cTn>
                        </p:par>
                        <p:par>
                          <p:cTn id="32" fill="hold">
                            <p:stCondLst>
                              <p:cond delay="200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30"/>
                                        </p:tgtEl>
                                        <p:attrNameLst>
                                          <p:attrName>style.visibility</p:attrName>
                                        </p:attrNameLst>
                                      </p:cBhvr>
                                      <p:to>
                                        <p:strVal val="visible"/>
                                      </p:to>
                                    </p:set>
                                    <p:anim calcmode="lin" valueType="num">
                                      <p:cBhvr>
                                        <p:cTn id="35" dur="100" fill="hold"/>
                                        <p:tgtEl>
                                          <p:spTgt spid="30"/>
                                        </p:tgtEl>
                                        <p:attrNameLst>
                                          <p:attrName>ppt_w</p:attrName>
                                        </p:attrNameLst>
                                      </p:cBhvr>
                                      <p:tavLst>
                                        <p:tav tm="0">
                                          <p:val>
                                            <p:fltVal val="0"/>
                                          </p:val>
                                        </p:tav>
                                        <p:tav tm="100000">
                                          <p:val>
                                            <p:strVal val="#ppt_w"/>
                                          </p:val>
                                        </p:tav>
                                      </p:tavLst>
                                    </p:anim>
                                    <p:anim calcmode="lin" valueType="num">
                                      <p:cBhvr>
                                        <p:cTn id="36" dur="100" fill="hold"/>
                                        <p:tgtEl>
                                          <p:spTgt spid="30"/>
                                        </p:tgtEl>
                                        <p:attrNameLst>
                                          <p:attrName>ppt_h</p:attrName>
                                        </p:attrNameLst>
                                      </p:cBhvr>
                                      <p:tavLst>
                                        <p:tav tm="0">
                                          <p:val>
                                            <p:fltVal val="0"/>
                                          </p:val>
                                        </p:tav>
                                        <p:tav tm="100000">
                                          <p:val>
                                            <p:strVal val="#ppt_h"/>
                                          </p:val>
                                        </p:tav>
                                      </p:tavLst>
                                    </p:anim>
                                    <p:animEffect transition="in" filter="fade">
                                      <p:cBhvr>
                                        <p:cTn id="37" dur="100"/>
                                        <p:tgtEl>
                                          <p:spTgt spid="30"/>
                                        </p:tgtEl>
                                      </p:cBhvr>
                                    </p:animEffect>
                                  </p:childTnLst>
                                </p:cTn>
                              </p:par>
                            </p:childTnLst>
                          </p:cTn>
                        </p:par>
                        <p:par>
                          <p:cTn id="38" fill="hold">
                            <p:stCondLst>
                              <p:cond delay="2270"/>
                            </p:stCondLst>
                            <p:childTnLst>
                              <p:par>
                                <p:cTn id="39" presetID="23" presetClass="entr" presetSubtype="36"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strVal val="(6*min(max(#ppt_w*#ppt_h,.3),1)-7.4)/-.7*#ppt_w"/>
                                          </p:val>
                                        </p:tav>
                                        <p:tav tm="100000">
                                          <p:val>
                                            <p:strVal val="#ppt_w"/>
                                          </p:val>
                                        </p:tav>
                                      </p:tavLst>
                                    </p:anim>
                                    <p:anim calcmode="lin" valueType="num">
                                      <p:cBhvr>
                                        <p:cTn id="42" dur="500" fill="hold"/>
                                        <p:tgtEl>
                                          <p:spTgt spid="13"/>
                                        </p:tgtEl>
                                        <p:attrNameLst>
                                          <p:attrName>ppt_h</p:attrName>
                                        </p:attrNameLst>
                                      </p:cBhvr>
                                      <p:tavLst>
                                        <p:tav tm="0">
                                          <p:val>
                                            <p:strVal val="(6*min(max(#ppt_w*#ppt_h,.3),1)-7.4)/-.7*#ppt_h"/>
                                          </p:val>
                                        </p:tav>
                                        <p:tav tm="100000">
                                          <p:val>
                                            <p:strVal val="#ppt_h"/>
                                          </p:val>
                                        </p:tav>
                                      </p:tavLst>
                                    </p:anim>
                                    <p:anim calcmode="lin" valueType="num">
                                      <p:cBhvr>
                                        <p:cTn id="43" dur="500" fill="hold"/>
                                        <p:tgtEl>
                                          <p:spTgt spid="13"/>
                                        </p:tgtEl>
                                        <p:attrNameLst>
                                          <p:attrName>ppt_x</p:attrName>
                                        </p:attrNameLst>
                                      </p:cBhvr>
                                      <p:tavLst>
                                        <p:tav tm="0">
                                          <p:val>
                                            <p:fltVal val="0.5"/>
                                          </p:val>
                                        </p:tav>
                                        <p:tav tm="100000">
                                          <p:val>
                                            <p:strVal val="#ppt_x"/>
                                          </p:val>
                                        </p:tav>
                                      </p:tavLst>
                                    </p:anim>
                                    <p:anim calcmode="lin" valueType="num">
                                      <p:cBhvr>
                                        <p:cTn id="44" dur="500" fill="hold"/>
                                        <p:tgtEl>
                                          <p:spTgt spid="13"/>
                                        </p:tgtEl>
                                        <p:attrNameLst>
                                          <p:attrName>ppt_y</p:attrName>
                                        </p:attrNameLst>
                                      </p:cBhvr>
                                      <p:tavLst>
                                        <p:tav tm="0">
                                          <p:val>
                                            <p:strVal val="1+(6*min(max(#ppt_w*#ppt_h,.3),1)-7.4)/-.7*#ppt_h/2"/>
                                          </p:val>
                                        </p:tav>
                                        <p:tav tm="100000">
                                          <p:val>
                                            <p:strVal val="#ppt_y"/>
                                          </p:val>
                                        </p:tav>
                                      </p:tavLst>
                                    </p:anim>
                                  </p:childTnLst>
                                </p:cTn>
                              </p:par>
                            </p:childTnLst>
                          </p:cTn>
                        </p:par>
                        <p:par>
                          <p:cTn id="45" fill="hold">
                            <p:stCondLst>
                              <p:cond delay="2770"/>
                            </p:stCondLst>
                            <p:childTnLst>
                              <p:par>
                                <p:cTn id="46" presetID="53" presetClass="entr" presetSubtype="16"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p:cTn id="48" dur="500" fill="hold"/>
                                        <p:tgtEl>
                                          <p:spTgt spid="29"/>
                                        </p:tgtEl>
                                        <p:attrNameLst>
                                          <p:attrName>ppt_w</p:attrName>
                                        </p:attrNameLst>
                                      </p:cBhvr>
                                      <p:tavLst>
                                        <p:tav tm="0">
                                          <p:val>
                                            <p:fltVal val="0"/>
                                          </p:val>
                                        </p:tav>
                                        <p:tav tm="100000">
                                          <p:val>
                                            <p:strVal val="#ppt_w"/>
                                          </p:val>
                                        </p:tav>
                                      </p:tavLst>
                                    </p:anim>
                                    <p:anim calcmode="lin" valueType="num">
                                      <p:cBhvr>
                                        <p:cTn id="49" dur="500" fill="hold"/>
                                        <p:tgtEl>
                                          <p:spTgt spid="29"/>
                                        </p:tgtEl>
                                        <p:attrNameLst>
                                          <p:attrName>ppt_h</p:attrName>
                                        </p:attrNameLst>
                                      </p:cBhvr>
                                      <p:tavLst>
                                        <p:tav tm="0">
                                          <p:val>
                                            <p:fltVal val="0"/>
                                          </p:val>
                                        </p:tav>
                                        <p:tav tm="100000">
                                          <p:val>
                                            <p:strVal val="#ppt_h"/>
                                          </p:val>
                                        </p:tav>
                                      </p:tavLst>
                                    </p:anim>
                                    <p:animEffect transition="in" filter="fade">
                                      <p:cBhvr>
                                        <p:cTn id="50" dur="500"/>
                                        <p:tgtEl>
                                          <p:spTgt spid="29"/>
                                        </p:tgtEl>
                                      </p:cBhvr>
                                    </p:animEffect>
                                  </p:childTnLst>
                                </p:cTn>
                              </p:par>
                            </p:childTnLst>
                          </p:cTn>
                        </p:par>
                        <p:par>
                          <p:cTn id="51" fill="hold">
                            <p:stCondLst>
                              <p:cond delay="3270"/>
                            </p:stCondLst>
                            <p:childTnLst>
                              <p:par>
                                <p:cTn id="52" presetID="53" presetClass="entr" presetSubtype="16" fill="hold" grpId="0" nodeType="afterEffect">
                                  <p:stCondLst>
                                    <p:cond delay="0"/>
                                  </p:stCondLst>
                                  <p:iterate type="lt">
                                    <p:tmPct val="10000"/>
                                  </p:iterate>
                                  <p:childTnLst>
                                    <p:set>
                                      <p:cBhvr>
                                        <p:cTn id="53" dur="1" fill="hold">
                                          <p:stCondLst>
                                            <p:cond delay="0"/>
                                          </p:stCondLst>
                                        </p:cTn>
                                        <p:tgtEl>
                                          <p:spTgt spid="31"/>
                                        </p:tgtEl>
                                        <p:attrNameLst>
                                          <p:attrName>style.visibility</p:attrName>
                                        </p:attrNameLst>
                                      </p:cBhvr>
                                      <p:to>
                                        <p:strVal val="visible"/>
                                      </p:to>
                                    </p:set>
                                    <p:anim calcmode="lin" valueType="num">
                                      <p:cBhvr>
                                        <p:cTn id="54" dur="100" fill="hold"/>
                                        <p:tgtEl>
                                          <p:spTgt spid="31"/>
                                        </p:tgtEl>
                                        <p:attrNameLst>
                                          <p:attrName>ppt_w</p:attrName>
                                        </p:attrNameLst>
                                      </p:cBhvr>
                                      <p:tavLst>
                                        <p:tav tm="0">
                                          <p:val>
                                            <p:fltVal val="0"/>
                                          </p:val>
                                        </p:tav>
                                        <p:tav tm="100000">
                                          <p:val>
                                            <p:strVal val="#ppt_w"/>
                                          </p:val>
                                        </p:tav>
                                      </p:tavLst>
                                    </p:anim>
                                    <p:anim calcmode="lin" valueType="num">
                                      <p:cBhvr>
                                        <p:cTn id="55" dur="100" fill="hold"/>
                                        <p:tgtEl>
                                          <p:spTgt spid="31"/>
                                        </p:tgtEl>
                                        <p:attrNameLst>
                                          <p:attrName>ppt_h</p:attrName>
                                        </p:attrNameLst>
                                      </p:cBhvr>
                                      <p:tavLst>
                                        <p:tav tm="0">
                                          <p:val>
                                            <p:fltVal val="0"/>
                                          </p:val>
                                        </p:tav>
                                        <p:tav tm="100000">
                                          <p:val>
                                            <p:strVal val="#ppt_h"/>
                                          </p:val>
                                        </p:tav>
                                      </p:tavLst>
                                    </p:anim>
                                    <p:animEffect transition="in" filter="fade">
                                      <p:cBhvr>
                                        <p:cTn id="56" dur="100"/>
                                        <p:tgtEl>
                                          <p:spTgt spid="31"/>
                                        </p:tgtEl>
                                      </p:cBhvr>
                                    </p:animEffect>
                                  </p:childTnLst>
                                </p:cTn>
                              </p:par>
                            </p:childTnLst>
                          </p:cTn>
                        </p:par>
                        <p:par>
                          <p:cTn id="57" fill="hold">
                            <p:stCondLst>
                              <p:cond delay="4130"/>
                            </p:stCondLst>
                            <p:childTnLst>
                              <p:par>
                                <p:cTn id="58" presetID="23" presetClass="entr" presetSubtype="36" fill="hold" nodeType="after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ppt_w</p:attrName>
                                        </p:attrNameLst>
                                      </p:cBhvr>
                                      <p:tavLst>
                                        <p:tav tm="0">
                                          <p:val>
                                            <p:strVal val="(6*min(max(#ppt_w*#ppt_h,.3),1)-7.4)/-.7*#ppt_w"/>
                                          </p:val>
                                        </p:tav>
                                        <p:tav tm="100000">
                                          <p:val>
                                            <p:strVal val="#ppt_w"/>
                                          </p:val>
                                        </p:tav>
                                      </p:tavLst>
                                    </p:anim>
                                    <p:anim calcmode="lin" valueType="num">
                                      <p:cBhvr>
                                        <p:cTn id="61" dur="500" fill="hold"/>
                                        <p:tgtEl>
                                          <p:spTgt spid="20"/>
                                        </p:tgtEl>
                                        <p:attrNameLst>
                                          <p:attrName>ppt_h</p:attrName>
                                        </p:attrNameLst>
                                      </p:cBhvr>
                                      <p:tavLst>
                                        <p:tav tm="0">
                                          <p:val>
                                            <p:strVal val="(6*min(max(#ppt_w*#ppt_h,.3),1)-7.4)/-.7*#ppt_h"/>
                                          </p:val>
                                        </p:tav>
                                        <p:tav tm="100000">
                                          <p:val>
                                            <p:strVal val="#ppt_h"/>
                                          </p:val>
                                        </p:tav>
                                      </p:tavLst>
                                    </p:anim>
                                    <p:anim calcmode="lin" valueType="num">
                                      <p:cBhvr>
                                        <p:cTn id="62" dur="500" fill="hold"/>
                                        <p:tgtEl>
                                          <p:spTgt spid="20"/>
                                        </p:tgtEl>
                                        <p:attrNameLst>
                                          <p:attrName>ppt_x</p:attrName>
                                        </p:attrNameLst>
                                      </p:cBhvr>
                                      <p:tavLst>
                                        <p:tav tm="0">
                                          <p:val>
                                            <p:fltVal val="0.5"/>
                                          </p:val>
                                        </p:tav>
                                        <p:tav tm="100000">
                                          <p:val>
                                            <p:strVal val="#ppt_x"/>
                                          </p:val>
                                        </p:tav>
                                      </p:tavLst>
                                    </p:anim>
                                    <p:anim calcmode="lin" valueType="num">
                                      <p:cBhvr>
                                        <p:cTn id="63" dur="500" fill="hold"/>
                                        <p:tgtEl>
                                          <p:spTgt spid="20"/>
                                        </p:tgtEl>
                                        <p:attrNameLst>
                                          <p:attrName>ppt_y</p:attrName>
                                        </p:attrNameLst>
                                      </p:cBhvr>
                                      <p:tavLst>
                                        <p:tav tm="0">
                                          <p:val>
                                            <p:strVal val="1+(6*min(max(#ppt_w*#ppt_h,.3),1)-7.4)/-.7*#ppt_h/2"/>
                                          </p:val>
                                        </p:tav>
                                        <p:tav tm="100000">
                                          <p:val>
                                            <p:strVal val="#ppt_y"/>
                                          </p:val>
                                        </p:tav>
                                      </p:tavLst>
                                    </p:anim>
                                  </p:childTnLst>
                                </p:cTn>
                              </p:par>
                            </p:childTnLst>
                          </p:cTn>
                        </p:par>
                        <p:par>
                          <p:cTn id="64" fill="hold">
                            <p:stCondLst>
                              <p:cond delay="4630"/>
                            </p:stCondLst>
                            <p:childTnLst>
                              <p:par>
                                <p:cTn id="65" presetID="53" presetClass="entr" presetSubtype="16"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p:cTn id="67" dur="500" fill="hold"/>
                                        <p:tgtEl>
                                          <p:spTgt spid="28"/>
                                        </p:tgtEl>
                                        <p:attrNameLst>
                                          <p:attrName>ppt_w</p:attrName>
                                        </p:attrNameLst>
                                      </p:cBhvr>
                                      <p:tavLst>
                                        <p:tav tm="0">
                                          <p:val>
                                            <p:fltVal val="0"/>
                                          </p:val>
                                        </p:tav>
                                        <p:tav tm="100000">
                                          <p:val>
                                            <p:strVal val="#ppt_w"/>
                                          </p:val>
                                        </p:tav>
                                      </p:tavLst>
                                    </p:anim>
                                    <p:anim calcmode="lin" valueType="num">
                                      <p:cBhvr>
                                        <p:cTn id="68" dur="500" fill="hold"/>
                                        <p:tgtEl>
                                          <p:spTgt spid="28"/>
                                        </p:tgtEl>
                                        <p:attrNameLst>
                                          <p:attrName>ppt_h</p:attrName>
                                        </p:attrNameLst>
                                      </p:cBhvr>
                                      <p:tavLst>
                                        <p:tav tm="0">
                                          <p:val>
                                            <p:fltVal val="0"/>
                                          </p:val>
                                        </p:tav>
                                        <p:tav tm="100000">
                                          <p:val>
                                            <p:strVal val="#ppt_h"/>
                                          </p:val>
                                        </p:tav>
                                      </p:tavLst>
                                    </p:anim>
                                    <p:animEffect transition="in" filter="fade">
                                      <p:cBhvr>
                                        <p:cTn id="69" dur="500"/>
                                        <p:tgtEl>
                                          <p:spTgt spid="28"/>
                                        </p:tgtEl>
                                      </p:cBhvr>
                                    </p:animEffect>
                                  </p:childTnLst>
                                </p:cTn>
                              </p:par>
                            </p:childTnLst>
                          </p:cTn>
                        </p:par>
                        <p:par>
                          <p:cTn id="70" fill="hold">
                            <p:stCondLst>
                              <p:cond delay="5130"/>
                            </p:stCondLst>
                            <p:childTnLst>
                              <p:par>
                                <p:cTn id="71" presetID="53" presetClass="entr" presetSubtype="16" fill="hold" grpId="0" nodeType="afterEffect">
                                  <p:stCondLst>
                                    <p:cond delay="0"/>
                                  </p:stCondLst>
                                  <p:iterate type="lt">
                                    <p:tmPct val="10000"/>
                                  </p:iterate>
                                  <p:childTnLst>
                                    <p:set>
                                      <p:cBhvr>
                                        <p:cTn id="72" dur="1" fill="hold">
                                          <p:stCondLst>
                                            <p:cond delay="0"/>
                                          </p:stCondLst>
                                        </p:cTn>
                                        <p:tgtEl>
                                          <p:spTgt spid="32"/>
                                        </p:tgtEl>
                                        <p:attrNameLst>
                                          <p:attrName>style.visibility</p:attrName>
                                        </p:attrNameLst>
                                      </p:cBhvr>
                                      <p:to>
                                        <p:strVal val="visible"/>
                                      </p:to>
                                    </p:set>
                                    <p:anim calcmode="lin" valueType="num">
                                      <p:cBhvr>
                                        <p:cTn id="73" dur="100" fill="hold"/>
                                        <p:tgtEl>
                                          <p:spTgt spid="32"/>
                                        </p:tgtEl>
                                        <p:attrNameLst>
                                          <p:attrName>ppt_w</p:attrName>
                                        </p:attrNameLst>
                                      </p:cBhvr>
                                      <p:tavLst>
                                        <p:tav tm="0">
                                          <p:val>
                                            <p:fltVal val="0"/>
                                          </p:val>
                                        </p:tav>
                                        <p:tav tm="100000">
                                          <p:val>
                                            <p:strVal val="#ppt_w"/>
                                          </p:val>
                                        </p:tav>
                                      </p:tavLst>
                                    </p:anim>
                                    <p:anim calcmode="lin" valueType="num">
                                      <p:cBhvr>
                                        <p:cTn id="74" dur="100" fill="hold"/>
                                        <p:tgtEl>
                                          <p:spTgt spid="32"/>
                                        </p:tgtEl>
                                        <p:attrNameLst>
                                          <p:attrName>ppt_h</p:attrName>
                                        </p:attrNameLst>
                                      </p:cBhvr>
                                      <p:tavLst>
                                        <p:tav tm="0">
                                          <p:val>
                                            <p:fltVal val="0"/>
                                          </p:val>
                                        </p:tav>
                                        <p:tav tm="100000">
                                          <p:val>
                                            <p:strVal val="#ppt_h"/>
                                          </p:val>
                                        </p:tav>
                                      </p:tavLst>
                                    </p:anim>
                                    <p:animEffect transition="in" filter="fade">
                                      <p:cBhvr>
                                        <p:cTn id="75" dur="100"/>
                                        <p:tgtEl>
                                          <p:spTgt spid="32"/>
                                        </p:tgtEl>
                                      </p:cBhvr>
                                    </p:animEffect>
                                  </p:childTnLst>
                                </p:cTn>
                              </p:par>
                            </p:childTnLst>
                          </p:cTn>
                        </p:par>
                        <p:par>
                          <p:cTn id="76" fill="hold">
                            <p:stCondLst>
                              <p:cond delay="5730"/>
                            </p:stCondLst>
                            <p:childTnLst>
                              <p:par>
                                <p:cTn id="77" presetID="53" presetClass="entr" presetSubtype="16" fill="hold" grpId="0" nodeType="afterEffect">
                                  <p:stCondLst>
                                    <p:cond delay="0"/>
                                  </p:stCondLst>
                                  <p:iterate type="lt">
                                    <p:tmPct val="10000"/>
                                  </p:iterate>
                                  <p:childTnLst>
                                    <p:set>
                                      <p:cBhvr>
                                        <p:cTn id="78" dur="1" fill="hold">
                                          <p:stCondLst>
                                            <p:cond delay="0"/>
                                          </p:stCondLst>
                                        </p:cTn>
                                        <p:tgtEl>
                                          <p:spTgt spid="35"/>
                                        </p:tgtEl>
                                        <p:attrNameLst>
                                          <p:attrName>style.visibility</p:attrName>
                                        </p:attrNameLst>
                                      </p:cBhvr>
                                      <p:to>
                                        <p:strVal val="visible"/>
                                      </p:to>
                                    </p:set>
                                    <p:anim calcmode="lin" valueType="num">
                                      <p:cBhvr>
                                        <p:cTn id="79" dur="100" fill="hold"/>
                                        <p:tgtEl>
                                          <p:spTgt spid="35"/>
                                        </p:tgtEl>
                                        <p:attrNameLst>
                                          <p:attrName>ppt_w</p:attrName>
                                        </p:attrNameLst>
                                      </p:cBhvr>
                                      <p:tavLst>
                                        <p:tav tm="0">
                                          <p:val>
                                            <p:fltVal val="0"/>
                                          </p:val>
                                        </p:tav>
                                        <p:tav tm="100000">
                                          <p:val>
                                            <p:strVal val="#ppt_w"/>
                                          </p:val>
                                        </p:tav>
                                      </p:tavLst>
                                    </p:anim>
                                    <p:anim calcmode="lin" valueType="num">
                                      <p:cBhvr>
                                        <p:cTn id="80" dur="100" fill="hold"/>
                                        <p:tgtEl>
                                          <p:spTgt spid="35"/>
                                        </p:tgtEl>
                                        <p:attrNameLst>
                                          <p:attrName>ppt_h</p:attrName>
                                        </p:attrNameLst>
                                      </p:cBhvr>
                                      <p:tavLst>
                                        <p:tav tm="0">
                                          <p:val>
                                            <p:fltVal val="0"/>
                                          </p:val>
                                        </p:tav>
                                        <p:tav tm="100000">
                                          <p:val>
                                            <p:strVal val="#ppt_h"/>
                                          </p:val>
                                        </p:tav>
                                      </p:tavLst>
                                    </p:anim>
                                    <p:animEffect transition="in" filter="fade">
                                      <p:cBhvr>
                                        <p:cTn id="81" dur="1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p:bldP spid="33" grpId="1"/>
      <p:bldP spid="34" grpId="0" animBg="1"/>
      <p:bldP spid="34" grpId="1" animBg="1"/>
      <p:bldP spid="3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矩形 23"/>
          <p:cNvSpPr/>
          <p:nvPr/>
        </p:nvSpPr>
        <p:spPr>
          <a:xfrm>
            <a:off x="608362" y="3973516"/>
            <a:ext cx="3143250" cy="416844"/>
          </a:xfrm>
          <a:prstGeom prst="rect">
            <a:avLst/>
          </a:prstGeom>
          <a:solidFill>
            <a:srgbClr val="093B5C"/>
          </a:solidFill>
          <a:ln w="25400">
            <a:solidFill>
              <a:srgbClr val="083451"/>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5" name="矩形 24"/>
          <p:cNvSpPr/>
          <p:nvPr/>
        </p:nvSpPr>
        <p:spPr>
          <a:xfrm>
            <a:off x="3421825" y="3063335"/>
            <a:ext cx="3143250" cy="416844"/>
          </a:xfrm>
          <a:prstGeom prst="rect">
            <a:avLst/>
          </a:prstGeom>
          <a:solidFill>
            <a:srgbClr val="093B5C"/>
          </a:solidFill>
          <a:ln w="25400">
            <a:solidFill>
              <a:srgbClr val="083451"/>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6" name="矩形 25"/>
          <p:cNvSpPr/>
          <p:nvPr/>
        </p:nvSpPr>
        <p:spPr>
          <a:xfrm>
            <a:off x="6235288" y="2153155"/>
            <a:ext cx="3143250" cy="416844"/>
          </a:xfrm>
          <a:prstGeom prst="rect">
            <a:avLst/>
          </a:prstGeom>
          <a:solidFill>
            <a:srgbClr val="093B5C"/>
          </a:solidFill>
          <a:ln w="25400">
            <a:solidFill>
              <a:srgbClr val="083451"/>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7" name="矩形 26"/>
          <p:cNvSpPr/>
          <p:nvPr/>
        </p:nvSpPr>
        <p:spPr>
          <a:xfrm>
            <a:off x="9048750" y="1242975"/>
            <a:ext cx="3143250" cy="416844"/>
          </a:xfrm>
          <a:prstGeom prst="rect">
            <a:avLst/>
          </a:prstGeom>
          <a:solidFill>
            <a:srgbClr val="093B5C"/>
          </a:solidFill>
          <a:ln w="25400">
            <a:solidFill>
              <a:srgbClr val="083451"/>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53" name="矩形 52"/>
          <p:cNvSpPr/>
          <p:nvPr/>
        </p:nvSpPr>
        <p:spPr>
          <a:xfrm>
            <a:off x="9658492" y="1832772"/>
            <a:ext cx="2533507" cy="3970318"/>
          </a:xfrm>
          <a:prstGeom prst="rect">
            <a:avLst/>
          </a:prstGeom>
        </p:spPr>
        <p:txBody>
          <a:bodyPr wrap="square">
            <a:spAutoFit/>
          </a:bodyPr>
          <a:lstStyle/>
          <a:p>
            <a:pPr marL="285750" indent="-285750">
              <a:buFont typeface="Arial" charset="0"/>
              <a:buChar char="•"/>
            </a:pPr>
            <a:r>
              <a:rPr lang="zh-CN" altLang="zh-CN" dirty="0" smtClean="0">
                <a:latin typeface="Microsoft YaHei" charset="-122"/>
                <a:ea typeface="Microsoft YaHei" charset="-122"/>
                <a:cs typeface="Microsoft YaHei" charset="-122"/>
              </a:rPr>
              <a:t>通过</a:t>
            </a:r>
            <a:r>
              <a:rPr lang="zh-CN" altLang="zh-CN" dirty="0">
                <a:latin typeface="Microsoft YaHei" charset="-122"/>
                <a:ea typeface="Microsoft YaHei" charset="-122"/>
                <a:cs typeface="Microsoft YaHei" charset="-122"/>
              </a:rPr>
              <a:t>清空币龄，解决了</a:t>
            </a:r>
            <a:r>
              <a:rPr lang="en-US" altLang="zh-CN" dirty="0">
                <a:latin typeface="Microsoft YaHei" charset="-122"/>
                <a:ea typeface="Microsoft YaHei" charset="-122"/>
                <a:cs typeface="Microsoft YaHei" charset="-122"/>
              </a:rPr>
              <a:t>POW</a:t>
            </a:r>
            <a:r>
              <a:rPr lang="zh-CN" altLang="zh-CN" dirty="0">
                <a:latin typeface="Microsoft YaHei" charset="-122"/>
                <a:ea typeface="Microsoft YaHei" charset="-122"/>
                <a:cs typeface="Microsoft YaHei" charset="-122"/>
              </a:rPr>
              <a:t>算法的</a:t>
            </a:r>
            <a:r>
              <a:rPr lang="zh-CN" altLang="zh-CN" dirty="0">
                <a:solidFill>
                  <a:srgbClr val="FF0000"/>
                </a:solidFill>
                <a:latin typeface="Microsoft YaHei" charset="-122"/>
                <a:ea typeface="Microsoft YaHei" charset="-122"/>
                <a:cs typeface="Microsoft YaHei" charset="-122"/>
              </a:rPr>
              <a:t>算力集中</a:t>
            </a:r>
            <a:r>
              <a:rPr lang="zh-CN" altLang="zh-CN" dirty="0" smtClean="0">
                <a:solidFill>
                  <a:srgbClr val="FF0000"/>
                </a:solidFill>
                <a:latin typeface="Microsoft YaHei" charset="-122"/>
                <a:ea typeface="Microsoft YaHei" charset="-122"/>
                <a:cs typeface="Microsoft YaHei" charset="-122"/>
              </a:rPr>
              <a:t>问题</a:t>
            </a:r>
            <a:endParaRPr lang="en-US" altLang="zh-CN" dirty="0">
              <a:solidFill>
                <a:srgbClr val="FF0000"/>
              </a:solidFill>
              <a:latin typeface="Microsoft YaHei" charset="-122"/>
              <a:ea typeface="Microsoft YaHei" charset="-122"/>
              <a:cs typeface="Microsoft YaHei" charset="-122"/>
            </a:endParaRPr>
          </a:p>
          <a:p>
            <a:pPr marL="285750" indent="-285750">
              <a:buFont typeface="Arial" charset="0"/>
              <a:buChar char="•"/>
            </a:pPr>
            <a:endParaRPr lang="en-US" altLang="zh-CN" dirty="0" smtClean="0">
              <a:latin typeface="Microsoft YaHei" charset="-122"/>
              <a:ea typeface="Microsoft YaHei" charset="-122"/>
              <a:cs typeface="Microsoft YaHei" charset="-122"/>
            </a:endParaRPr>
          </a:p>
          <a:p>
            <a:pPr marL="285750" indent="-285750">
              <a:buFont typeface="Arial" charset="0"/>
              <a:buChar char="•"/>
            </a:pPr>
            <a:r>
              <a:rPr lang="en-US" altLang="zh-CN" dirty="0" smtClean="0">
                <a:latin typeface="Microsoft YaHei" charset="-122"/>
                <a:ea typeface="Microsoft YaHei" charset="-122"/>
                <a:cs typeface="Microsoft YaHei" charset="-122"/>
              </a:rPr>
              <a:t>POW</a:t>
            </a:r>
            <a:r>
              <a:rPr lang="zh-CN" altLang="en-US" dirty="0" smtClean="0">
                <a:latin typeface="Microsoft YaHei" charset="-122"/>
                <a:ea typeface="Microsoft YaHei" charset="-122"/>
                <a:cs typeface="Microsoft YaHei" charset="-122"/>
              </a:rPr>
              <a:t>共识机制下的</a:t>
            </a:r>
            <a:r>
              <a:rPr lang="zh-CN" altLang="zh-CN" dirty="0" smtClean="0">
                <a:latin typeface="Microsoft YaHei" charset="-122"/>
                <a:ea typeface="Microsoft YaHei" charset="-122"/>
                <a:cs typeface="Microsoft YaHei" charset="-122"/>
              </a:rPr>
              <a:t>算</a:t>
            </a:r>
            <a:r>
              <a:rPr lang="zh-CN" altLang="zh-CN" dirty="0">
                <a:latin typeface="Microsoft YaHei" charset="-122"/>
                <a:ea typeface="Microsoft YaHei" charset="-122"/>
                <a:cs typeface="Microsoft YaHei" charset="-122"/>
              </a:rPr>
              <a:t>力强的节点在每次竞争新区块的记帐权中都有较高的</a:t>
            </a:r>
            <a:r>
              <a:rPr lang="zh-CN" altLang="zh-CN" dirty="0" smtClean="0">
                <a:latin typeface="Microsoft YaHei" charset="-122"/>
                <a:ea typeface="Microsoft YaHei" charset="-122"/>
                <a:cs typeface="Microsoft YaHei" charset="-122"/>
              </a:rPr>
              <a:t>胜算</a:t>
            </a:r>
            <a:endParaRPr lang="en-US" altLang="zh-CN" dirty="0" smtClean="0">
              <a:latin typeface="Microsoft YaHei" charset="-122"/>
              <a:ea typeface="Microsoft YaHei" charset="-122"/>
              <a:cs typeface="Microsoft YaHei" charset="-122"/>
            </a:endParaRPr>
          </a:p>
          <a:p>
            <a:pPr marL="285750" indent="-285750">
              <a:buFont typeface="Arial" charset="0"/>
              <a:buChar char="•"/>
            </a:pPr>
            <a:endParaRPr lang="en-US" altLang="zh-CN" dirty="0">
              <a:latin typeface="Microsoft YaHei" charset="-122"/>
              <a:ea typeface="Microsoft YaHei" charset="-122"/>
              <a:cs typeface="Microsoft YaHei" charset="-122"/>
            </a:endParaRPr>
          </a:p>
          <a:p>
            <a:pPr marL="285750" indent="-285750">
              <a:buFont typeface="Arial" charset="0"/>
              <a:buChar char="•"/>
            </a:pPr>
            <a:r>
              <a:rPr lang="zh-CN" altLang="en-US" dirty="0" smtClean="0">
                <a:latin typeface="Microsoft YaHei" charset="-122"/>
                <a:ea typeface="Microsoft YaHei" charset="-122"/>
                <a:cs typeface="Microsoft YaHei" charset="-122"/>
              </a:rPr>
              <a:t>使</a:t>
            </a:r>
            <a:r>
              <a:rPr lang="zh-CN" altLang="zh-CN" dirty="0" smtClean="0">
                <a:latin typeface="Microsoft YaHei" charset="-122"/>
                <a:ea typeface="Microsoft YaHei" charset="-122"/>
                <a:cs typeface="Microsoft YaHei" charset="-122"/>
              </a:rPr>
              <a:t>那些</a:t>
            </a:r>
            <a:r>
              <a:rPr lang="zh-CN" altLang="zh-CN" dirty="0">
                <a:latin typeface="Microsoft YaHei" charset="-122"/>
                <a:ea typeface="Microsoft YaHei" charset="-122"/>
                <a:cs typeface="Microsoft YaHei" charset="-122"/>
              </a:rPr>
              <a:t>想要仅通过投入大量资金并获得大量货币进行区块链攻击的攻击者</a:t>
            </a:r>
            <a:r>
              <a:rPr lang="zh-CN" altLang="zh-CN" dirty="0">
                <a:solidFill>
                  <a:srgbClr val="FF0000"/>
                </a:solidFill>
                <a:latin typeface="Microsoft YaHei" charset="-122"/>
                <a:ea typeface="Microsoft YaHei" charset="-122"/>
                <a:cs typeface="Microsoft YaHei" charset="-122"/>
              </a:rPr>
              <a:t>不能进行持续</a:t>
            </a:r>
            <a:r>
              <a:rPr lang="zh-CN" altLang="zh-CN" dirty="0" smtClean="0">
                <a:solidFill>
                  <a:srgbClr val="FF0000"/>
                </a:solidFill>
                <a:latin typeface="Microsoft YaHei" charset="-122"/>
                <a:ea typeface="Microsoft YaHei" charset="-122"/>
                <a:cs typeface="Microsoft YaHei" charset="-122"/>
              </a:rPr>
              <a:t>攻击</a:t>
            </a:r>
            <a:endParaRPr lang="zh-CN" altLang="zh-CN" dirty="0">
              <a:solidFill>
                <a:srgbClr val="FF0000"/>
              </a:solidFill>
            </a:endParaRPr>
          </a:p>
        </p:txBody>
      </p:sp>
      <p:sp>
        <p:nvSpPr>
          <p:cNvPr id="56" name="矩形 55"/>
          <p:cNvSpPr/>
          <p:nvPr/>
        </p:nvSpPr>
        <p:spPr>
          <a:xfrm>
            <a:off x="6845030" y="2752097"/>
            <a:ext cx="2000417" cy="2862322"/>
          </a:xfrm>
          <a:prstGeom prst="rect">
            <a:avLst/>
          </a:prstGeom>
        </p:spPr>
        <p:txBody>
          <a:bodyPr wrap="square">
            <a:spAutoFit/>
          </a:bodyPr>
          <a:lstStyle/>
          <a:p>
            <a:pPr algn="just"/>
            <a:r>
              <a:rPr lang="en-US" altLang="zh-CN" dirty="0">
                <a:latin typeface="Microsoft YaHei" charset="-122"/>
                <a:ea typeface="Microsoft YaHei" charset="-122"/>
                <a:cs typeface="Microsoft YaHei" charset="-122"/>
              </a:rPr>
              <a:t>POS</a:t>
            </a:r>
            <a:r>
              <a:rPr lang="zh-CN" altLang="zh-CN" dirty="0">
                <a:latin typeface="Microsoft YaHei" charset="-122"/>
                <a:ea typeface="Microsoft YaHei" charset="-122"/>
                <a:cs typeface="Microsoft YaHei" charset="-122"/>
              </a:rPr>
              <a:t>算法</a:t>
            </a:r>
            <a:r>
              <a:rPr lang="zh-CN" altLang="zh-CN" dirty="0">
                <a:solidFill>
                  <a:srgbClr val="FF0000"/>
                </a:solidFill>
                <a:latin typeface="Microsoft YaHei" charset="-122"/>
                <a:ea typeface="Microsoft YaHei" charset="-122"/>
                <a:cs typeface="Microsoft YaHei" charset="-122"/>
              </a:rPr>
              <a:t>更公平</a:t>
            </a:r>
            <a:r>
              <a:rPr lang="zh-CN" altLang="zh-CN" dirty="0">
                <a:latin typeface="Microsoft YaHei" charset="-122"/>
                <a:ea typeface="Microsoft YaHei" charset="-122"/>
                <a:cs typeface="Microsoft YaHei" charset="-122"/>
              </a:rPr>
              <a:t>，它维护了持有货币数较少但股东资格更老的小股东的利益，使得这些小股东能够和一些持币时间较短但持币总额更大的年轻股东进行</a:t>
            </a:r>
            <a:r>
              <a:rPr lang="zh-CN" altLang="zh-CN" dirty="0" smtClean="0">
                <a:latin typeface="Microsoft YaHei" charset="-122"/>
                <a:ea typeface="Microsoft YaHei" charset="-122"/>
                <a:cs typeface="Microsoft YaHei" charset="-122"/>
              </a:rPr>
              <a:t>抗衡</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57" name="矩形 56"/>
          <p:cNvSpPr/>
          <p:nvPr/>
        </p:nvSpPr>
        <p:spPr>
          <a:xfrm>
            <a:off x="4139565" y="3650349"/>
            <a:ext cx="1850612" cy="646331"/>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达成共识的</a:t>
            </a:r>
            <a:r>
              <a:rPr lang="zh-CN" altLang="zh-CN" dirty="0">
                <a:solidFill>
                  <a:srgbClr val="FF0000"/>
                </a:solidFill>
                <a:latin typeface="Microsoft YaHei" charset="-122"/>
                <a:ea typeface="Microsoft YaHei" charset="-122"/>
                <a:cs typeface="Microsoft YaHei" charset="-122"/>
              </a:rPr>
              <a:t>时间大大缩短</a:t>
            </a:r>
            <a:endParaRPr lang="zh-CN" altLang="en-US" sz="1400" dirty="0">
              <a:solidFill>
                <a:srgbClr val="FF0000"/>
              </a:solidFill>
              <a:latin typeface="Microsoft YaHei" charset="-122"/>
              <a:ea typeface="Microsoft YaHei" charset="-122"/>
              <a:cs typeface="Microsoft YaHei" charset="-122"/>
            </a:endParaRPr>
          </a:p>
        </p:txBody>
      </p:sp>
      <p:sp>
        <p:nvSpPr>
          <p:cNvPr id="58" name="矩形 57"/>
          <p:cNvSpPr/>
          <p:nvPr/>
        </p:nvSpPr>
        <p:spPr>
          <a:xfrm>
            <a:off x="338108" y="4574670"/>
            <a:ext cx="3199003" cy="2031325"/>
          </a:xfrm>
          <a:prstGeom prst="rect">
            <a:avLst/>
          </a:prstGeom>
        </p:spPr>
        <p:txBody>
          <a:bodyPr wrap="square">
            <a:spAutoFit/>
          </a:bodyPr>
          <a:lstStyle/>
          <a:p>
            <a:pPr marL="285750" indent="-285750" algn="just">
              <a:buFont typeface="Arial" charset="0"/>
              <a:buChar char="•"/>
            </a:pPr>
            <a:r>
              <a:rPr lang="zh-CN" altLang="zh-CN" dirty="0" smtClean="0">
                <a:latin typeface="Microsoft YaHei" charset="-122"/>
                <a:ea typeface="Microsoft YaHei" charset="-122"/>
                <a:cs typeface="Microsoft YaHei" charset="-122"/>
              </a:rPr>
              <a:t>是</a:t>
            </a:r>
            <a:r>
              <a:rPr lang="zh-CN" altLang="zh-CN" dirty="0">
                <a:latin typeface="Microsoft YaHei" charset="-122"/>
                <a:ea typeface="Microsoft YaHei" charset="-122"/>
                <a:cs typeface="Microsoft YaHei" charset="-122"/>
              </a:rPr>
              <a:t>一种更节能的算法，其使用股份权益这样虚拟的</a:t>
            </a:r>
            <a:r>
              <a:rPr lang="zh-CN" altLang="zh-CN" dirty="0">
                <a:solidFill>
                  <a:srgbClr val="FF0000"/>
                </a:solidFill>
                <a:latin typeface="Microsoft YaHei" charset="-122"/>
                <a:ea typeface="Microsoft YaHei" charset="-122"/>
                <a:cs typeface="Microsoft YaHei" charset="-122"/>
              </a:rPr>
              <a:t>绿色资源</a:t>
            </a:r>
            <a:r>
              <a:rPr lang="zh-CN" altLang="zh-CN" dirty="0">
                <a:latin typeface="Microsoft YaHei" charset="-122"/>
                <a:ea typeface="Microsoft YaHei" charset="-122"/>
                <a:cs typeface="Microsoft YaHei" charset="-122"/>
              </a:rPr>
              <a:t>进行</a:t>
            </a:r>
            <a:r>
              <a:rPr lang="zh-CN" altLang="zh-CN" dirty="0" smtClean="0">
                <a:latin typeface="Microsoft YaHei" charset="-122"/>
                <a:ea typeface="Microsoft YaHei" charset="-122"/>
                <a:cs typeface="Microsoft YaHei" charset="-122"/>
              </a:rPr>
              <a:t>竞争</a:t>
            </a:r>
            <a:endParaRPr lang="en-US" altLang="zh-CN" dirty="0" smtClean="0">
              <a:latin typeface="Microsoft YaHei" charset="-122"/>
              <a:ea typeface="Microsoft YaHei" charset="-122"/>
              <a:cs typeface="Microsoft YaHei" charset="-122"/>
            </a:endParaRPr>
          </a:p>
          <a:p>
            <a:pPr marL="285750" indent="-285750" algn="just">
              <a:buFont typeface="Arial" charset="0"/>
              <a:buChar char="•"/>
            </a:pPr>
            <a:endParaRPr lang="en-US" altLang="zh-CN" dirty="0">
              <a:latin typeface="Microsoft YaHei" charset="-122"/>
              <a:ea typeface="Microsoft YaHei" charset="-122"/>
              <a:cs typeface="Microsoft YaHei" charset="-122"/>
            </a:endParaRPr>
          </a:p>
          <a:p>
            <a:pPr marL="285750" indent="-285750" algn="just">
              <a:buFont typeface="Arial" charset="0"/>
              <a:buChar char="•"/>
            </a:pPr>
            <a:r>
              <a:rPr lang="en-US" altLang="zh-CN" dirty="0" smtClean="0">
                <a:latin typeface="Microsoft YaHei" charset="-122"/>
                <a:ea typeface="Microsoft YaHei" charset="-122"/>
                <a:cs typeface="Microsoft YaHei" charset="-122"/>
              </a:rPr>
              <a:t>POW</a:t>
            </a:r>
            <a:r>
              <a:rPr lang="zh-CN" altLang="zh-CN" dirty="0">
                <a:latin typeface="Microsoft YaHei" charset="-122"/>
                <a:ea typeface="Microsoft YaHei" charset="-122"/>
                <a:cs typeface="Microsoft YaHei" charset="-122"/>
              </a:rPr>
              <a:t>使用的资源是电力和服务器等各种不可循环利用的物理资源</a:t>
            </a:r>
            <a:r>
              <a:rPr lang="zh-CN" altLang="zh-CN" sz="1400" dirty="0">
                <a:effectLst/>
                <a:latin typeface="Microsoft YaHei" charset="-122"/>
                <a:ea typeface="Microsoft YaHei" charset="-122"/>
                <a:cs typeface="Microsoft YaHei" charset="-122"/>
              </a:rPr>
              <a:t> </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5" name="Freeform 5"/>
          <p:cNvSpPr>
            <a:spLocks noEditPoints="1"/>
          </p:cNvSpPr>
          <p:nvPr/>
        </p:nvSpPr>
        <p:spPr bwMode="auto">
          <a:xfrm>
            <a:off x="2598180" y="1361493"/>
            <a:ext cx="582764" cy="581536"/>
          </a:xfrm>
          <a:custGeom>
            <a:avLst/>
            <a:gdLst>
              <a:gd name="T0" fmla="*/ 2070 w 4140"/>
              <a:gd name="T1" fmla="*/ 0 h 4140"/>
              <a:gd name="T2" fmla="*/ 3534 w 4140"/>
              <a:gd name="T3" fmla="*/ 606 h 4140"/>
              <a:gd name="T4" fmla="*/ 4140 w 4140"/>
              <a:gd name="T5" fmla="*/ 2070 h 4140"/>
              <a:gd name="T6" fmla="*/ 3534 w 4140"/>
              <a:gd name="T7" fmla="*/ 3534 h 4140"/>
              <a:gd name="T8" fmla="*/ 2070 w 4140"/>
              <a:gd name="T9" fmla="*/ 4140 h 4140"/>
              <a:gd name="T10" fmla="*/ 607 w 4140"/>
              <a:gd name="T11" fmla="*/ 3534 h 4140"/>
              <a:gd name="T12" fmla="*/ 0 w 4140"/>
              <a:gd name="T13" fmla="*/ 2070 h 4140"/>
              <a:gd name="T14" fmla="*/ 607 w 4140"/>
              <a:gd name="T15" fmla="*/ 606 h 4140"/>
              <a:gd name="T16" fmla="*/ 2070 w 4140"/>
              <a:gd name="T17" fmla="*/ 0 h 4140"/>
              <a:gd name="T18" fmla="*/ 2685 w 4140"/>
              <a:gd name="T19" fmla="*/ 1455 h 4140"/>
              <a:gd name="T20" fmla="*/ 2070 w 4140"/>
              <a:gd name="T21" fmla="*/ 1200 h 4140"/>
              <a:gd name="T22" fmla="*/ 1455 w 4140"/>
              <a:gd name="T23" fmla="*/ 1455 h 4140"/>
              <a:gd name="T24" fmla="*/ 1200 w 4140"/>
              <a:gd name="T25" fmla="*/ 2070 h 4140"/>
              <a:gd name="T26" fmla="*/ 1455 w 4140"/>
              <a:gd name="T27" fmla="*/ 2685 h 4140"/>
              <a:gd name="T28" fmla="*/ 2070 w 4140"/>
              <a:gd name="T29" fmla="*/ 2940 h 4140"/>
              <a:gd name="T30" fmla="*/ 2685 w 4140"/>
              <a:gd name="T31" fmla="*/ 2685 h 4140"/>
              <a:gd name="T32" fmla="*/ 2940 w 4140"/>
              <a:gd name="T33" fmla="*/ 2070 h 4140"/>
              <a:gd name="T34" fmla="*/ 2685 w 4140"/>
              <a:gd name="T35" fmla="*/ 1455 h 4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40" h="4140">
                <a:moveTo>
                  <a:pt x="2070" y="0"/>
                </a:moveTo>
                <a:cubicBezTo>
                  <a:pt x="2642" y="0"/>
                  <a:pt x="3159" y="232"/>
                  <a:pt x="3534" y="606"/>
                </a:cubicBezTo>
                <a:cubicBezTo>
                  <a:pt x="3909" y="981"/>
                  <a:pt x="4140" y="1499"/>
                  <a:pt x="4140" y="2070"/>
                </a:cubicBezTo>
                <a:cubicBezTo>
                  <a:pt x="4140" y="2642"/>
                  <a:pt x="3909" y="3159"/>
                  <a:pt x="3534" y="3534"/>
                </a:cubicBezTo>
                <a:cubicBezTo>
                  <a:pt x="3159" y="3908"/>
                  <a:pt x="2642" y="4140"/>
                  <a:pt x="2070" y="4140"/>
                </a:cubicBezTo>
                <a:cubicBezTo>
                  <a:pt x="1499" y="4140"/>
                  <a:pt x="981" y="3908"/>
                  <a:pt x="607" y="3534"/>
                </a:cubicBezTo>
                <a:cubicBezTo>
                  <a:pt x="232" y="3159"/>
                  <a:pt x="0" y="2642"/>
                  <a:pt x="0" y="2070"/>
                </a:cubicBezTo>
                <a:cubicBezTo>
                  <a:pt x="0" y="1499"/>
                  <a:pt x="232" y="981"/>
                  <a:pt x="607" y="606"/>
                </a:cubicBezTo>
                <a:cubicBezTo>
                  <a:pt x="981" y="232"/>
                  <a:pt x="1499" y="0"/>
                  <a:pt x="2070" y="0"/>
                </a:cubicBezTo>
                <a:close/>
                <a:moveTo>
                  <a:pt x="2685" y="1455"/>
                </a:moveTo>
                <a:cubicBezTo>
                  <a:pt x="2528" y="1297"/>
                  <a:pt x="2310" y="1200"/>
                  <a:pt x="2070" y="1200"/>
                </a:cubicBezTo>
                <a:cubicBezTo>
                  <a:pt x="1830" y="1200"/>
                  <a:pt x="1612" y="1297"/>
                  <a:pt x="1455" y="1455"/>
                </a:cubicBezTo>
                <a:cubicBezTo>
                  <a:pt x="1298" y="1612"/>
                  <a:pt x="1200" y="1830"/>
                  <a:pt x="1200" y="2070"/>
                </a:cubicBezTo>
                <a:cubicBezTo>
                  <a:pt x="1200" y="2310"/>
                  <a:pt x="1298" y="2528"/>
                  <a:pt x="1455" y="2685"/>
                </a:cubicBezTo>
                <a:cubicBezTo>
                  <a:pt x="1612" y="2843"/>
                  <a:pt x="1830" y="2940"/>
                  <a:pt x="2070" y="2940"/>
                </a:cubicBezTo>
                <a:cubicBezTo>
                  <a:pt x="2310" y="2940"/>
                  <a:pt x="2528" y="2843"/>
                  <a:pt x="2685" y="2685"/>
                </a:cubicBezTo>
                <a:cubicBezTo>
                  <a:pt x="2843" y="2528"/>
                  <a:pt x="2940" y="2310"/>
                  <a:pt x="2940" y="2070"/>
                </a:cubicBezTo>
                <a:cubicBezTo>
                  <a:pt x="2940" y="1830"/>
                  <a:pt x="2843" y="1612"/>
                  <a:pt x="2685" y="1455"/>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p:cNvSpPr>
            <a:spLocks/>
          </p:cNvSpPr>
          <p:nvPr/>
        </p:nvSpPr>
        <p:spPr bwMode="auto">
          <a:xfrm>
            <a:off x="1504499" y="1242975"/>
            <a:ext cx="1255799" cy="1530908"/>
          </a:xfrm>
          <a:custGeom>
            <a:avLst/>
            <a:gdLst>
              <a:gd name="T0" fmla="*/ 1123 w 8917"/>
              <a:gd name="T1" fmla="*/ 5709 h 10898"/>
              <a:gd name="T2" fmla="*/ 281 w 8917"/>
              <a:gd name="T3" fmla="*/ 5777 h 10898"/>
              <a:gd name="T4" fmla="*/ 213 w 8917"/>
              <a:gd name="T5" fmla="*/ 4935 h 10898"/>
              <a:gd name="T6" fmla="*/ 8609 w 8917"/>
              <a:gd name="T7" fmla="*/ 5602 h 10898"/>
              <a:gd name="T8" fmla="*/ 8917 w 8917"/>
              <a:gd name="T9" fmla="*/ 6005 h 10898"/>
              <a:gd name="T10" fmla="*/ 8567 w 8917"/>
              <a:gd name="T11" fmla="*/ 6375 h 10898"/>
              <a:gd name="T12" fmla="*/ 4524 w 8917"/>
              <a:gd name="T13" fmla="*/ 10648 h 10898"/>
              <a:gd name="T14" fmla="*/ 3680 w 8917"/>
              <a:gd name="T15" fmla="*/ 10671 h 10898"/>
              <a:gd name="T16" fmla="*/ 3657 w 8917"/>
              <a:gd name="T17" fmla="*/ 9827 h 10898"/>
              <a:gd name="T18" fmla="*/ 7339 w 8917"/>
              <a:gd name="T19" fmla="*/ 5936 h 10898"/>
              <a:gd name="T20" fmla="*/ 1123 w 8917"/>
              <a:gd name="T21" fmla="*/ 5709 h 10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17" h="10898">
                <a:moveTo>
                  <a:pt x="1123" y="5709"/>
                </a:moveTo>
                <a:cubicBezTo>
                  <a:pt x="909" y="5960"/>
                  <a:pt x="532" y="5990"/>
                  <a:pt x="281" y="5777"/>
                </a:cubicBezTo>
                <a:cubicBezTo>
                  <a:pt x="30" y="5563"/>
                  <a:pt x="0" y="5186"/>
                  <a:pt x="213" y="4935"/>
                </a:cubicBezTo>
                <a:cubicBezTo>
                  <a:pt x="225" y="4921"/>
                  <a:pt x="4318" y="0"/>
                  <a:pt x="8609" y="5602"/>
                </a:cubicBezTo>
                <a:lnTo>
                  <a:pt x="8917" y="6005"/>
                </a:lnTo>
                <a:lnTo>
                  <a:pt x="8567" y="6375"/>
                </a:lnTo>
                <a:lnTo>
                  <a:pt x="4524" y="10648"/>
                </a:lnTo>
                <a:cubicBezTo>
                  <a:pt x="4297" y="10887"/>
                  <a:pt x="3920" y="10898"/>
                  <a:pt x="3680" y="10671"/>
                </a:cubicBezTo>
                <a:cubicBezTo>
                  <a:pt x="3441" y="10445"/>
                  <a:pt x="3430" y="10067"/>
                  <a:pt x="3657" y="9827"/>
                </a:cubicBezTo>
                <a:lnTo>
                  <a:pt x="7339" y="5936"/>
                </a:lnTo>
                <a:cubicBezTo>
                  <a:pt x="4082" y="2149"/>
                  <a:pt x="1131" y="5698"/>
                  <a:pt x="1123" y="5709"/>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1702848" y="1920308"/>
            <a:ext cx="665051" cy="1877250"/>
          </a:xfrm>
          <a:custGeom>
            <a:avLst/>
            <a:gdLst>
              <a:gd name="T0" fmla="*/ 3659 w 4726"/>
              <a:gd name="T1" fmla="*/ 223 h 13369"/>
              <a:gd name="T2" fmla="*/ 4503 w 4726"/>
              <a:gd name="T3" fmla="*/ 261 h 13369"/>
              <a:gd name="T4" fmla="*/ 4466 w 4726"/>
              <a:gd name="T5" fmla="*/ 1104 h 13369"/>
              <a:gd name="T6" fmla="*/ 2074 w 4726"/>
              <a:gd name="T7" fmla="*/ 3295 h 13369"/>
              <a:gd name="T8" fmla="*/ 1225 w 4726"/>
              <a:gd name="T9" fmla="*/ 4658 h 13369"/>
              <a:gd name="T10" fmla="*/ 2112 w 4726"/>
              <a:gd name="T11" fmla="*/ 6320 h 13369"/>
              <a:gd name="T12" fmla="*/ 4206 w 4726"/>
              <a:gd name="T13" fmla="*/ 11721 h 13369"/>
              <a:gd name="T14" fmla="*/ 4203 w 4726"/>
              <a:gd name="T15" fmla="*/ 12769 h 13369"/>
              <a:gd name="T16" fmla="*/ 3603 w 4726"/>
              <a:gd name="T17" fmla="*/ 13369 h 13369"/>
              <a:gd name="T18" fmla="*/ 3003 w 4726"/>
              <a:gd name="T19" fmla="*/ 12769 h 13369"/>
              <a:gd name="T20" fmla="*/ 3011 w 4726"/>
              <a:gd name="T21" fmla="*/ 11716 h 13369"/>
              <a:gd name="T22" fmla="*/ 1235 w 4726"/>
              <a:gd name="T23" fmla="*/ 7136 h 13369"/>
              <a:gd name="T24" fmla="*/ 30 w 4726"/>
              <a:gd name="T25" fmla="*/ 4616 h 13369"/>
              <a:gd name="T26" fmla="*/ 1268 w 4726"/>
              <a:gd name="T27" fmla="*/ 2414 h 13369"/>
              <a:gd name="T28" fmla="*/ 3659 w 4726"/>
              <a:gd name="T29" fmla="*/ 223 h 13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26" h="13369">
                <a:moveTo>
                  <a:pt x="3659" y="223"/>
                </a:moveTo>
                <a:cubicBezTo>
                  <a:pt x="3903" y="0"/>
                  <a:pt x="4281" y="17"/>
                  <a:pt x="4503" y="261"/>
                </a:cubicBezTo>
                <a:cubicBezTo>
                  <a:pt x="4726" y="504"/>
                  <a:pt x="4709" y="882"/>
                  <a:pt x="4466" y="1104"/>
                </a:cubicBezTo>
                <a:lnTo>
                  <a:pt x="2074" y="3295"/>
                </a:lnTo>
                <a:cubicBezTo>
                  <a:pt x="1544" y="3780"/>
                  <a:pt x="1242" y="4219"/>
                  <a:pt x="1225" y="4658"/>
                </a:cubicBezTo>
                <a:cubicBezTo>
                  <a:pt x="1208" y="5113"/>
                  <a:pt x="1484" y="5645"/>
                  <a:pt x="2112" y="6320"/>
                </a:cubicBezTo>
                <a:cubicBezTo>
                  <a:pt x="4230" y="8594"/>
                  <a:pt x="4229" y="8769"/>
                  <a:pt x="4206" y="11721"/>
                </a:cubicBezTo>
                <a:cubicBezTo>
                  <a:pt x="4205" y="11891"/>
                  <a:pt x="4203" y="12080"/>
                  <a:pt x="4203" y="12769"/>
                </a:cubicBezTo>
                <a:cubicBezTo>
                  <a:pt x="4203" y="13100"/>
                  <a:pt x="3935" y="13369"/>
                  <a:pt x="3603" y="13369"/>
                </a:cubicBezTo>
                <a:cubicBezTo>
                  <a:pt x="3272" y="13369"/>
                  <a:pt x="3003" y="13100"/>
                  <a:pt x="3003" y="12769"/>
                </a:cubicBezTo>
                <a:cubicBezTo>
                  <a:pt x="3003" y="12680"/>
                  <a:pt x="3007" y="12173"/>
                  <a:pt x="3011" y="11716"/>
                </a:cubicBezTo>
                <a:cubicBezTo>
                  <a:pt x="3030" y="9212"/>
                  <a:pt x="3031" y="9064"/>
                  <a:pt x="1235" y="7136"/>
                </a:cubicBezTo>
                <a:cubicBezTo>
                  <a:pt x="375" y="6211"/>
                  <a:pt x="0" y="5401"/>
                  <a:pt x="30" y="4616"/>
                </a:cubicBezTo>
                <a:cubicBezTo>
                  <a:pt x="60" y="3815"/>
                  <a:pt x="501" y="3116"/>
                  <a:pt x="1268" y="2414"/>
                </a:cubicBezTo>
                <a:lnTo>
                  <a:pt x="3659" y="223"/>
                </a:ln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907611" y="2894243"/>
            <a:ext cx="933405" cy="552674"/>
          </a:xfrm>
          <a:custGeom>
            <a:avLst/>
            <a:gdLst>
              <a:gd name="T0" fmla="*/ 354 w 6628"/>
              <a:gd name="T1" fmla="*/ 1922 h 3936"/>
              <a:gd name="T2" fmla="*/ 181 w 6628"/>
              <a:gd name="T3" fmla="*/ 1093 h 3936"/>
              <a:gd name="T4" fmla="*/ 1010 w 6628"/>
              <a:gd name="T5" fmla="*/ 919 h 3936"/>
              <a:gd name="T6" fmla="*/ 5555 w 6628"/>
              <a:gd name="T7" fmla="*/ 227 h 3936"/>
              <a:gd name="T8" fmla="*/ 6401 w 6628"/>
              <a:gd name="T9" fmla="*/ 252 h 3936"/>
              <a:gd name="T10" fmla="*/ 6376 w 6628"/>
              <a:gd name="T11" fmla="*/ 1099 h 3936"/>
              <a:gd name="T12" fmla="*/ 354 w 6628"/>
              <a:gd name="T13" fmla="*/ 1922 h 3936"/>
            </a:gdLst>
            <a:ahLst/>
            <a:cxnLst>
              <a:cxn ang="0">
                <a:pos x="T0" y="T1"/>
              </a:cxn>
              <a:cxn ang="0">
                <a:pos x="T2" y="T3"/>
              </a:cxn>
              <a:cxn ang="0">
                <a:pos x="T4" y="T5"/>
              </a:cxn>
              <a:cxn ang="0">
                <a:pos x="T6" y="T7"/>
              </a:cxn>
              <a:cxn ang="0">
                <a:pos x="T8" y="T9"/>
              </a:cxn>
              <a:cxn ang="0">
                <a:pos x="T10" y="T11"/>
              </a:cxn>
              <a:cxn ang="0">
                <a:pos x="T12" y="T13"/>
              </a:cxn>
            </a:cxnLst>
            <a:rect l="0" t="0" r="r" b="b"/>
            <a:pathLst>
              <a:path w="6628" h="3936">
                <a:moveTo>
                  <a:pt x="354" y="1922"/>
                </a:moveTo>
                <a:cubicBezTo>
                  <a:pt x="77" y="1741"/>
                  <a:pt x="0" y="1370"/>
                  <a:pt x="181" y="1093"/>
                </a:cubicBezTo>
                <a:cubicBezTo>
                  <a:pt x="362" y="816"/>
                  <a:pt x="733" y="738"/>
                  <a:pt x="1010" y="919"/>
                </a:cubicBezTo>
                <a:cubicBezTo>
                  <a:pt x="1017" y="923"/>
                  <a:pt x="3227" y="2410"/>
                  <a:pt x="5555" y="227"/>
                </a:cubicBezTo>
                <a:cubicBezTo>
                  <a:pt x="5796" y="0"/>
                  <a:pt x="6175" y="12"/>
                  <a:pt x="6401" y="252"/>
                </a:cubicBezTo>
                <a:cubicBezTo>
                  <a:pt x="6628" y="493"/>
                  <a:pt x="6616" y="872"/>
                  <a:pt x="6376" y="1099"/>
                </a:cubicBezTo>
                <a:cubicBezTo>
                  <a:pt x="3351" y="3936"/>
                  <a:pt x="363" y="1928"/>
                  <a:pt x="354" y="1922"/>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2706258" y="2140150"/>
            <a:ext cx="830854" cy="518286"/>
          </a:xfrm>
          <a:custGeom>
            <a:avLst/>
            <a:gdLst>
              <a:gd name="T0" fmla="*/ 185 w 5902"/>
              <a:gd name="T1" fmla="*/ 1017 h 3689"/>
              <a:gd name="T2" fmla="*/ 347 w 5902"/>
              <a:gd name="T3" fmla="*/ 185 h 3689"/>
              <a:gd name="T4" fmla="*/ 1179 w 5902"/>
              <a:gd name="T5" fmla="*/ 346 h 3689"/>
              <a:gd name="T6" fmla="*/ 5045 w 5902"/>
              <a:gd name="T7" fmla="*/ 1421 h 3689"/>
              <a:gd name="T8" fmla="*/ 5799 w 5902"/>
              <a:gd name="T9" fmla="*/ 1806 h 3689"/>
              <a:gd name="T10" fmla="*/ 5415 w 5902"/>
              <a:gd name="T11" fmla="*/ 2560 h 3689"/>
              <a:gd name="T12" fmla="*/ 185 w 5902"/>
              <a:gd name="T13" fmla="*/ 1017 h 3689"/>
            </a:gdLst>
            <a:ahLst/>
            <a:cxnLst>
              <a:cxn ang="0">
                <a:pos x="T0" y="T1"/>
              </a:cxn>
              <a:cxn ang="0">
                <a:pos x="T2" y="T3"/>
              </a:cxn>
              <a:cxn ang="0">
                <a:pos x="T4" y="T5"/>
              </a:cxn>
              <a:cxn ang="0">
                <a:pos x="T6" y="T7"/>
              </a:cxn>
              <a:cxn ang="0">
                <a:pos x="T8" y="T9"/>
              </a:cxn>
              <a:cxn ang="0">
                <a:pos x="T10" y="T11"/>
              </a:cxn>
              <a:cxn ang="0">
                <a:pos x="T12" y="T13"/>
              </a:cxn>
            </a:cxnLst>
            <a:rect l="0" t="0" r="r" b="b"/>
            <a:pathLst>
              <a:path w="5902" h="3689">
                <a:moveTo>
                  <a:pt x="185" y="1017"/>
                </a:moveTo>
                <a:cubicBezTo>
                  <a:pt x="0" y="742"/>
                  <a:pt x="72" y="370"/>
                  <a:pt x="347" y="185"/>
                </a:cubicBezTo>
                <a:cubicBezTo>
                  <a:pt x="621" y="0"/>
                  <a:pt x="993" y="72"/>
                  <a:pt x="1179" y="346"/>
                </a:cubicBezTo>
                <a:cubicBezTo>
                  <a:pt x="1182" y="352"/>
                  <a:pt x="2446" y="2268"/>
                  <a:pt x="5045" y="1421"/>
                </a:cubicBezTo>
                <a:cubicBezTo>
                  <a:pt x="5359" y="1319"/>
                  <a:pt x="5697" y="1491"/>
                  <a:pt x="5799" y="1806"/>
                </a:cubicBezTo>
                <a:cubicBezTo>
                  <a:pt x="5902" y="2120"/>
                  <a:pt x="5729" y="2458"/>
                  <a:pt x="5415" y="2560"/>
                </a:cubicBezTo>
                <a:cubicBezTo>
                  <a:pt x="1949" y="3689"/>
                  <a:pt x="190" y="1024"/>
                  <a:pt x="185" y="1017"/>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23" name="矩形 22"/>
          <p:cNvSpPr/>
          <p:nvPr/>
        </p:nvSpPr>
        <p:spPr>
          <a:xfrm>
            <a:off x="1099987" y="3960453"/>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节能</a:t>
            </a:r>
          </a:p>
        </p:txBody>
      </p:sp>
      <p:sp>
        <p:nvSpPr>
          <p:cNvPr id="28" name="矩形 27"/>
          <p:cNvSpPr/>
          <p:nvPr/>
        </p:nvSpPr>
        <p:spPr>
          <a:xfrm>
            <a:off x="3913450" y="3050272"/>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效率</a:t>
            </a:r>
          </a:p>
        </p:txBody>
      </p:sp>
      <p:sp>
        <p:nvSpPr>
          <p:cNvPr id="29" name="矩形 28"/>
          <p:cNvSpPr/>
          <p:nvPr/>
        </p:nvSpPr>
        <p:spPr>
          <a:xfrm>
            <a:off x="6726913" y="2140092"/>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公平</a:t>
            </a:r>
          </a:p>
        </p:txBody>
      </p:sp>
      <p:sp>
        <p:nvSpPr>
          <p:cNvPr id="30" name="矩形 29"/>
          <p:cNvSpPr/>
          <p:nvPr/>
        </p:nvSpPr>
        <p:spPr>
          <a:xfrm>
            <a:off x="9323399" y="1229912"/>
            <a:ext cx="2651624"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算避免力</a:t>
            </a:r>
            <a:r>
              <a:rPr lang="zh-CN" altLang="en-US" b="1" smtClean="0">
                <a:solidFill>
                  <a:schemeClr val="bg1"/>
                </a:solidFill>
                <a:latin typeface="微软雅黑" panose="020B0503020204020204" pitchFamily="34" charset="-122"/>
                <a:ea typeface="微软雅黑" panose="020B0503020204020204" pitchFamily="34" charset="-122"/>
              </a:rPr>
              <a:t>集中、抗攻击</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2" name="矩形 3"/>
          <p:cNvSpPr>
            <a:spLocks noChangeArrowheads="1"/>
          </p:cNvSpPr>
          <p:nvPr/>
        </p:nvSpPr>
        <p:spPr bwMode="auto">
          <a:xfrm>
            <a:off x="798575" y="234824"/>
            <a:ext cx="6046456" cy="523220"/>
          </a:xfrm>
          <a:prstGeom prst="rect">
            <a:avLst/>
          </a:prstGeom>
          <a:extLst/>
        </p:spPr>
        <p:txBody>
          <a:bodyPr wrap="square">
            <a:spAutoFit/>
          </a:bodyPr>
          <a:lstStyle/>
          <a:p>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POS</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共识机制的</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优点</a:t>
            </a:r>
          </a:p>
        </p:txBody>
      </p:sp>
      <p:sp>
        <p:nvSpPr>
          <p:cNvPr id="31" name="等腰三角形 30"/>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977598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31"/>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22"/>
                                        </p:tgtEl>
                                        <p:attrNameLst>
                                          <p:attrName>ppt_x</p:attrName>
                                          <p:attrName>ppt_y</p:attrName>
                                        </p:attrNameLst>
                                      </p:cBhvr>
                                      <p:rCtr x="6068" y="0"/>
                                    </p:animMotion>
                                  </p:childTnLst>
                                </p:cTn>
                              </p:par>
                            </p:childTnLst>
                          </p:cTn>
                        </p:par>
                        <p:par>
                          <p:cTn id="19" fill="hold">
                            <p:stCondLst>
                              <p:cond delay="1000"/>
                            </p:stCondLst>
                            <p:childTnLst>
                              <p:par>
                                <p:cTn id="20" presetID="2" presetClass="entr" presetSubtype="8"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750" fill="hold"/>
                                        <p:tgtEl>
                                          <p:spTgt spid="24"/>
                                        </p:tgtEl>
                                        <p:attrNameLst>
                                          <p:attrName>ppt_x</p:attrName>
                                        </p:attrNameLst>
                                      </p:cBhvr>
                                      <p:tavLst>
                                        <p:tav tm="0">
                                          <p:val>
                                            <p:strVal val="0-#ppt_w/2"/>
                                          </p:val>
                                        </p:tav>
                                        <p:tav tm="100000">
                                          <p:val>
                                            <p:strVal val="#ppt_x"/>
                                          </p:val>
                                        </p:tav>
                                      </p:tavLst>
                                    </p:anim>
                                    <p:anim calcmode="lin" valueType="num">
                                      <p:cBhvr additive="base">
                                        <p:cTn id="23" dur="750" fill="hold"/>
                                        <p:tgtEl>
                                          <p:spTgt spid="24"/>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750" fill="hold"/>
                                        <p:tgtEl>
                                          <p:spTgt spid="25"/>
                                        </p:tgtEl>
                                        <p:attrNameLst>
                                          <p:attrName>ppt_x</p:attrName>
                                        </p:attrNameLst>
                                      </p:cBhvr>
                                      <p:tavLst>
                                        <p:tav tm="0">
                                          <p:val>
                                            <p:strVal val="0-#ppt_w/2"/>
                                          </p:val>
                                        </p:tav>
                                        <p:tav tm="100000">
                                          <p:val>
                                            <p:strVal val="#ppt_x"/>
                                          </p:val>
                                        </p:tav>
                                      </p:tavLst>
                                    </p:anim>
                                    <p:anim calcmode="lin" valueType="num">
                                      <p:cBhvr additive="base">
                                        <p:cTn id="27" dur="750" fill="hold"/>
                                        <p:tgtEl>
                                          <p:spTgt spid="25"/>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750" fill="hold"/>
                                        <p:tgtEl>
                                          <p:spTgt spid="26"/>
                                        </p:tgtEl>
                                        <p:attrNameLst>
                                          <p:attrName>ppt_x</p:attrName>
                                        </p:attrNameLst>
                                      </p:cBhvr>
                                      <p:tavLst>
                                        <p:tav tm="0">
                                          <p:val>
                                            <p:strVal val="0-#ppt_w/2"/>
                                          </p:val>
                                        </p:tav>
                                        <p:tav tm="100000">
                                          <p:val>
                                            <p:strVal val="#ppt_x"/>
                                          </p:val>
                                        </p:tav>
                                      </p:tavLst>
                                    </p:anim>
                                    <p:anim calcmode="lin" valueType="num">
                                      <p:cBhvr additive="base">
                                        <p:cTn id="31" dur="750" fill="hold"/>
                                        <p:tgtEl>
                                          <p:spTgt spid="26"/>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750" fill="hold"/>
                                        <p:tgtEl>
                                          <p:spTgt spid="27"/>
                                        </p:tgtEl>
                                        <p:attrNameLst>
                                          <p:attrName>ppt_x</p:attrName>
                                        </p:attrNameLst>
                                      </p:cBhvr>
                                      <p:tavLst>
                                        <p:tav tm="0">
                                          <p:val>
                                            <p:strVal val="0-#ppt_w/2"/>
                                          </p:val>
                                        </p:tav>
                                        <p:tav tm="100000">
                                          <p:val>
                                            <p:strVal val="#ppt_x"/>
                                          </p:val>
                                        </p:tav>
                                      </p:tavLst>
                                    </p:anim>
                                    <p:anim calcmode="lin" valueType="num">
                                      <p:cBhvr additive="base">
                                        <p:cTn id="35" dur="750" fill="hold"/>
                                        <p:tgtEl>
                                          <p:spTgt spid="27"/>
                                        </p:tgtEl>
                                        <p:attrNameLst>
                                          <p:attrName>ppt_y</p:attrName>
                                        </p:attrNameLst>
                                      </p:cBhvr>
                                      <p:tavLst>
                                        <p:tav tm="0">
                                          <p:val>
                                            <p:strVal val="#ppt_y"/>
                                          </p:val>
                                        </p:tav>
                                        <p:tav tm="100000">
                                          <p:val>
                                            <p:strVal val="#ppt_y"/>
                                          </p:val>
                                        </p:tav>
                                      </p:tavLst>
                                    </p:anim>
                                  </p:childTnLst>
                                </p:cTn>
                              </p:par>
                            </p:childTnLst>
                          </p:cTn>
                        </p:par>
                        <p:par>
                          <p:cTn id="36" fill="hold">
                            <p:stCondLst>
                              <p:cond delay="1750"/>
                            </p:stCondLst>
                            <p:childTnLst>
                              <p:par>
                                <p:cTn id="37" presetID="21" presetClass="entr" presetSubtype="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heel(1)">
                                      <p:cBhvr>
                                        <p:cTn id="39" dur="500"/>
                                        <p:tgtEl>
                                          <p:spTgt spid="5"/>
                                        </p:tgtEl>
                                      </p:cBhvr>
                                    </p:animEffect>
                                  </p:childTnLst>
                                </p:cTn>
                              </p:par>
                            </p:childTnLst>
                          </p:cTn>
                        </p:par>
                        <p:par>
                          <p:cTn id="40" fill="hold">
                            <p:stCondLst>
                              <p:cond delay="2250"/>
                            </p:stCondLst>
                            <p:childTnLst>
                              <p:par>
                                <p:cTn id="41" presetID="22" presetClass="entr" presetSubtype="4"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00"/>
                                        <p:tgtEl>
                                          <p:spTgt spid="6"/>
                                        </p:tgtEl>
                                      </p:cBhvr>
                                    </p:animEffect>
                                  </p:childTnLst>
                                </p:cTn>
                              </p:par>
                            </p:childTnLst>
                          </p:cTn>
                        </p:par>
                        <p:par>
                          <p:cTn id="44" fill="hold">
                            <p:stCondLst>
                              <p:cond delay="2750"/>
                            </p:stCondLst>
                            <p:childTnLst>
                              <p:par>
                                <p:cTn id="45" presetID="22" presetClass="entr" presetSubtype="8"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par>
                          <p:cTn id="48" fill="hold">
                            <p:stCondLst>
                              <p:cond delay="3250"/>
                            </p:stCondLst>
                            <p:childTnLst>
                              <p:par>
                                <p:cTn id="49" presetID="22" presetClass="entr" presetSubtype="1"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up)">
                                      <p:cBhvr>
                                        <p:cTn id="51" dur="500"/>
                                        <p:tgtEl>
                                          <p:spTgt spid="9"/>
                                        </p:tgtEl>
                                      </p:cBhvr>
                                    </p:animEffect>
                                  </p:childTnLst>
                                </p:cTn>
                              </p:par>
                            </p:childTnLst>
                          </p:cTn>
                        </p:par>
                        <p:par>
                          <p:cTn id="52" fill="hold">
                            <p:stCondLst>
                              <p:cond delay="3750"/>
                            </p:stCondLst>
                            <p:childTnLst>
                              <p:par>
                                <p:cTn id="53" presetID="22" presetClass="entr" presetSubtype="2"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right)">
                                      <p:cBhvr>
                                        <p:cTn id="55" dur="500"/>
                                        <p:tgtEl>
                                          <p:spTgt spid="10"/>
                                        </p:tgtEl>
                                      </p:cBhvr>
                                    </p:animEffect>
                                  </p:childTnLst>
                                </p:cTn>
                              </p:par>
                            </p:childTnLst>
                          </p:cTn>
                        </p:par>
                        <p:par>
                          <p:cTn id="56" fill="hold">
                            <p:stCondLst>
                              <p:cond delay="4250"/>
                            </p:stCondLst>
                            <p:childTnLst>
                              <p:par>
                                <p:cTn id="57" presetID="53" presetClass="entr" presetSubtype="16"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p:cTn id="59" dur="500" fill="hold"/>
                                        <p:tgtEl>
                                          <p:spTgt spid="23"/>
                                        </p:tgtEl>
                                        <p:attrNameLst>
                                          <p:attrName>ppt_w</p:attrName>
                                        </p:attrNameLst>
                                      </p:cBhvr>
                                      <p:tavLst>
                                        <p:tav tm="0">
                                          <p:val>
                                            <p:fltVal val="0"/>
                                          </p:val>
                                        </p:tav>
                                        <p:tav tm="100000">
                                          <p:val>
                                            <p:strVal val="#ppt_w"/>
                                          </p:val>
                                        </p:tav>
                                      </p:tavLst>
                                    </p:anim>
                                    <p:anim calcmode="lin" valueType="num">
                                      <p:cBhvr>
                                        <p:cTn id="60" dur="500" fill="hold"/>
                                        <p:tgtEl>
                                          <p:spTgt spid="23"/>
                                        </p:tgtEl>
                                        <p:attrNameLst>
                                          <p:attrName>ppt_h</p:attrName>
                                        </p:attrNameLst>
                                      </p:cBhvr>
                                      <p:tavLst>
                                        <p:tav tm="0">
                                          <p:val>
                                            <p:fltVal val="0"/>
                                          </p:val>
                                        </p:tav>
                                        <p:tav tm="100000">
                                          <p:val>
                                            <p:strVal val="#ppt_h"/>
                                          </p:val>
                                        </p:tav>
                                      </p:tavLst>
                                    </p:anim>
                                    <p:animEffect transition="in" filter="fade">
                                      <p:cBhvr>
                                        <p:cTn id="61" dur="500"/>
                                        <p:tgtEl>
                                          <p:spTgt spid="23"/>
                                        </p:tgtEl>
                                      </p:cBhvr>
                                    </p:animEffect>
                                  </p:childTnLst>
                                </p:cTn>
                              </p:par>
                            </p:childTnLst>
                          </p:cTn>
                        </p:par>
                        <p:par>
                          <p:cTn id="62" fill="hold">
                            <p:stCondLst>
                              <p:cond delay="4750"/>
                            </p:stCondLst>
                            <p:childTnLst>
                              <p:par>
                                <p:cTn id="63" presetID="53" presetClass="entr" presetSubtype="16" fill="hold" grpId="0" nodeType="afterEffect">
                                  <p:stCondLst>
                                    <p:cond delay="0"/>
                                  </p:stCondLst>
                                  <p:iterate type="lt">
                                    <p:tmPct val="10000"/>
                                  </p:iterate>
                                  <p:childTnLst>
                                    <p:set>
                                      <p:cBhvr>
                                        <p:cTn id="64" dur="1" fill="hold">
                                          <p:stCondLst>
                                            <p:cond delay="0"/>
                                          </p:stCondLst>
                                        </p:cTn>
                                        <p:tgtEl>
                                          <p:spTgt spid="58"/>
                                        </p:tgtEl>
                                        <p:attrNameLst>
                                          <p:attrName>style.visibility</p:attrName>
                                        </p:attrNameLst>
                                      </p:cBhvr>
                                      <p:to>
                                        <p:strVal val="visible"/>
                                      </p:to>
                                    </p:set>
                                    <p:anim calcmode="lin" valueType="num">
                                      <p:cBhvr>
                                        <p:cTn id="65" dur="100" fill="hold"/>
                                        <p:tgtEl>
                                          <p:spTgt spid="58"/>
                                        </p:tgtEl>
                                        <p:attrNameLst>
                                          <p:attrName>ppt_w</p:attrName>
                                        </p:attrNameLst>
                                      </p:cBhvr>
                                      <p:tavLst>
                                        <p:tav tm="0">
                                          <p:val>
                                            <p:fltVal val="0"/>
                                          </p:val>
                                        </p:tav>
                                        <p:tav tm="100000">
                                          <p:val>
                                            <p:strVal val="#ppt_w"/>
                                          </p:val>
                                        </p:tav>
                                      </p:tavLst>
                                    </p:anim>
                                    <p:anim calcmode="lin" valueType="num">
                                      <p:cBhvr>
                                        <p:cTn id="66" dur="100" fill="hold"/>
                                        <p:tgtEl>
                                          <p:spTgt spid="58"/>
                                        </p:tgtEl>
                                        <p:attrNameLst>
                                          <p:attrName>ppt_h</p:attrName>
                                        </p:attrNameLst>
                                      </p:cBhvr>
                                      <p:tavLst>
                                        <p:tav tm="0">
                                          <p:val>
                                            <p:fltVal val="0"/>
                                          </p:val>
                                        </p:tav>
                                        <p:tav tm="100000">
                                          <p:val>
                                            <p:strVal val="#ppt_h"/>
                                          </p:val>
                                        </p:tav>
                                      </p:tavLst>
                                    </p:anim>
                                    <p:animEffect transition="in" filter="fade">
                                      <p:cBhvr>
                                        <p:cTn id="67" dur="100"/>
                                        <p:tgtEl>
                                          <p:spTgt spid="58"/>
                                        </p:tgtEl>
                                      </p:cBhvr>
                                    </p:animEffect>
                                  </p:childTnLst>
                                </p:cTn>
                              </p:par>
                            </p:childTnLst>
                          </p:cTn>
                        </p:par>
                        <p:par>
                          <p:cTn id="68" fill="hold">
                            <p:stCondLst>
                              <p:cond delay="5430"/>
                            </p:stCondLst>
                            <p:childTnLst>
                              <p:par>
                                <p:cTn id="69" presetID="53" presetClass="entr" presetSubtype="16"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p:cTn id="71" dur="500" fill="hold"/>
                                        <p:tgtEl>
                                          <p:spTgt spid="28"/>
                                        </p:tgtEl>
                                        <p:attrNameLst>
                                          <p:attrName>ppt_w</p:attrName>
                                        </p:attrNameLst>
                                      </p:cBhvr>
                                      <p:tavLst>
                                        <p:tav tm="0">
                                          <p:val>
                                            <p:fltVal val="0"/>
                                          </p:val>
                                        </p:tav>
                                        <p:tav tm="100000">
                                          <p:val>
                                            <p:strVal val="#ppt_w"/>
                                          </p:val>
                                        </p:tav>
                                      </p:tavLst>
                                    </p:anim>
                                    <p:anim calcmode="lin" valueType="num">
                                      <p:cBhvr>
                                        <p:cTn id="72" dur="500" fill="hold"/>
                                        <p:tgtEl>
                                          <p:spTgt spid="28"/>
                                        </p:tgtEl>
                                        <p:attrNameLst>
                                          <p:attrName>ppt_h</p:attrName>
                                        </p:attrNameLst>
                                      </p:cBhvr>
                                      <p:tavLst>
                                        <p:tav tm="0">
                                          <p:val>
                                            <p:fltVal val="0"/>
                                          </p:val>
                                        </p:tav>
                                        <p:tav tm="100000">
                                          <p:val>
                                            <p:strVal val="#ppt_h"/>
                                          </p:val>
                                        </p:tav>
                                      </p:tavLst>
                                    </p:anim>
                                    <p:animEffect transition="in" filter="fade">
                                      <p:cBhvr>
                                        <p:cTn id="73" dur="500"/>
                                        <p:tgtEl>
                                          <p:spTgt spid="28"/>
                                        </p:tgtEl>
                                      </p:cBhvr>
                                    </p:animEffect>
                                  </p:childTnLst>
                                </p:cTn>
                              </p:par>
                            </p:childTnLst>
                          </p:cTn>
                        </p:par>
                        <p:par>
                          <p:cTn id="74" fill="hold">
                            <p:stCondLst>
                              <p:cond delay="5930"/>
                            </p:stCondLst>
                            <p:childTnLst>
                              <p:par>
                                <p:cTn id="75" presetID="53" presetClass="entr" presetSubtype="16" fill="hold" grpId="0" nodeType="afterEffect">
                                  <p:stCondLst>
                                    <p:cond delay="0"/>
                                  </p:stCondLst>
                                  <p:iterate type="lt">
                                    <p:tmPct val="10000"/>
                                  </p:iterate>
                                  <p:childTnLst>
                                    <p:set>
                                      <p:cBhvr>
                                        <p:cTn id="76" dur="1" fill="hold">
                                          <p:stCondLst>
                                            <p:cond delay="0"/>
                                          </p:stCondLst>
                                        </p:cTn>
                                        <p:tgtEl>
                                          <p:spTgt spid="57"/>
                                        </p:tgtEl>
                                        <p:attrNameLst>
                                          <p:attrName>style.visibility</p:attrName>
                                        </p:attrNameLst>
                                      </p:cBhvr>
                                      <p:to>
                                        <p:strVal val="visible"/>
                                      </p:to>
                                    </p:set>
                                    <p:anim calcmode="lin" valueType="num">
                                      <p:cBhvr>
                                        <p:cTn id="77" dur="100" fill="hold"/>
                                        <p:tgtEl>
                                          <p:spTgt spid="57"/>
                                        </p:tgtEl>
                                        <p:attrNameLst>
                                          <p:attrName>ppt_w</p:attrName>
                                        </p:attrNameLst>
                                      </p:cBhvr>
                                      <p:tavLst>
                                        <p:tav tm="0">
                                          <p:val>
                                            <p:fltVal val="0"/>
                                          </p:val>
                                        </p:tav>
                                        <p:tav tm="100000">
                                          <p:val>
                                            <p:strVal val="#ppt_w"/>
                                          </p:val>
                                        </p:tav>
                                      </p:tavLst>
                                    </p:anim>
                                    <p:anim calcmode="lin" valueType="num">
                                      <p:cBhvr>
                                        <p:cTn id="78" dur="100" fill="hold"/>
                                        <p:tgtEl>
                                          <p:spTgt spid="57"/>
                                        </p:tgtEl>
                                        <p:attrNameLst>
                                          <p:attrName>ppt_h</p:attrName>
                                        </p:attrNameLst>
                                      </p:cBhvr>
                                      <p:tavLst>
                                        <p:tav tm="0">
                                          <p:val>
                                            <p:fltVal val="0"/>
                                          </p:val>
                                        </p:tav>
                                        <p:tav tm="100000">
                                          <p:val>
                                            <p:strVal val="#ppt_h"/>
                                          </p:val>
                                        </p:tav>
                                      </p:tavLst>
                                    </p:anim>
                                    <p:animEffect transition="in" filter="fade">
                                      <p:cBhvr>
                                        <p:cTn id="79" dur="100"/>
                                        <p:tgtEl>
                                          <p:spTgt spid="57"/>
                                        </p:tgtEl>
                                      </p:cBhvr>
                                    </p:animEffect>
                                  </p:childTnLst>
                                </p:cTn>
                              </p:par>
                            </p:childTnLst>
                          </p:cTn>
                        </p:par>
                        <p:par>
                          <p:cTn id="80" fill="hold">
                            <p:stCondLst>
                              <p:cond delay="6130"/>
                            </p:stCondLst>
                            <p:childTnLst>
                              <p:par>
                                <p:cTn id="81" presetID="53" presetClass="entr" presetSubtype="16" fill="hold" grpId="0" nodeType="afterEffect">
                                  <p:stCondLst>
                                    <p:cond delay="0"/>
                                  </p:stCondLst>
                                  <p:childTnLst>
                                    <p:set>
                                      <p:cBhvr>
                                        <p:cTn id="82" dur="1" fill="hold">
                                          <p:stCondLst>
                                            <p:cond delay="0"/>
                                          </p:stCondLst>
                                        </p:cTn>
                                        <p:tgtEl>
                                          <p:spTgt spid="29"/>
                                        </p:tgtEl>
                                        <p:attrNameLst>
                                          <p:attrName>style.visibility</p:attrName>
                                        </p:attrNameLst>
                                      </p:cBhvr>
                                      <p:to>
                                        <p:strVal val="visible"/>
                                      </p:to>
                                    </p:set>
                                    <p:anim calcmode="lin" valueType="num">
                                      <p:cBhvr>
                                        <p:cTn id="83" dur="500" fill="hold"/>
                                        <p:tgtEl>
                                          <p:spTgt spid="29"/>
                                        </p:tgtEl>
                                        <p:attrNameLst>
                                          <p:attrName>ppt_w</p:attrName>
                                        </p:attrNameLst>
                                      </p:cBhvr>
                                      <p:tavLst>
                                        <p:tav tm="0">
                                          <p:val>
                                            <p:fltVal val="0"/>
                                          </p:val>
                                        </p:tav>
                                        <p:tav tm="100000">
                                          <p:val>
                                            <p:strVal val="#ppt_w"/>
                                          </p:val>
                                        </p:tav>
                                      </p:tavLst>
                                    </p:anim>
                                    <p:anim calcmode="lin" valueType="num">
                                      <p:cBhvr>
                                        <p:cTn id="84" dur="500" fill="hold"/>
                                        <p:tgtEl>
                                          <p:spTgt spid="29"/>
                                        </p:tgtEl>
                                        <p:attrNameLst>
                                          <p:attrName>ppt_h</p:attrName>
                                        </p:attrNameLst>
                                      </p:cBhvr>
                                      <p:tavLst>
                                        <p:tav tm="0">
                                          <p:val>
                                            <p:fltVal val="0"/>
                                          </p:val>
                                        </p:tav>
                                        <p:tav tm="100000">
                                          <p:val>
                                            <p:strVal val="#ppt_h"/>
                                          </p:val>
                                        </p:tav>
                                      </p:tavLst>
                                    </p:anim>
                                    <p:animEffect transition="in" filter="fade">
                                      <p:cBhvr>
                                        <p:cTn id="85" dur="500"/>
                                        <p:tgtEl>
                                          <p:spTgt spid="29"/>
                                        </p:tgtEl>
                                      </p:cBhvr>
                                    </p:animEffect>
                                  </p:childTnLst>
                                </p:cTn>
                              </p:par>
                            </p:childTnLst>
                          </p:cTn>
                        </p:par>
                        <p:par>
                          <p:cTn id="86" fill="hold">
                            <p:stCondLst>
                              <p:cond delay="6630"/>
                            </p:stCondLst>
                            <p:childTnLst>
                              <p:par>
                                <p:cTn id="87" presetID="53" presetClass="entr" presetSubtype="16" fill="hold" grpId="0" nodeType="afterEffect">
                                  <p:stCondLst>
                                    <p:cond delay="0"/>
                                  </p:stCondLst>
                                  <p:iterate type="lt">
                                    <p:tmPct val="10000"/>
                                  </p:iterate>
                                  <p:childTnLst>
                                    <p:set>
                                      <p:cBhvr>
                                        <p:cTn id="88" dur="1" fill="hold">
                                          <p:stCondLst>
                                            <p:cond delay="0"/>
                                          </p:stCondLst>
                                        </p:cTn>
                                        <p:tgtEl>
                                          <p:spTgt spid="56"/>
                                        </p:tgtEl>
                                        <p:attrNameLst>
                                          <p:attrName>style.visibility</p:attrName>
                                        </p:attrNameLst>
                                      </p:cBhvr>
                                      <p:to>
                                        <p:strVal val="visible"/>
                                      </p:to>
                                    </p:set>
                                    <p:anim calcmode="lin" valueType="num">
                                      <p:cBhvr>
                                        <p:cTn id="89" dur="100" fill="hold"/>
                                        <p:tgtEl>
                                          <p:spTgt spid="56"/>
                                        </p:tgtEl>
                                        <p:attrNameLst>
                                          <p:attrName>ppt_w</p:attrName>
                                        </p:attrNameLst>
                                      </p:cBhvr>
                                      <p:tavLst>
                                        <p:tav tm="0">
                                          <p:val>
                                            <p:fltVal val="0"/>
                                          </p:val>
                                        </p:tav>
                                        <p:tav tm="100000">
                                          <p:val>
                                            <p:strVal val="#ppt_w"/>
                                          </p:val>
                                        </p:tav>
                                      </p:tavLst>
                                    </p:anim>
                                    <p:anim calcmode="lin" valueType="num">
                                      <p:cBhvr>
                                        <p:cTn id="90" dur="100" fill="hold"/>
                                        <p:tgtEl>
                                          <p:spTgt spid="56"/>
                                        </p:tgtEl>
                                        <p:attrNameLst>
                                          <p:attrName>ppt_h</p:attrName>
                                        </p:attrNameLst>
                                      </p:cBhvr>
                                      <p:tavLst>
                                        <p:tav tm="0">
                                          <p:val>
                                            <p:fltVal val="0"/>
                                          </p:val>
                                        </p:tav>
                                        <p:tav tm="100000">
                                          <p:val>
                                            <p:strVal val="#ppt_h"/>
                                          </p:val>
                                        </p:tav>
                                      </p:tavLst>
                                    </p:anim>
                                    <p:animEffect transition="in" filter="fade">
                                      <p:cBhvr>
                                        <p:cTn id="91" dur="100"/>
                                        <p:tgtEl>
                                          <p:spTgt spid="56"/>
                                        </p:tgtEl>
                                      </p:cBhvr>
                                    </p:animEffect>
                                  </p:childTnLst>
                                </p:cTn>
                              </p:par>
                            </p:childTnLst>
                          </p:cTn>
                        </p:par>
                        <p:par>
                          <p:cTn id="92" fill="hold">
                            <p:stCondLst>
                              <p:cond delay="7410"/>
                            </p:stCondLst>
                            <p:childTnLst>
                              <p:par>
                                <p:cTn id="93" presetID="53" presetClass="entr" presetSubtype="16" fill="hold" grpId="0" nodeType="afterEffect">
                                  <p:stCondLst>
                                    <p:cond delay="0"/>
                                  </p:stCondLst>
                                  <p:childTnLst>
                                    <p:set>
                                      <p:cBhvr>
                                        <p:cTn id="94" dur="1" fill="hold">
                                          <p:stCondLst>
                                            <p:cond delay="0"/>
                                          </p:stCondLst>
                                        </p:cTn>
                                        <p:tgtEl>
                                          <p:spTgt spid="30"/>
                                        </p:tgtEl>
                                        <p:attrNameLst>
                                          <p:attrName>style.visibility</p:attrName>
                                        </p:attrNameLst>
                                      </p:cBhvr>
                                      <p:to>
                                        <p:strVal val="visible"/>
                                      </p:to>
                                    </p:set>
                                    <p:anim calcmode="lin" valueType="num">
                                      <p:cBhvr>
                                        <p:cTn id="95" dur="500" fill="hold"/>
                                        <p:tgtEl>
                                          <p:spTgt spid="30"/>
                                        </p:tgtEl>
                                        <p:attrNameLst>
                                          <p:attrName>ppt_w</p:attrName>
                                        </p:attrNameLst>
                                      </p:cBhvr>
                                      <p:tavLst>
                                        <p:tav tm="0">
                                          <p:val>
                                            <p:fltVal val="0"/>
                                          </p:val>
                                        </p:tav>
                                        <p:tav tm="100000">
                                          <p:val>
                                            <p:strVal val="#ppt_w"/>
                                          </p:val>
                                        </p:tav>
                                      </p:tavLst>
                                    </p:anim>
                                    <p:anim calcmode="lin" valueType="num">
                                      <p:cBhvr>
                                        <p:cTn id="96" dur="500" fill="hold"/>
                                        <p:tgtEl>
                                          <p:spTgt spid="30"/>
                                        </p:tgtEl>
                                        <p:attrNameLst>
                                          <p:attrName>ppt_h</p:attrName>
                                        </p:attrNameLst>
                                      </p:cBhvr>
                                      <p:tavLst>
                                        <p:tav tm="0">
                                          <p:val>
                                            <p:fltVal val="0"/>
                                          </p:val>
                                        </p:tav>
                                        <p:tav tm="100000">
                                          <p:val>
                                            <p:strVal val="#ppt_h"/>
                                          </p:val>
                                        </p:tav>
                                      </p:tavLst>
                                    </p:anim>
                                    <p:animEffect transition="in" filter="fade">
                                      <p:cBhvr>
                                        <p:cTn id="97" dur="500"/>
                                        <p:tgtEl>
                                          <p:spTgt spid="30"/>
                                        </p:tgtEl>
                                      </p:cBhvr>
                                    </p:animEffect>
                                  </p:childTnLst>
                                </p:cTn>
                              </p:par>
                            </p:childTnLst>
                          </p:cTn>
                        </p:par>
                        <p:par>
                          <p:cTn id="98" fill="hold">
                            <p:stCondLst>
                              <p:cond delay="7910"/>
                            </p:stCondLst>
                            <p:childTnLst>
                              <p:par>
                                <p:cTn id="99" presetID="53" presetClass="entr" presetSubtype="16" fill="hold" grpId="0" nodeType="afterEffect">
                                  <p:stCondLst>
                                    <p:cond delay="0"/>
                                  </p:stCondLst>
                                  <p:iterate type="lt">
                                    <p:tmPct val="10000"/>
                                  </p:iterate>
                                  <p:childTnLst>
                                    <p:set>
                                      <p:cBhvr>
                                        <p:cTn id="100" dur="1" fill="hold">
                                          <p:stCondLst>
                                            <p:cond delay="0"/>
                                          </p:stCondLst>
                                        </p:cTn>
                                        <p:tgtEl>
                                          <p:spTgt spid="53"/>
                                        </p:tgtEl>
                                        <p:attrNameLst>
                                          <p:attrName>style.visibility</p:attrName>
                                        </p:attrNameLst>
                                      </p:cBhvr>
                                      <p:to>
                                        <p:strVal val="visible"/>
                                      </p:to>
                                    </p:set>
                                    <p:anim calcmode="lin" valueType="num">
                                      <p:cBhvr>
                                        <p:cTn id="101" dur="100" fill="hold"/>
                                        <p:tgtEl>
                                          <p:spTgt spid="53"/>
                                        </p:tgtEl>
                                        <p:attrNameLst>
                                          <p:attrName>ppt_w</p:attrName>
                                        </p:attrNameLst>
                                      </p:cBhvr>
                                      <p:tavLst>
                                        <p:tav tm="0">
                                          <p:val>
                                            <p:fltVal val="0"/>
                                          </p:val>
                                        </p:tav>
                                        <p:tav tm="100000">
                                          <p:val>
                                            <p:strVal val="#ppt_w"/>
                                          </p:val>
                                        </p:tav>
                                      </p:tavLst>
                                    </p:anim>
                                    <p:anim calcmode="lin" valueType="num">
                                      <p:cBhvr>
                                        <p:cTn id="102" dur="100" fill="hold"/>
                                        <p:tgtEl>
                                          <p:spTgt spid="53"/>
                                        </p:tgtEl>
                                        <p:attrNameLst>
                                          <p:attrName>ppt_h</p:attrName>
                                        </p:attrNameLst>
                                      </p:cBhvr>
                                      <p:tavLst>
                                        <p:tav tm="0">
                                          <p:val>
                                            <p:fltVal val="0"/>
                                          </p:val>
                                        </p:tav>
                                        <p:tav tm="100000">
                                          <p:val>
                                            <p:strVal val="#ppt_h"/>
                                          </p:val>
                                        </p:tav>
                                      </p:tavLst>
                                    </p:anim>
                                    <p:animEffect transition="in" filter="fade">
                                      <p:cBhvr>
                                        <p:cTn id="103" dur="1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53" grpId="0"/>
      <p:bldP spid="56" grpId="0"/>
      <p:bldP spid="57" grpId="0"/>
      <p:bldP spid="58" grpId="0"/>
      <p:bldP spid="5" grpId="0" animBg="1"/>
      <p:bldP spid="6" grpId="0" animBg="1"/>
      <p:bldP spid="9" grpId="0" animBg="1"/>
      <p:bldP spid="10" grpId="0" animBg="1"/>
      <p:bldP spid="11" grpId="0" animBg="1"/>
      <p:bldP spid="23" grpId="0"/>
      <p:bldP spid="28" grpId="0"/>
      <p:bldP spid="29" grpId="0"/>
      <p:bldP spid="30" grpId="0"/>
      <p:bldP spid="22" grpId="0"/>
      <p:bldP spid="22" grpId="1"/>
      <p:bldP spid="31" grpId="0" animBg="1"/>
      <p:bldP spid="31"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矩形 23"/>
          <p:cNvSpPr/>
          <p:nvPr/>
        </p:nvSpPr>
        <p:spPr>
          <a:xfrm>
            <a:off x="608362" y="3973516"/>
            <a:ext cx="3143250" cy="416844"/>
          </a:xfrm>
          <a:prstGeom prst="rect">
            <a:avLst/>
          </a:prstGeom>
          <a:solidFill>
            <a:srgbClr val="093B5C"/>
          </a:solidFill>
          <a:ln w="25400">
            <a:solidFill>
              <a:srgbClr val="083451"/>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5" name="矩形 24"/>
          <p:cNvSpPr/>
          <p:nvPr/>
        </p:nvSpPr>
        <p:spPr>
          <a:xfrm>
            <a:off x="3421825" y="3063335"/>
            <a:ext cx="3143250" cy="416844"/>
          </a:xfrm>
          <a:prstGeom prst="rect">
            <a:avLst/>
          </a:prstGeom>
          <a:solidFill>
            <a:srgbClr val="093B5C"/>
          </a:solidFill>
          <a:ln w="25400">
            <a:solidFill>
              <a:srgbClr val="083451"/>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6" name="矩形 25"/>
          <p:cNvSpPr/>
          <p:nvPr/>
        </p:nvSpPr>
        <p:spPr>
          <a:xfrm>
            <a:off x="6235288" y="2153155"/>
            <a:ext cx="3143250" cy="416844"/>
          </a:xfrm>
          <a:prstGeom prst="rect">
            <a:avLst/>
          </a:prstGeom>
          <a:solidFill>
            <a:srgbClr val="093B5C"/>
          </a:solidFill>
          <a:ln w="25400">
            <a:solidFill>
              <a:srgbClr val="083451"/>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7" name="矩形 26"/>
          <p:cNvSpPr/>
          <p:nvPr/>
        </p:nvSpPr>
        <p:spPr>
          <a:xfrm>
            <a:off x="9048750" y="1242975"/>
            <a:ext cx="3143250" cy="416844"/>
          </a:xfrm>
          <a:prstGeom prst="rect">
            <a:avLst/>
          </a:prstGeom>
          <a:solidFill>
            <a:srgbClr val="093B5C"/>
          </a:solidFill>
          <a:ln w="25400">
            <a:solidFill>
              <a:srgbClr val="083451"/>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53" name="矩形 52"/>
          <p:cNvSpPr/>
          <p:nvPr/>
        </p:nvSpPr>
        <p:spPr>
          <a:xfrm>
            <a:off x="9658492" y="1832772"/>
            <a:ext cx="2306199" cy="2862322"/>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由于币龄在节点离线时也会累积</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因此节点可能会倾向选择偶尔上线</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在币龄累积到一定程度后参与区块生成</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从而大大提高了获得记帐权以此获利的可能，存在</a:t>
            </a:r>
            <a:r>
              <a:rPr lang="zh-CN" altLang="zh-CN" dirty="0">
                <a:solidFill>
                  <a:srgbClr val="FF0000"/>
                </a:solidFill>
                <a:latin typeface="Microsoft YaHei" charset="-122"/>
                <a:ea typeface="Microsoft YaHei" charset="-122"/>
                <a:cs typeface="Microsoft YaHei" charset="-122"/>
              </a:rPr>
              <a:t>节点离线也能累积币龄的安全</a:t>
            </a:r>
            <a:r>
              <a:rPr lang="zh-CN" altLang="zh-CN" dirty="0" smtClean="0">
                <a:solidFill>
                  <a:srgbClr val="FF0000"/>
                </a:solidFill>
                <a:latin typeface="Microsoft YaHei" charset="-122"/>
                <a:ea typeface="Microsoft YaHei" charset="-122"/>
                <a:cs typeface="Microsoft YaHei" charset="-122"/>
              </a:rPr>
              <a:t>问题</a:t>
            </a:r>
            <a:endParaRPr lang="zh-CN" altLang="en-US" sz="1400" dirty="0">
              <a:solidFill>
                <a:srgbClr val="FF0000"/>
              </a:solidFill>
              <a:latin typeface="Microsoft YaHei" charset="-122"/>
              <a:ea typeface="Microsoft YaHei" charset="-122"/>
              <a:cs typeface="Microsoft YaHei" charset="-122"/>
            </a:endParaRPr>
          </a:p>
        </p:txBody>
      </p:sp>
      <p:sp>
        <p:nvSpPr>
          <p:cNvPr id="56" name="矩形 55"/>
          <p:cNvSpPr/>
          <p:nvPr/>
        </p:nvSpPr>
        <p:spPr>
          <a:xfrm>
            <a:off x="6845030" y="2752097"/>
            <a:ext cx="2345067" cy="3970318"/>
          </a:xfrm>
          <a:prstGeom prst="rect">
            <a:avLst/>
          </a:prstGeom>
        </p:spPr>
        <p:txBody>
          <a:bodyPr wrap="square">
            <a:spAutoFit/>
          </a:bodyPr>
          <a:lstStyle/>
          <a:p>
            <a:pPr marL="285750" indent="-285750" algn="just">
              <a:buFont typeface="Arial" charset="0"/>
              <a:buChar char="•"/>
            </a:pPr>
            <a:r>
              <a:rPr lang="en-US" altLang="zh-CN" dirty="0" smtClean="0">
                <a:latin typeface="Microsoft YaHei" charset="-122"/>
                <a:ea typeface="Microsoft YaHei" charset="-122"/>
                <a:cs typeface="Microsoft YaHei" charset="-122"/>
              </a:rPr>
              <a:t>POS</a:t>
            </a:r>
            <a:r>
              <a:rPr lang="zh-CN" altLang="zh-CN" dirty="0">
                <a:latin typeface="Microsoft YaHei" charset="-122"/>
                <a:ea typeface="Microsoft YaHei" charset="-122"/>
                <a:cs typeface="Microsoft YaHei" charset="-122"/>
              </a:rPr>
              <a:t>算法的挖矿的成本较低，更容易出现攻击事件</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algn="just"/>
            <a:endParaRPr lang="en-US" altLang="zh-CN" dirty="0">
              <a:solidFill>
                <a:srgbClr val="FF0000"/>
              </a:solidFill>
              <a:latin typeface="Microsoft YaHei" charset="-122"/>
              <a:ea typeface="Microsoft YaHei" charset="-122"/>
              <a:cs typeface="Microsoft YaHei" charset="-122"/>
            </a:endParaRPr>
          </a:p>
          <a:p>
            <a:pPr marL="285750" indent="-285750" algn="just">
              <a:buFont typeface="Arial" charset="0"/>
              <a:buChar char="•"/>
            </a:pPr>
            <a:r>
              <a:rPr lang="zh-CN" altLang="zh-CN" dirty="0" smtClean="0">
                <a:solidFill>
                  <a:srgbClr val="FF0000"/>
                </a:solidFill>
                <a:latin typeface="Microsoft YaHei" charset="-122"/>
                <a:ea typeface="Microsoft YaHei" charset="-122"/>
                <a:cs typeface="Microsoft YaHei" charset="-122"/>
              </a:rPr>
              <a:t>但是</a:t>
            </a:r>
            <a:r>
              <a:rPr lang="zh-CN" altLang="zh-CN" dirty="0">
                <a:latin typeface="Microsoft YaHei" charset="-122"/>
                <a:ea typeface="Microsoft YaHei" charset="-122"/>
                <a:cs typeface="Microsoft YaHei" charset="-122"/>
              </a:rPr>
              <a:t>由于具有较强攻击力的持币者，大多持币数量大，一旦区块链被攻击成功</a:t>
            </a:r>
            <a:r>
              <a:rPr lang="en-US" altLang="zh-CN"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该区块对应的货币价格将因安全度降低而下跌</a:t>
            </a:r>
            <a:r>
              <a:rPr lang="en-US" altLang="zh-CN" dirty="0">
                <a:latin typeface="Microsoft YaHei" charset="-122"/>
                <a:ea typeface="Microsoft YaHei" charset="-122"/>
                <a:cs typeface="Microsoft YaHei" charset="-122"/>
              </a:rPr>
              <a:t>, </a:t>
            </a:r>
            <a:r>
              <a:rPr lang="zh-CN" altLang="zh-CN" dirty="0" smtClean="0">
                <a:latin typeface="Microsoft YaHei" charset="-122"/>
                <a:ea typeface="Microsoft YaHei" charset="-122"/>
                <a:cs typeface="Microsoft YaHei" charset="-122"/>
              </a:rPr>
              <a:t>攻击</a:t>
            </a:r>
            <a:r>
              <a:rPr lang="zh-CN" altLang="zh-CN" dirty="0">
                <a:latin typeface="Microsoft YaHei" charset="-122"/>
                <a:ea typeface="Microsoft YaHei" charset="-122"/>
                <a:cs typeface="Microsoft YaHei" charset="-122"/>
              </a:rPr>
              <a:t>者自己遭受损失</a:t>
            </a:r>
            <a:r>
              <a:rPr lang="zh-CN" altLang="en-US" dirty="0">
                <a:latin typeface="Microsoft YaHei" charset="-122"/>
                <a:ea typeface="Microsoft YaHei" charset="-122"/>
                <a:cs typeface="Microsoft YaHei" charset="-122"/>
              </a:rPr>
              <a:t>，实际如果是理性人很少攻击</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57" name="矩形 56"/>
          <p:cNvSpPr/>
          <p:nvPr/>
        </p:nvSpPr>
        <p:spPr>
          <a:xfrm>
            <a:off x="3994991" y="3671415"/>
            <a:ext cx="2570083" cy="1138773"/>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相比于</a:t>
            </a:r>
            <a:r>
              <a:rPr lang="en-US" altLang="zh-CN" dirty="0">
                <a:latin typeface="Microsoft YaHei" charset="-122"/>
                <a:ea typeface="Microsoft YaHei" charset="-122"/>
                <a:cs typeface="Microsoft YaHei" charset="-122"/>
              </a:rPr>
              <a:t>POW</a:t>
            </a:r>
            <a:r>
              <a:rPr lang="zh-CN" altLang="zh-CN" dirty="0">
                <a:latin typeface="Microsoft YaHei" charset="-122"/>
                <a:ea typeface="Microsoft YaHei" charset="-122"/>
                <a:cs typeface="Microsoft YaHei" charset="-122"/>
              </a:rPr>
              <a:t>算法，</a:t>
            </a:r>
            <a:r>
              <a:rPr lang="en-US" altLang="zh-CN" dirty="0">
                <a:latin typeface="Microsoft YaHei" charset="-122"/>
                <a:ea typeface="Microsoft YaHei" charset="-122"/>
                <a:cs typeface="Microsoft YaHei" charset="-122"/>
              </a:rPr>
              <a:t>POS</a:t>
            </a:r>
            <a:r>
              <a:rPr lang="zh-CN" altLang="zh-CN" dirty="0">
                <a:latin typeface="Microsoft YaHei" charset="-122"/>
                <a:ea typeface="Microsoft YaHei" charset="-122"/>
                <a:cs typeface="Microsoft YaHei" charset="-122"/>
              </a:rPr>
              <a:t>算法</a:t>
            </a:r>
            <a:r>
              <a:rPr lang="zh-CN" altLang="zh-CN" dirty="0">
                <a:solidFill>
                  <a:srgbClr val="FF0000"/>
                </a:solidFill>
                <a:latin typeface="Microsoft YaHei" charset="-122"/>
                <a:ea typeface="Microsoft YaHei" charset="-122"/>
                <a:cs typeface="Microsoft YaHei" charset="-122"/>
              </a:rPr>
              <a:t>最初权益分配</a:t>
            </a:r>
            <a:r>
              <a:rPr lang="zh-CN" altLang="zh-CN" dirty="0">
                <a:latin typeface="Microsoft YaHei" charset="-122"/>
                <a:ea typeface="Microsoft YaHei" charset="-122"/>
                <a:cs typeface="Microsoft YaHei" charset="-122"/>
              </a:rPr>
              <a:t>的绝对公平问题待</a:t>
            </a:r>
            <a:r>
              <a:rPr lang="zh-CN" altLang="zh-CN" dirty="0" smtClean="0">
                <a:latin typeface="Microsoft YaHei" charset="-122"/>
                <a:ea typeface="Microsoft YaHei" charset="-122"/>
                <a:cs typeface="Microsoft YaHei" charset="-122"/>
              </a:rPr>
              <a:t>疑</a:t>
            </a:r>
            <a:endParaRPr lang="zh-CN" altLang="zh-CN" dirty="0">
              <a:latin typeface="Microsoft YaHei" charset="-122"/>
              <a:ea typeface="Microsoft YaHei" charset="-122"/>
              <a:cs typeface="Microsoft YaHei" charset="-122"/>
            </a:endParaRPr>
          </a:p>
          <a:p>
            <a:pPr algn="just"/>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8" name="矩形 57"/>
          <p:cNvSpPr/>
          <p:nvPr/>
        </p:nvSpPr>
        <p:spPr>
          <a:xfrm>
            <a:off x="608362" y="4574670"/>
            <a:ext cx="2928750" cy="1200329"/>
          </a:xfrm>
          <a:prstGeom prst="rect">
            <a:avLst/>
          </a:prstGeom>
        </p:spPr>
        <p:txBody>
          <a:bodyPr wrap="square">
            <a:spAutoFit/>
          </a:bodyPr>
          <a:lstStyle/>
          <a:p>
            <a:pPr algn="just"/>
            <a:r>
              <a:rPr lang="zh-CN" altLang="zh-CN" dirty="0" smtClean="0">
                <a:latin typeface="Microsoft YaHei" charset="-122"/>
                <a:ea typeface="Microsoft YaHei" charset="-122"/>
                <a:cs typeface="Microsoft YaHei" charset="-122"/>
              </a:rPr>
              <a:t>更</a:t>
            </a:r>
            <a:r>
              <a:rPr lang="zh-CN" altLang="zh-CN" dirty="0">
                <a:latin typeface="Microsoft YaHei" charset="-122"/>
                <a:ea typeface="Microsoft YaHei" charset="-122"/>
                <a:cs typeface="Microsoft YaHei" charset="-122"/>
              </a:rPr>
              <a:t>易出现分叉，一笔交易需要等待更多确认才能确保安全，其</a:t>
            </a:r>
            <a:r>
              <a:rPr lang="zh-CN" altLang="zh-CN" dirty="0">
                <a:solidFill>
                  <a:srgbClr val="FF0000"/>
                </a:solidFill>
                <a:latin typeface="Microsoft YaHei" charset="-122"/>
                <a:ea typeface="Microsoft YaHei" charset="-122"/>
                <a:cs typeface="Microsoft YaHei" charset="-122"/>
              </a:rPr>
              <a:t>安全性和容错性</a:t>
            </a:r>
            <a:r>
              <a:rPr lang="zh-CN" altLang="zh-CN" dirty="0">
                <a:latin typeface="Microsoft YaHei" charset="-122"/>
                <a:ea typeface="Microsoft YaHei" charset="-122"/>
                <a:cs typeface="Microsoft YaHei" charset="-122"/>
              </a:rPr>
              <a:t>还未能得到严格的理论</a:t>
            </a:r>
            <a:r>
              <a:rPr lang="zh-CN" altLang="zh-CN" dirty="0" smtClean="0">
                <a:latin typeface="Microsoft YaHei" charset="-122"/>
                <a:ea typeface="Microsoft YaHei" charset="-122"/>
                <a:cs typeface="Microsoft YaHei" charset="-122"/>
              </a:rPr>
              <a:t>证明</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5" name="Freeform 5"/>
          <p:cNvSpPr>
            <a:spLocks noEditPoints="1"/>
          </p:cNvSpPr>
          <p:nvPr/>
        </p:nvSpPr>
        <p:spPr bwMode="auto">
          <a:xfrm>
            <a:off x="2598180" y="1361493"/>
            <a:ext cx="582764" cy="581536"/>
          </a:xfrm>
          <a:custGeom>
            <a:avLst/>
            <a:gdLst>
              <a:gd name="T0" fmla="*/ 2070 w 4140"/>
              <a:gd name="T1" fmla="*/ 0 h 4140"/>
              <a:gd name="T2" fmla="*/ 3534 w 4140"/>
              <a:gd name="T3" fmla="*/ 606 h 4140"/>
              <a:gd name="T4" fmla="*/ 4140 w 4140"/>
              <a:gd name="T5" fmla="*/ 2070 h 4140"/>
              <a:gd name="T6" fmla="*/ 3534 w 4140"/>
              <a:gd name="T7" fmla="*/ 3534 h 4140"/>
              <a:gd name="T8" fmla="*/ 2070 w 4140"/>
              <a:gd name="T9" fmla="*/ 4140 h 4140"/>
              <a:gd name="T10" fmla="*/ 607 w 4140"/>
              <a:gd name="T11" fmla="*/ 3534 h 4140"/>
              <a:gd name="T12" fmla="*/ 0 w 4140"/>
              <a:gd name="T13" fmla="*/ 2070 h 4140"/>
              <a:gd name="T14" fmla="*/ 607 w 4140"/>
              <a:gd name="T15" fmla="*/ 606 h 4140"/>
              <a:gd name="T16" fmla="*/ 2070 w 4140"/>
              <a:gd name="T17" fmla="*/ 0 h 4140"/>
              <a:gd name="T18" fmla="*/ 2685 w 4140"/>
              <a:gd name="T19" fmla="*/ 1455 h 4140"/>
              <a:gd name="T20" fmla="*/ 2070 w 4140"/>
              <a:gd name="T21" fmla="*/ 1200 h 4140"/>
              <a:gd name="T22" fmla="*/ 1455 w 4140"/>
              <a:gd name="T23" fmla="*/ 1455 h 4140"/>
              <a:gd name="T24" fmla="*/ 1200 w 4140"/>
              <a:gd name="T25" fmla="*/ 2070 h 4140"/>
              <a:gd name="T26" fmla="*/ 1455 w 4140"/>
              <a:gd name="T27" fmla="*/ 2685 h 4140"/>
              <a:gd name="T28" fmla="*/ 2070 w 4140"/>
              <a:gd name="T29" fmla="*/ 2940 h 4140"/>
              <a:gd name="T30" fmla="*/ 2685 w 4140"/>
              <a:gd name="T31" fmla="*/ 2685 h 4140"/>
              <a:gd name="T32" fmla="*/ 2940 w 4140"/>
              <a:gd name="T33" fmla="*/ 2070 h 4140"/>
              <a:gd name="T34" fmla="*/ 2685 w 4140"/>
              <a:gd name="T35" fmla="*/ 1455 h 4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40" h="4140">
                <a:moveTo>
                  <a:pt x="2070" y="0"/>
                </a:moveTo>
                <a:cubicBezTo>
                  <a:pt x="2642" y="0"/>
                  <a:pt x="3159" y="232"/>
                  <a:pt x="3534" y="606"/>
                </a:cubicBezTo>
                <a:cubicBezTo>
                  <a:pt x="3909" y="981"/>
                  <a:pt x="4140" y="1499"/>
                  <a:pt x="4140" y="2070"/>
                </a:cubicBezTo>
                <a:cubicBezTo>
                  <a:pt x="4140" y="2642"/>
                  <a:pt x="3909" y="3159"/>
                  <a:pt x="3534" y="3534"/>
                </a:cubicBezTo>
                <a:cubicBezTo>
                  <a:pt x="3159" y="3908"/>
                  <a:pt x="2642" y="4140"/>
                  <a:pt x="2070" y="4140"/>
                </a:cubicBezTo>
                <a:cubicBezTo>
                  <a:pt x="1499" y="4140"/>
                  <a:pt x="981" y="3908"/>
                  <a:pt x="607" y="3534"/>
                </a:cubicBezTo>
                <a:cubicBezTo>
                  <a:pt x="232" y="3159"/>
                  <a:pt x="0" y="2642"/>
                  <a:pt x="0" y="2070"/>
                </a:cubicBezTo>
                <a:cubicBezTo>
                  <a:pt x="0" y="1499"/>
                  <a:pt x="232" y="981"/>
                  <a:pt x="607" y="606"/>
                </a:cubicBezTo>
                <a:cubicBezTo>
                  <a:pt x="981" y="232"/>
                  <a:pt x="1499" y="0"/>
                  <a:pt x="2070" y="0"/>
                </a:cubicBezTo>
                <a:close/>
                <a:moveTo>
                  <a:pt x="2685" y="1455"/>
                </a:moveTo>
                <a:cubicBezTo>
                  <a:pt x="2528" y="1297"/>
                  <a:pt x="2310" y="1200"/>
                  <a:pt x="2070" y="1200"/>
                </a:cubicBezTo>
                <a:cubicBezTo>
                  <a:pt x="1830" y="1200"/>
                  <a:pt x="1612" y="1297"/>
                  <a:pt x="1455" y="1455"/>
                </a:cubicBezTo>
                <a:cubicBezTo>
                  <a:pt x="1298" y="1612"/>
                  <a:pt x="1200" y="1830"/>
                  <a:pt x="1200" y="2070"/>
                </a:cubicBezTo>
                <a:cubicBezTo>
                  <a:pt x="1200" y="2310"/>
                  <a:pt x="1298" y="2528"/>
                  <a:pt x="1455" y="2685"/>
                </a:cubicBezTo>
                <a:cubicBezTo>
                  <a:pt x="1612" y="2843"/>
                  <a:pt x="1830" y="2940"/>
                  <a:pt x="2070" y="2940"/>
                </a:cubicBezTo>
                <a:cubicBezTo>
                  <a:pt x="2310" y="2940"/>
                  <a:pt x="2528" y="2843"/>
                  <a:pt x="2685" y="2685"/>
                </a:cubicBezTo>
                <a:cubicBezTo>
                  <a:pt x="2843" y="2528"/>
                  <a:pt x="2940" y="2310"/>
                  <a:pt x="2940" y="2070"/>
                </a:cubicBezTo>
                <a:cubicBezTo>
                  <a:pt x="2940" y="1830"/>
                  <a:pt x="2843" y="1612"/>
                  <a:pt x="2685" y="1455"/>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p:cNvSpPr>
            <a:spLocks/>
          </p:cNvSpPr>
          <p:nvPr/>
        </p:nvSpPr>
        <p:spPr bwMode="auto">
          <a:xfrm>
            <a:off x="1504499" y="1242975"/>
            <a:ext cx="1255799" cy="1530908"/>
          </a:xfrm>
          <a:custGeom>
            <a:avLst/>
            <a:gdLst>
              <a:gd name="T0" fmla="*/ 1123 w 8917"/>
              <a:gd name="T1" fmla="*/ 5709 h 10898"/>
              <a:gd name="T2" fmla="*/ 281 w 8917"/>
              <a:gd name="T3" fmla="*/ 5777 h 10898"/>
              <a:gd name="T4" fmla="*/ 213 w 8917"/>
              <a:gd name="T5" fmla="*/ 4935 h 10898"/>
              <a:gd name="T6" fmla="*/ 8609 w 8917"/>
              <a:gd name="T7" fmla="*/ 5602 h 10898"/>
              <a:gd name="T8" fmla="*/ 8917 w 8917"/>
              <a:gd name="T9" fmla="*/ 6005 h 10898"/>
              <a:gd name="T10" fmla="*/ 8567 w 8917"/>
              <a:gd name="T11" fmla="*/ 6375 h 10898"/>
              <a:gd name="T12" fmla="*/ 4524 w 8917"/>
              <a:gd name="T13" fmla="*/ 10648 h 10898"/>
              <a:gd name="T14" fmla="*/ 3680 w 8917"/>
              <a:gd name="T15" fmla="*/ 10671 h 10898"/>
              <a:gd name="T16" fmla="*/ 3657 w 8917"/>
              <a:gd name="T17" fmla="*/ 9827 h 10898"/>
              <a:gd name="T18" fmla="*/ 7339 w 8917"/>
              <a:gd name="T19" fmla="*/ 5936 h 10898"/>
              <a:gd name="T20" fmla="*/ 1123 w 8917"/>
              <a:gd name="T21" fmla="*/ 5709 h 10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17" h="10898">
                <a:moveTo>
                  <a:pt x="1123" y="5709"/>
                </a:moveTo>
                <a:cubicBezTo>
                  <a:pt x="909" y="5960"/>
                  <a:pt x="532" y="5990"/>
                  <a:pt x="281" y="5777"/>
                </a:cubicBezTo>
                <a:cubicBezTo>
                  <a:pt x="30" y="5563"/>
                  <a:pt x="0" y="5186"/>
                  <a:pt x="213" y="4935"/>
                </a:cubicBezTo>
                <a:cubicBezTo>
                  <a:pt x="225" y="4921"/>
                  <a:pt x="4318" y="0"/>
                  <a:pt x="8609" y="5602"/>
                </a:cubicBezTo>
                <a:lnTo>
                  <a:pt x="8917" y="6005"/>
                </a:lnTo>
                <a:lnTo>
                  <a:pt x="8567" y="6375"/>
                </a:lnTo>
                <a:lnTo>
                  <a:pt x="4524" y="10648"/>
                </a:lnTo>
                <a:cubicBezTo>
                  <a:pt x="4297" y="10887"/>
                  <a:pt x="3920" y="10898"/>
                  <a:pt x="3680" y="10671"/>
                </a:cubicBezTo>
                <a:cubicBezTo>
                  <a:pt x="3441" y="10445"/>
                  <a:pt x="3430" y="10067"/>
                  <a:pt x="3657" y="9827"/>
                </a:cubicBezTo>
                <a:lnTo>
                  <a:pt x="7339" y="5936"/>
                </a:lnTo>
                <a:cubicBezTo>
                  <a:pt x="4082" y="2149"/>
                  <a:pt x="1131" y="5698"/>
                  <a:pt x="1123" y="5709"/>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1702848" y="1920308"/>
            <a:ext cx="665051" cy="1877250"/>
          </a:xfrm>
          <a:custGeom>
            <a:avLst/>
            <a:gdLst>
              <a:gd name="T0" fmla="*/ 3659 w 4726"/>
              <a:gd name="T1" fmla="*/ 223 h 13369"/>
              <a:gd name="T2" fmla="*/ 4503 w 4726"/>
              <a:gd name="T3" fmla="*/ 261 h 13369"/>
              <a:gd name="T4" fmla="*/ 4466 w 4726"/>
              <a:gd name="T5" fmla="*/ 1104 h 13369"/>
              <a:gd name="T6" fmla="*/ 2074 w 4726"/>
              <a:gd name="T7" fmla="*/ 3295 h 13369"/>
              <a:gd name="T8" fmla="*/ 1225 w 4726"/>
              <a:gd name="T9" fmla="*/ 4658 h 13369"/>
              <a:gd name="T10" fmla="*/ 2112 w 4726"/>
              <a:gd name="T11" fmla="*/ 6320 h 13369"/>
              <a:gd name="T12" fmla="*/ 4206 w 4726"/>
              <a:gd name="T13" fmla="*/ 11721 h 13369"/>
              <a:gd name="T14" fmla="*/ 4203 w 4726"/>
              <a:gd name="T15" fmla="*/ 12769 h 13369"/>
              <a:gd name="T16" fmla="*/ 3603 w 4726"/>
              <a:gd name="T17" fmla="*/ 13369 h 13369"/>
              <a:gd name="T18" fmla="*/ 3003 w 4726"/>
              <a:gd name="T19" fmla="*/ 12769 h 13369"/>
              <a:gd name="T20" fmla="*/ 3011 w 4726"/>
              <a:gd name="T21" fmla="*/ 11716 h 13369"/>
              <a:gd name="T22" fmla="*/ 1235 w 4726"/>
              <a:gd name="T23" fmla="*/ 7136 h 13369"/>
              <a:gd name="T24" fmla="*/ 30 w 4726"/>
              <a:gd name="T25" fmla="*/ 4616 h 13369"/>
              <a:gd name="T26" fmla="*/ 1268 w 4726"/>
              <a:gd name="T27" fmla="*/ 2414 h 13369"/>
              <a:gd name="T28" fmla="*/ 3659 w 4726"/>
              <a:gd name="T29" fmla="*/ 223 h 13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26" h="13369">
                <a:moveTo>
                  <a:pt x="3659" y="223"/>
                </a:moveTo>
                <a:cubicBezTo>
                  <a:pt x="3903" y="0"/>
                  <a:pt x="4281" y="17"/>
                  <a:pt x="4503" y="261"/>
                </a:cubicBezTo>
                <a:cubicBezTo>
                  <a:pt x="4726" y="504"/>
                  <a:pt x="4709" y="882"/>
                  <a:pt x="4466" y="1104"/>
                </a:cubicBezTo>
                <a:lnTo>
                  <a:pt x="2074" y="3295"/>
                </a:lnTo>
                <a:cubicBezTo>
                  <a:pt x="1544" y="3780"/>
                  <a:pt x="1242" y="4219"/>
                  <a:pt x="1225" y="4658"/>
                </a:cubicBezTo>
                <a:cubicBezTo>
                  <a:pt x="1208" y="5113"/>
                  <a:pt x="1484" y="5645"/>
                  <a:pt x="2112" y="6320"/>
                </a:cubicBezTo>
                <a:cubicBezTo>
                  <a:pt x="4230" y="8594"/>
                  <a:pt x="4229" y="8769"/>
                  <a:pt x="4206" y="11721"/>
                </a:cubicBezTo>
                <a:cubicBezTo>
                  <a:pt x="4205" y="11891"/>
                  <a:pt x="4203" y="12080"/>
                  <a:pt x="4203" y="12769"/>
                </a:cubicBezTo>
                <a:cubicBezTo>
                  <a:pt x="4203" y="13100"/>
                  <a:pt x="3935" y="13369"/>
                  <a:pt x="3603" y="13369"/>
                </a:cubicBezTo>
                <a:cubicBezTo>
                  <a:pt x="3272" y="13369"/>
                  <a:pt x="3003" y="13100"/>
                  <a:pt x="3003" y="12769"/>
                </a:cubicBezTo>
                <a:cubicBezTo>
                  <a:pt x="3003" y="12680"/>
                  <a:pt x="3007" y="12173"/>
                  <a:pt x="3011" y="11716"/>
                </a:cubicBezTo>
                <a:cubicBezTo>
                  <a:pt x="3030" y="9212"/>
                  <a:pt x="3031" y="9064"/>
                  <a:pt x="1235" y="7136"/>
                </a:cubicBezTo>
                <a:cubicBezTo>
                  <a:pt x="375" y="6211"/>
                  <a:pt x="0" y="5401"/>
                  <a:pt x="30" y="4616"/>
                </a:cubicBezTo>
                <a:cubicBezTo>
                  <a:pt x="60" y="3815"/>
                  <a:pt x="501" y="3116"/>
                  <a:pt x="1268" y="2414"/>
                </a:cubicBezTo>
                <a:lnTo>
                  <a:pt x="3659" y="223"/>
                </a:ln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907611" y="2894243"/>
            <a:ext cx="933405" cy="552674"/>
          </a:xfrm>
          <a:custGeom>
            <a:avLst/>
            <a:gdLst>
              <a:gd name="T0" fmla="*/ 354 w 6628"/>
              <a:gd name="T1" fmla="*/ 1922 h 3936"/>
              <a:gd name="T2" fmla="*/ 181 w 6628"/>
              <a:gd name="T3" fmla="*/ 1093 h 3936"/>
              <a:gd name="T4" fmla="*/ 1010 w 6628"/>
              <a:gd name="T5" fmla="*/ 919 h 3936"/>
              <a:gd name="T6" fmla="*/ 5555 w 6628"/>
              <a:gd name="T7" fmla="*/ 227 h 3936"/>
              <a:gd name="T8" fmla="*/ 6401 w 6628"/>
              <a:gd name="T9" fmla="*/ 252 h 3936"/>
              <a:gd name="T10" fmla="*/ 6376 w 6628"/>
              <a:gd name="T11" fmla="*/ 1099 h 3936"/>
              <a:gd name="T12" fmla="*/ 354 w 6628"/>
              <a:gd name="T13" fmla="*/ 1922 h 3936"/>
            </a:gdLst>
            <a:ahLst/>
            <a:cxnLst>
              <a:cxn ang="0">
                <a:pos x="T0" y="T1"/>
              </a:cxn>
              <a:cxn ang="0">
                <a:pos x="T2" y="T3"/>
              </a:cxn>
              <a:cxn ang="0">
                <a:pos x="T4" y="T5"/>
              </a:cxn>
              <a:cxn ang="0">
                <a:pos x="T6" y="T7"/>
              </a:cxn>
              <a:cxn ang="0">
                <a:pos x="T8" y="T9"/>
              </a:cxn>
              <a:cxn ang="0">
                <a:pos x="T10" y="T11"/>
              </a:cxn>
              <a:cxn ang="0">
                <a:pos x="T12" y="T13"/>
              </a:cxn>
            </a:cxnLst>
            <a:rect l="0" t="0" r="r" b="b"/>
            <a:pathLst>
              <a:path w="6628" h="3936">
                <a:moveTo>
                  <a:pt x="354" y="1922"/>
                </a:moveTo>
                <a:cubicBezTo>
                  <a:pt x="77" y="1741"/>
                  <a:pt x="0" y="1370"/>
                  <a:pt x="181" y="1093"/>
                </a:cubicBezTo>
                <a:cubicBezTo>
                  <a:pt x="362" y="816"/>
                  <a:pt x="733" y="738"/>
                  <a:pt x="1010" y="919"/>
                </a:cubicBezTo>
                <a:cubicBezTo>
                  <a:pt x="1017" y="923"/>
                  <a:pt x="3227" y="2410"/>
                  <a:pt x="5555" y="227"/>
                </a:cubicBezTo>
                <a:cubicBezTo>
                  <a:pt x="5796" y="0"/>
                  <a:pt x="6175" y="12"/>
                  <a:pt x="6401" y="252"/>
                </a:cubicBezTo>
                <a:cubicBezTo>
                  <a:pt x="6628" y="493"/>
                  <a:pt x="6616" y="872"/>
                  <a:pt x="6376" y="1099"/>
                </a:cubicBezTo>
                <a:cubicBezTo>
                  <a:pt x="3351" y="3936"/>
                  <a:pt x="363" y="1928"/>
                  <a:pt x="354" y="1922"/>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2706258" y="2140150"/>
            <a:ext cx="830854" cy="518286"/>
          </a:xfrm>
          <a:custGeom>
            <a:avLst/>
            <a:gdLst>
              <a:gd name="T0" fmla="*/ 185 w 5902"/>
              <a:gd name="T1" fmla="*/ 1017 h 3689"/>
              <a:gd name="T2" fmla="*/ 347 w 5902"/>
              <a:gd name="T3" fmla="*/ 185 h 3689"/>
              <a:gd name="T4" fmla="*/ 1179 w 5902"/>
              <a:gd name="T5" fmla="*/ 346 h 3689"/>
              <a:gd name="T6" fmla="*/ 5045 w 5902"/>
              <a:gd name="T7" fmla="*/ 1421 h 3689"/>
              <a:gd name="T8" fmla="*/ 5799 w 5902"/>
              <a:gd name="T9" fmla="*/ 1806 h 3689"/>
              <a:gd name="T10" fmla="*/ 5415 w 5902"/>
              <a:gd name="T11" fmla="*/ 2560 h 3689"/>
              <a:gd name="T12" fmla="*/ 185 w 5902"/>
              <a:gd name="T13" fmla="*/ 1017 h 3689"/>
            </a:gdLst>
            <a:ahLst/>
            <a:cxnLst>
              <a:cxn ang="0">
                <a:pos x="T0" y="T1"/>
              </a:cxn>
              <a:cxn ang="0">
                <a:pos x="T2" y="T3"/>
              </a:cxn>
              <a:cxn ang="0">
                <a:pos x="T4" y="T5"/>
              </a:cxn>
              <a:cxn ang="0">
                <a:pos x="T6" y="T7"/>
              </a:cxn>
              <a:cxn ang="0">
                <a:pos x="T8" y="T9"/>
              </a:cxn>
              <a:cxn ang="0">
                <a:pos x="T10" y="T11"/>
              </a:cxn>
              <a:cxn ang="0">
                <a:pos x="T12" y="T13"/>
              </a:cxn>
            </a:cxnLst>
            <a:rect l="0" t="0" r="r" b="b"/>
            <a:pathLst>
              <a:path w="5902" h="3689">
                <a:moveTo>
                  <a:pt x="185" y="1017"/>
                </a:moveTo>
                <a:cubicBezTo>
                  <a:pt x="0" y="742"/>
                  <a:pt x="72" y="370"/>
                  <a:pt x="347" y="185"/>
                </a:cubicBezTo>
                <a:cubicBezTo>
                  <a:pt x="621" y="0"/>
                  <a:pt x="993" y="72"/>
                  <a:pt x="1179" y="346"/>
                </a:cubicBezTo>
                <a:cubicBezTo>
                  <a:pt x="1182" y="352"/>
                  <a:pt x="2446" y="2268"/>
                  <a:pt x="5045" y="1421"/>
                </a:cubicBezTo>
                <a:cubicBezTo>
                  <a:pt x="5359" y="1319"/>
                  <a:pt x="5697" y="1491"/>
                  <a:pt x="5799" y="1806"/>
                </a:cubicBezTo>
                <a:cubicBezTo>
                  <a:pt x="5902" y="2120"/>
                  <a:pt x="5729" y="2458"/>
                  <a:pt x="5415" y="2560"/>
                </a:cubicBezTo>
                <a:cubicBezTo>
                  <a:pt x="1949" y="3689"/>
                  <a:pt x="190" y="1024"/>
                  <a:pt x="185" y="1017"/>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23" name="矩形 22"/>
          <p:cNvSpPr/>
          <p:nvPr/>
        </p:nvSpPr>
        <p:spPr>
          <a:xfrm>
            <a:off x="1099987" y="3960453"/>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易分叉</a:t>
            </a:r>
          </a:p>
        </p:txBody>
      </p:sp>
      <p:sp>
        <p:nvSpPr>
          <p:cNvPr id="28" name="矩形 27"/>
          <p:cNvSpPr/>
          <p:nvPr/>
        </p:nvSpPr>
        <p:spPr>
          <a:xfrm>
            <a:off x="3913449" y="3050272"/>
            <a:ext cx="2404697"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最初权益分配公平否</a:t>
            </a:r>
          </a:p>
        </p:txBody>
      </p:sp>
      <p:sp>
        <p:nvSpPr>
          <p:cNvPr id="29" name="矩形 28"/>
          <p:cNvSpPr/>
          <p:nvPr/>
        </p:nvSpPr>
        <p:spPr>
          <a:xfrm>
            <a:off x="6726913" y="2140092"/>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攻击</a:t>
            </a:r>
          </a:p>
        </p:txBody>
      </p:sp>
      <p:sp>
        <p:nvSpPr>
          <p:cNvPr id="30" name="矩形 29"/>
          <p:cNvSpPr/>
          <p:nvPr/>
        </p:nvSpPr>
        <p:spPr>
          <a:xfrm>
            <a:off x="9540375" y="1229912"/>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节点离线累积币龄</a:t>
            </a:r>
          </a:p>
        </p:txBody>
      </p:sp>
      <p:sp>
        <p:nvSpPr>
          <p:cNvPr id="22" name="矩形 3"/>
          <p:cNvSpPr>
            <a:spLocks noChangeArrowheads="1"/>
          </p:cNvSpPr>
          <p:nvPr/>
        </p:nvSpPr>
        <p:spPr bwMode="auto">
          <a:xfrm>
            <a:off x="798575" y="234824"/>
            <a:ext cx="6046456" cy="523220"/>
          </a:xfrm>
          <a:prstGeom prst="rect">
            <a:avLst/>
          </a:prstGeom>
          <a:extLst/>
        </p:spPr>
        <p:txBody>
          <a:bodyPr wrap="square">
            <a:spAutoFit/>
          </a:bodyPr>
          <a:lstStyle/>
          <a:p>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POS</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共识机制的</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缺点</a:t>
            </a:r>
          </a:p>
        </p:txBody>
      </p:sp>
      <p:sp>
        <p:nvSpPr>
          <p:cNvPr id="31" name="等腰三角形 30"/>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0286186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31"/>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22"/>
                                        </p:tgtEl>
                                        <p:attrNameLst>
                                          <p:attrName>ppt_x</p:attrName>
                                          <p:attrName>ppt_y</p:attrName>
                                        </p:attrNameLst>
                                      </p:cBhvr>
                                      <p:rCtr x="6068" y="0"/>
                                    </p:animMotion>
                                  </p:childTnLst>
                                </p:cTn>
                              </p:par>
                            </p:childTnLst>
                          </p:cTn>
                        </p:par>
                        <p:par>
                          <p:cTn id="19" fill="hold">
                            <p:stCondLst>
                              <p:cond delay="1000"/>
                            </p:stCondLst>
                            <p:childTnLst>
                              <p:par>
                                <p:cTn id="20" presetID="2" presetClass="entr" presetSubtype="8"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750" fill="hold"/>
                                        <p:tgtEl>
                                          <p:spTgt spid="24"/>
                                        </p:tgtEl>
                                        <p:attrNameLst>
                                          <p:attrName>ppt_x</p:attrName>
                                        </p:attrNameLst>
                                      </p:cBhvr>
                                      <p:tavLst>
                                        <p:tav tm="0">
                                          <p:val>
                                            <p:strVal val="0-#ppt_w/2"/>
                                          </p:val>
                                        </p:tav>
                                        <p:tav tm="100000">
                                          <p:val>
                                            <p:strVal val="#ppt_x"/>
                                          </p:val>
                                        </p:tav>
                                      </p:tavLst>
                                    </p:anim>
                                    <p:anim calcmode="lin" valueType="num">
                                      <p:cBhvr additive="base">
                                        <p:cTn id="23" dur="750" fill="hold"/>
                                        <p:tgtEl>
                                          <p:spTgt spid="24"/>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750" fill="hold"/>
                                        <p:tgtEl>
                                          <p:spTgt spid="25"/>
                                        </p:tgtEl>
                                        <p:attrNameLst>
                                          <p:attrName>ppt_x</p:attrName>
                                        </p:attrNameLst>
                                      </p:cBhvr>
                                      <p:tavLst>
                                        <p:tav tm="0">
                                          <p:val>
                                            <p:strVal val="0-#ppt_w/2"/>
                                          </p:val>
                                        </p:tav>
                                        <p:tav tm="100000">
                                          <p:val>
                                            <p:strVal val="#ppt_x"/>
                                          </p:val>
                                        </p:tav>
                                      </p:tavLst>
                                    </p:anim>
                                    <p:anim calcmode="lin" valueType="num">
                                      <p:cBhvr additive="base">
                                        <p:cTn id="27" dur="750" fill="hold"/>
                                        <p:tgtEl>
                                          <p:spTgt spid="25"/>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750" fill="hold"/>
                                        <p:tgtEl>
                                          <p:spTgt spid="26"/>
                                        </p:tgtEl>
                                        <p:attrNameLst>
                                          <p:attrName>ppt_x</p:attrName>
                                        </p:attrNameLst>
                                      </p:cBhvr>
                                      <p:tavLst>
                                        <p:tav tm="0">
                                          <p:val>
                                            <p:strVal val="0-#ppt_w/2"/>
                                          </p:val>
                                        </p:tav>
                                        <p:tav tm="100000">
                                          <p:val>
                                            <p:strVal val="#ppt_x"/>
                                          </p:val>
                                        </p:tav>
                                      </p:tavLst>
                                    </p:anim>
                                    <p:anim calcmode="lin" valueType="num">
                                      <p:cBhvr additive="base">
                                        <p:cTn id="31" dur="750" fill="hold"/>
                                        <p:tgtEl>
                                          <p:spTgt spid="26"/>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750" fill="hold"/>
                                        <p:tgtEl>
                                          <p:spTgt spid="27"/>
                                        </p:tgtEl>
                                        <p:attrNameLst>
                                          <p:attrName>ppt_x</p:attrName>
                                        </p:attrNameLst>
                                      </p:cBhvr>
                                      <p:tavLst>
                                        <p:tav tm="0">
                                          <p:val>
                                            <p:strVal val="0-#ppt_w/2"/>
                                          </p:val>
                                        </p:tav>
                                        <p:tav tm="100000">
                                          <p:val>
                                            <p:strVal val="#ppt_x"/>
                                          </p:val>
                                        </p:tav>
                                      </p:tavLst>
                                    </p:anim>
                                    <p:anim calcmode="lin" valueType="num">
                                      <p:cBhvr additive="base">
                                        <p:cTn id="35" dur="750" fill="hold"/>
                                        <p:tgtEl>
                                          <p:spTgt spid="27"/>
                                        </p:tgtEl>
                                        <p:attrNameLst>
                                          <p:attrName>ppt_y</p:attrName>
                                        </p:attrNameLst>
                                      </p:cBhvr>
                                      <p:tavLst>
                                        <p:tav tm="0">
                                          <p:val>
                                            <p:strVal val="#ppt_y"/>
                                          </p:val>
                                        </p:tav>
                                        <p:tav tm="100000">
                                          <p:val>
                                            <p:strVal val="#ppt_y"/>
                                          </p:val>
                                        </p:tav>
                                      </p:tavLst>
                                    </p:anim>
                                  </p:childTnLst>
                                </p:cTn>
                              </p:par>
                            </p:childTnLst>
                          </p:cTn>
                        </p:par>
                        <p:par>
                          <p:cTn id="36" fill="hold">
                            <p:stCondLst>
                              <p:cond delay="1750"/>
                            </p:stCondLst>
                            <p:childTnLst>
                              <p:par>
                                <p:cTn id="37" presetID="21" presetClass="entr" presetSubtype="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heel(1)">
                                      <p:cBhvr>
                                        <p:cTn id="39" dur="500"/>
                                        <p:tgtEl>
                                          <p:spTgt spid="5"/>
                                        </p:tgtEl>
                                      </p:cBhvr>
                                    </p:animEffect>
                                  </p:childTnLst>
                                </p:cTn>
                              </p:par>
                            </p:childTnLst>
                          </p:cTn>
                        </p:par>
                        <p:par>
                          <p:cTn id="40" fill="hold">
                            <p:stCondLst>
                              <p:cond delay="2250"/>
                            </p:stCondLst>
                            <p:childTnLst>
                              <p:par>
                                <p:cTn id="41" presetID="22" presetClass="entr" presetSubtype="4"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00"/>
                                        <p:tgtEl>
                                          <p:spTgt spid="6"/>
                                        </p:tgtEl>
                                      </p:cBhvr>
                                    </p:animEffect>
                                  </p:childTnLst>
                                </p:cTn>
                              </p:par>
                            </p:childTnLst>
                          </p:cTn>
                        </p:par>
                        <p:par>
                          <p:cTn id="44" fill="hold">
                            <p:stCondLst>
                              <p:cond delay="2750"/>
                            </p:stCondLst>
                            <p:childTnLst>
                              <p:par>
                                <p:cTn id="45" presetID="22" presetClass="entr" presetSubtype="8"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par>
                          <p:cTn id="48" fill="hold">
                            <p:stCondLst>
                              <p:cond delay="3250"/>
                            </p:stCondLst>
                            <p:childTnLst>
                              <p:par>
                                <p:cTn id="49" presetID="22" presetClass="entr" presetSubtype="1"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up)">
                                      <p:cBhvr>
                                        <p:cTn id="51" dur="500"/>
                                        <p:tgtEl>
                                          <p:spTgt spid="9"/>
                                        </p:tgtEl>
                                      </p:cBhvr>
                                    </p:animEffect>
                                  </p:childTnLst>
                                </p:cTn>
                              </p:par>
                            </p:childTnLst>
                          </p:cTn>
                        </p:par>
                        <p:par>
                          <p:cTn id="52" fill="hold">
                            <p:stCondLst>
                              <p:cond delay="3750"/>
                            </p:stCondLst>
                            <p:childTnLst>
                              <p:par>
                                <p:cTn id="53" presetID="22" presetClass="entr" presetSubtype="2"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right)">
                                      <p:cBhvr>
                                        <p:cTn id="55" dur="500"/>
                                        <p:tgtEl>
                                          <p:spTgt spid="10"/>
                                        </p:tgtEl>
                                      </p:cBhvr>
                                    </p:animEffect>
                                  </p:childTnLst>
                                </p:cTn>
                              </p:par>
                            </p:childTnLst>
                          </p:cTn>
                        </p:par>
                        <p:par>
                          <p:cTn id="56" fill="hold">
                            <p:stCondLst>
                              <p:cond delay="4250"/>
                            </p:stCondLst>
                            <p:childTnLst>
                              <p:par>
                                <p:cTn id="57" presetID="53" presetClass="entr" presetSubtype="16"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p:cTn id="59" dur="500" fill="hold"/>
                                        <p:tgtEl>
                                          <p:spTgt spid="23"/>
                                        </p:tgtEl>
                                        <p:attrNameLst>
                                          <p:attrName>ppt_w</p:attrName>
                                        </p:attrNameLst>
                                      </p:cBhvr>
                                      <p:tavLst>
                                        <p:tav tm="0">
                                          <p:val>
                                            <p:fltVal val="0"/>
                                          </p:val>
                                        </p:tav>
                                        <p:tav tm="100000">
                                          <p:val>
                                            <p:strVal val="#ppt_w"/>
                                          </p:val>
                                        </p:tav>
                                      </p:tavLst>
                                    </p:anim>
                                    <p:anim calcmode="lin" valueType="num">
                                      <p:cBhvr>
                                        <p:cTn id="60" dur="500" fill="hold"/>
                                        <p:tgtEl>
                                          <p:spTgt spid="23"/>
                                        </p:tgtEl>
                                        <p:attrNameLst>
                                          <p:attrName>ppt_h</p:attrName>
                                        </p:attrNameLst>
                                      </p:cBhvr>
                                      <p:tavLst>
                                        <p:tav tm="0">
                                          <p:val>
                                            <p:fltVal val="0"/>
                                          </p:val>
                                        </p:tav>
                                        <p:tav tm="100000">
                                          <p:val>
                                            <p:strVal val="#ppt_h"/>
                                          </p:val>
                                        </p:tav>
                                      </p:tavLst>
                                    </p:anim>
                                    <p:animEffect transition="in" filter="fade">
                                      <p:cBhvr>
                                        <p:cTn id="61" dur="500"/>
                                        <p:tgtEl>
                                          <p:spTgt spid="23"/>
                                        </p:tgtEl>
                                      </p:cBhvr>
                                    </p:animEffect>
                                  </p:childTnLst>
                                </p:cTn>
                              </p:par>
                            </p:childTnLst>
                          </p:cTn>
                        </p:par>
                        <p:par>
                          <p:cTn id="62" fill="hold">
                            <p:stCondLst>
                              <p:cond delay="4750"/>
                            </p:stCondLst>
                            <p:childTnLst>
                              <p:par>
                                <p:cTn id="63" presetID="53" presetClass="entr" presetSubtype="16" fill="hold" grpId="0" nodeType="afterEffect">
                                  <p:stCondLst>
                                    <p:cond delay="0"/>
                                  </p:stCondLst>
                                  <p:iterate type="lt">
                                    <p:tmPct val="10000"/>
                                  </p:iterate>
                                  <p:childTnLst>
                                    <p:set>
                                      <p:cBhvr>
                                        <p:cTn id="64" dur="1" fill="hold">
                                          <p:stCondLst>
                                            <p:cond delay="0"/>
                                          </p:stCondLst>
                                        </p:cTn>
                                        <p:tgtEl>
                                          <p:spTgt spid="58"/>
                                        </p:tgtEl>
                                        <p:attrNameLst>
                                          <p:attrName>style.visibility</p:attrName>
                                        </p:attrNameLst>
                                      </p:cBhvr>
                                      <p:to>
                                        <p:strVal val="visible"/>
                                      </p:to>
                                    </p:set>
                                    <p:anim calcmode="lin" valueType="num">
                                      <p:cBhvr>
                                        <p:cTn id="65" dur="100" fill="hold"/>
                                        <p:tgtEl>
                                          <p:spTgt spid="58"/>
                                        </p:tgtEl>
                                        <p:attrNameLst>
                                          <p:attrName>ppt_w</p:attrName>
                                        </p:attrNameLst>
                                      </p:cBhvr>
                                      <p:tavLst>
                                        <p:tav tm="0">
                                          <p:val>
                                            <p:fltVal val="0"/>
                                          </p:val>
                                        </p:tav>
                                        <p:tav tm="100000">
                                          <p:val>
                                            <p:strVal val="#ppt_w"/>
                                          </p:val>
                                        </p:tav>
                                      </p:tavLst>
                                    </p:anim>
                                    <p:anim calcmode="lin" valueType="num">
                                      <p:cBhvr>
                                        <p:cTn id="66" dur="100" fill="hold"/>
                                        <p:tgtEl>
                                          <p:spTgt spid="58"/>
                                        </p:tgtEl>
                                        <p:attrNameLst>
                                          <p:attrName>ppt_h</p:attrName>
                                        </p:attrNameLst>
                                      </p:cBhvr>
                                      <p:tavLst>
                                        <p:tav tm="0">
                                          <p:val>
                                            <p:fltVal val="0"/>
                                          </p:val>
                                        </p:tav>
                                        <p:tav tm="100000">
                                          <p:val>
                                            <p:strVal val="#ppt_h"/>
                                          </p:val>
                                        </p:tav>
                                      </p:tavLst>
                                    </p:anim>
                                    <p:animEffect transition="in" filter="fade">
                                      <p:cBhvr>
                                        <p:cTn id="67" dur="100"/>
                                        <p:tgtEl>
                                          <p:spTgt spid="58"/>
                                        </p:tgtEl>
                                      </p:cBhvr>
                                    </p:animEffect>
                                  </p:childTnLst>
                                </p:cTn>
                              </p:par>
                            </p:childTnLst>
                          </p:cTn>
                        </p:par>
                        <p:par>
                          <p:cTn id="68" fill="hold">
                            <p:stCondLst>
                              <p:cond delay="5300"/>
                            </p:stCondLst>
                            <p:childTnLst>
                              <p:par>
                                <p:cTn id="69" presetID="53" presetClass="entr" presetSubtype="16"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p:cTn id="71" dur="500" fill="hold"/>
                                        <p:tgtEl>
                                          <p:spTgt spid="28"/>
                                        </p:tgtEl>
                                        <p:attrNameLst>
                                          <p:attrName>ppt_w</p:attrName>
                                        </p:attrNameLst>
                                      </p:cBhvr>
                                      <p:tavLst>
                                        <p:tav tm="0">
                                          <p:val>
                                            <p:fltVal val="0"/>
                                          </p:val>
                                        </p:tav>
                                        <p:tav tm="100000">
                                          <p:val>
                                            <p:strVal val="#ppt_w"/>
                                          </p:val>
                                        </p:tav>
                                      </p:tavLst>
                                    </p:anim>
                                    <p:anim calcmode="lin" valueType="num">
                                      <p:cBhvr>
                                        <p:cTn id="72" dur="500" fill="hold"/>
                                        <p:tgtEl>
                                          <p:spTgt spid="28"/>
                                        </p:tgtEl>
                                        <p:attrNameLst>
                                          <p:attrName>ppt_h</p:attrName>
                                        </p:attrNameLst>
                                      </p:cBhvr>
                                      <p:tavLst>
                                        <p:tav tm="0">
                                          <p:val>
                                            <p:fltVal val="0"/>
                                          </p:val>
                                        </p:tav>
                                        <p:tav tm="100000">
                                          <p:val>
                                            <p:strVal val="#ppt_h"/>
                                          </p:val>
                                        </p:tav>
                                      </p:tavLst>
                                    </p:anim>
                                    <p:animEffect transition="in" filter="fade">
                                      <p:cBhvr>
                                        <p:cTn id="73" dur="500"/>
                                        <p:tgtEl>
                                          <p:spTgt spid="28"/>
                                        </p:tgtEl>
                                      </p:cBhvr>
                                    </p:animEffect>
                                  </p:childTnLst>
                                </p:cTn>
                              </p:par>
                            </p:childTnLst>
                          </p:cTn>
                        </p:par>
                        <p:par>
                          <p:cTn id="74" fill="hold">
                            <p:stCondLst>
                              <p:cond delay="5800"/>
                            </p:stCondLst>
                            <p:childTnLst>
                              <p:par>
                                <p:cTn id="75" presetID="53" presetClass="entr" presetSubtype="16" fill="hold" grpId="0" nodeType="afterEffect">
                                  <p:stCondLst>
                                    <p:cond delay="0"/>
                                  </p:stCondLst>
                                  <p:iterate type="lt">
                                    <p:tmPct val="10000"/>
                                  </p:iterate>
                                  <p:childTnLst>
                                    <p:set>
                                      <p:cBhvr>
                                        <p:cTn id="76" dur="1" fill="hold">
                                          <p:stCondLst>
                                            <p:cond delay="0"/>
                                          </p:stCondLst>
                                        </p:cTn>
                                        <p:tgtEl>
                                          <p:spTgt spid="57"/>
                                        </p:tgtEl>
                                        <p:attrNameLst>
                                          <p:attrName>style.visibility</p:attrName>
                                        </p:attrNameLst>
                                      </p:cBhvr>
                                      <p:to>
                                        <p:strVal val="visible"/>
                                      </p:to>
                                    </p:set>
                                    <p:anim calcmode="lin" valueType="num">
                                      <p:cBhvr>
                                        <p:cTn id="77" dur="100" fill="hold"/>
                                        <p:tgtEl>
                                          <p:spTgt spid="57"/>
                                        </p:tgtEl>
                                        <p:attrNameLst>
                                          <p:attrName>ppt_w</p:attrName>
                                        </p:attrNameLst>
                                      </p:cBhvr>
                                      <p:tavLst>
                                        <p:tav tm="0">
                                          <p:val>
                                            <p:fltVal val="0"/>
                                          </p:val>
                                        </p:tav>
                                        <p:tav tm="100000">
                                          <p:val>
                                            <p:strVal val="#ppt_w"/>
                                          </p:val>
                                        </p:tav>
                                      </p:tavLst>
                                    </p:anim>
                                    <p:anim calcmode="lin" valueType="num">
                                      <p:cBhvr>
                                        <p:cTn id="78" dur="100" fill="hold"/>
                                        <p:tgtEl>
                                          <p:spTgt spid="57"/>
                                        </p:tgtEl>
                                        <p:attrNameLst>
                                          <p:attrName>ppt_h</p:attrName>
                                        </p:attrNameLst>
                                      </p:cBhvr>
                                      <p:tavLst>
                                        <p:tav tm="0">
                                          <p:val>
                                            <p:fltVal val="0"/>
                                          </p:val>
                                        </p:tav>
                                        <p:tav tm="100000">
                                          <p:val>
                                            <p:strVal val="#ppt_h"/>
                                          </p:val>
                                        </p:tav>
                                      </p:tavLst>
                                    </p:anim>
                                    <p:animEffect transition="in" filter="fade">
                                      <p:cBhvr>
                                        <p:cTn id="79" dur="100"/>
                                        <p:tgtEl>
                                          <p:spTgt spid="57"/>
                                        </p:tgtEl>
                                      </p:cBhvr>
                                    </p:animEffect>
                                  </p:childTnLst>
                                </p:cTn>
                              </p:par>
                            </p:childTnLst>
                          </p:cTn>
                        </p:par>
                        <p:par>
                          <p:cTn id="80" fill="hold">
                            <p:stCondLst>
                              <p:cond delay="6180"/>
                            </p:stCondLst>
                            <p:childTnLst>
                              <p:par>
                                <p:cTn id="81" presetID="53" presetClass="entr" presetSubtype="16" fill="hold" grpId="0" nodeType="afterEffect">
                                  <p:stCondLst>
                                    <p:cond delay="0"/>
                                  </p:stCondLst>
                                  <p:childTnLst>
                                    <p:set>
                                      <p:cBhvr>
                                        <p:cTn id="82" dur="1" fill="hold">
                                          <p:stCondLst>
                                            <p:cond delay="0"/>
                                          </p:stCondLst>
                                        </p:cTn>
                                        <p:tgtEl>
                                          <p:spTgt spid="29"/>
                                        </p:tgtEl>
                                        <p:attrNameLst>
                                          <p:attrName>style.visibility</p:attrName>
                                        </p:attrNameLst>
                                      </p:cBhvr>
                                      <p:to>
                                        <p:strVal val="visible"/>
                                      </p:to>
                                    </p:set>
                                    <p:anim calcmode="lin" valueType="num">
                                      <p:cBhvr>
                                        <p:cTn id="83" dur="500" fill="hold"/>
                                        <p:tgtEl>
                                          <p:spTgt spid="29"/>
                                        </p:tgtEl>
                                        <p:attrNameLst>
                                          <p:attrName>ppt_w</p:attrName>
                                        </p:attrNameLst>
                                      </p:cBhvr>
                                      <p:tavLst>
                                        <p:tav tm="0">
                                          <p:val>
                                            <p:fltVal val="0"/>
                                          </p:val>
                                        </p:tav>
                                        <p:tav tm="100000">
                                          <p:val>
                                            <p:strVal val="#ppt_w"/>
                                          </p:val>
                                        </p:tav>
                                      </p:tavLst>
                                    </p:anim>
                                    <p:anim calcmode="lin" valueType="num">
                                      <p:cBhvr>
                                        <p:cTn id="84" dur="500" fill="hold"/>
                                        <p:tgtEl>
                                          <p:spTgt spid="29"/>
                                        </p:tgtEl>
                                        <p:attrNameLst>
                                          <p:attrName>ppt_h</p:attrName>
                                        </p:attrNameLst>
                                      </p:cBhvr>
                                      <p:tavLst>
                                        <p:tav tm="0">
                                          <p:val>
                                            <p:fltVal val="0"/>
                                          </p:val>
                                        </p:tav>
                                        <p:tav tm="100000">
                                          <p:val>
                                            <p:strVal val="#ppt_h"/>
                                          </p:val>
                                        </p:tav>
                                      </p:tavLst>
                                    </p:anim>
                                    <p:animEffect transition="in" filter="fade">
                                      <p:cBhvr>
                                        <p:cTn id="85" dur="500"/>
                                        <p:tgtEl>
                                          <p:spTgt spid="29"/>
                                        </p:tgtEl>
                                      </p:cBhvr>
                                    </p:animEffect>
                                  </p:childTnLst>
                                </p:cTn>
                              </p:par>
                            </p:childTnLst>
                          </p:cTn>
                        </p:par>
                        <p:par>
                          <p:cTn id="86" fill="hold">
                            <p:stCondLst>
                              <p:cond delay="6680"/>
                            </p:stCondLst>
                            <p:childTnLst>
                              <p:par>
                                <p:cTn id="87" presetID="53" presetClass="entr" presetSubtype="16" fill="hold" grpId="0" nodeType="afterEffect">
                                  <p:stCondLst>
                                    <p:cond delay="0"/>
                                  </p:stCondLst>
                                  <p:iterate type="lt">
                                    <p:tmPct val="10000"/>
                                  </p:iterate>
                                  <p:childTnLst>
                                    <p:set>
                                      <p:cBhvr>
                                        <p:cTn id="88" dur="1" fill="hold">
                                          <p:stCondLst>
                                            <p:cond delay="0"/>
                                          </p:stCondLst>
                                        </p:cTn>
                                        <p:tgtEl>
                                          <p:spTgt spid="56"/>
                                        </p:tgtEl>
                                        <p:attrNameLst>
                                          <p:attrName>style.visibility</p:attrName>
                                        </p:attrNameLst>
                                      </p:cBhvr>
                                      <p:to>
                                        <p:strVal val="visible"/>
                                      </p:to>
                                    </p:set>
                                    <p:anim calcmode="lin" valueType="num">
                                      <p:cBhvr>
                                        <p:cTn id="89" dur="100" fill="hold"/>
                                        <p:tgtEl>
                                          <p:spTgt spid="56"/>
                                        </p:tgtEl>
                                        <p:attrNameLst>
                                          <p:attrName>ppt_w</p:attrName>
                                        </p:attrNameLst>
                                      </p:cBhvr>
                                      <p:tavLst>
                                        <p:tav tm="0">
                                          <p:val>
                                            <p:fltVal val="0"/>
                                          </p:val>
                                        </p:tav>
                                        <p:tav tm="100000">
                                          <p:val>
                                            <p:strVal val="#ppt_w"/>
                                          </p:val>
                                        </p:tav>
                                      </p:tavLst>
                                    </p:anim>
                                    <p:anim calcmode="lin" valueType="num">
                                      <p:cBhvr>
                                        <p:cTn id="90" dur="100" fill="hold"/>
                                        <p:tgtEl>
                                          <p:spTgt spid="56"/>
                                        </p:tgtEl>
                                        <p:attrNameLst>
                                          <p:attrName>ppt_h</p:attrName>
                                        </p:attrNameLst>
                                      </p:cBhvr>
                                      <p:tavLst>
                                        <p:tav tm="0">
                                          <p:val>
                                            <p:fltVal val="0"/>
                                          </p:val>
                                        </p:tav>
                                        <p:tav tm="100000">
                                          <p:val>
                                            <p:strVal val="#ppt_h"/>
                                          </p:val>
                                        </p:tav>
                                      </p:tavLst>
                                    </p:anim>
                                    <p:animEffect transition="in" filter="fade">
                                      <p:cBhvr>
                                        <p:cTn id="91" dur="100"/>
                                        <p:tgtEl>
                                          <p:spTgt spid="56"/>
                                        </p:tgtEl>
                                      </p:cBhvr>
                                    </p:animEffect>
                                  </p:childTnLst>
                                </p:cTn>
                              </p:par>
                            </p:childTnLst>
                          </p:cTn>
                        </p:par>
                        <p:par>
                          <p:cTn id="92" fill="hold">
                            <p:stCondLst>
                              <p:cond delay="7790"/>
                            </p:stCondLst>
                            <p:childTnLst>
                              <p:par>
                                <p:cTn id="93" presetID="53" presetClass="entr" presetSubtype="16" fill="hold" grpId="0" nodeType="afterEffect">
                                  <p:stCondLst>
                                    <p:cond delay="0"/>
                                  </p:stCondLst>
                                  <p:childTnLst>
                                    <p:set>
                                      <p:cBhvr>
                                        <p:cTn id="94" dur="1" fill="hold">
                                          <p:stCondLst>
                                            <p:cond delay="0"/>
                                          </p:stCondLst>
                                        </p:cTn>
                                        <p:tgtEl>
                                          <p:spTgt spid="30"/>
                                        </p:tgtEl>
                                        <p:attrNameLst>
                                          <p:attrName>style.visibility</p:attrName>
                                        </p:attrNameLst>
                                      </p:cBhvr>
                                      <p:to>
                                        <p:strVal val="visible"/>
                                      </p:to>
                                    </p:set>
                                    <p:anim calcmode="lin" valueType="num">
                                      <p:cBhvr>
                                        <p:cTn id="95" dur="500" fill="hold"/>
                                        <p:tgtEl>
                                          <p:spTgt spid="30"/>
                                        </p:tgtEl>
                                        <p:attrNameLst>
                                          <p:attrName>ppt_w</p:attrName>
                                        </p:attrNameLst>
                                      </p:cBhvr>
                                      <p:tavLst>
                                        <p:tav tm="0">
                                          <p:val>
                                            <p:fltVal val="0"/>
                                          </p:val>
                                        </p:tav>
                                        <p:tav tm="100000">
                                          <p:val>
                                            <p:strVal val="#ppt_w"/>
                                          </p:val>
                                        </p:tav>
                                      </p:tavLst>
                                    </p:anim>
                                    <p:anim calcmode="lin" valueType="num">
                                      <p:cBhvr>
                                        <p:cTn id="96" dur="500" fill="hold"/>
                                        <p:tgtEl>
                                          <p:spTgt spid="30"/>
                                        </p:tgtEl>
                                        <p:attrNameLst>
                                          <p:attrName>ppt_h</p:attrName>
                                        </p:attrNameLst>
                                      </p:cBhvr>
                                      <p:tavLst>
                                        <p:tav tm="0">
                                          <p:val>
                                            <p:fltVal val="0"/>
                                          </p:val>
                                        </p:tav>
                                        <p:tav tm="100000">
                                          <p:val>
                                            <p:strVal val="#ppt_h"/>
                                          </p:val>
                                        </p:tav>
                                      </p:tavLst>
                                    </p:anim>
                                    <p:animEffect transition="in" filter="fade">
                                      <p:cBhvr>
                                        <p:cTn id="97" dur="500"/>
                                        <p:tgtEl>
                                          <p:spTgt spid="30"/>
                                        </p:tgtEl>
                                      </p:cBhvr>
                                    </p:animEffect>
                                  </p:childTnLst>
                                </p:cTn>
                              </p:par>
                            </p:childTnLst>
                          </p:cTn>
                        </p:par>
                        <p:par>
                          <p:cTn id="98" fill="hold">
                            <p:stCondLst>
                              <p:cond delay="8290"/>
                            </p:stCondLst>
                            <p:childTnLst>
                              <p:par>
                                <p:cTn id="99" presetID="53" presetClass="entr" presetSubtype="16" fill="hold" grpId="0" nodeType="afterEffect">
                                  <p:stCondLst>
                                    <p:cond delay="0"/>
                                  </p:stCondLst>
                                  <p:iterate type="lt">
                                    <p:tmPct val="10000"/>
                                  </p:iterate>
                                  <p:childTnLst>
                                    <p:set>
                                      <p:cBhvr>
                                        <p:cTn id="100" dur="1" fill="hold">
                                          <p:stCondLst>
                                            <p:cond delay="0"/>
                                          </p:stCondLst>
                                        </p:cTn>
                                        <p:tgtEl>
                                          <p:spTgt spid="53"/>
                                        </p:tgtEl>
                                        <p:attrNameLst>
                                          <p:attrName>style.visibility</p:attrName>
                                        </p:attrNameLst>
                                      </p:cBhvr>
                                      <p:to>
                                        <p:strVal val="visible"/>
                                      </p:to>
                                    </p:set>
                                    <p:anim calcmode="lin" valueType="num">
                                      <p:cBhvr>
                                        <p:cTn id="101" dur="100" fill="hold"/>
                                        <p:tgtEl>
                                          <p:spTgt spid="53"/>
                                        </p:tgtEl>
                                        <p:attrNameLst>
                                          <p:attrName>ppt_w</p:attrName>
                                        </p:attrNameLst>
                                      </p:cBhvr>
                                      <p:tavLst>
                                        <p:tav tm="0">
                                          <p:val>
                                            <p:fltVal val="0"/>
                                          </p:val>
                                        </p:tav>
                                        <p:tav tm="100000">
                                          <p:val>
                                            <p:strVal val="#ppt_w"/>
                                          </p:val>
                                        </p:tav>
                                      </p:tavLst>
                                    </p:anim>
                                    <p:anim calcmode="lin" valueType="num">
                                      <p:cBhvr>
                                        <p:cTn id="102" dur="100" fill="hold"/>
                                        <p:tgtEl>
                                          <p:spTgt spid="53"/>
                                        </p:tgtEl>
                                        <p:attrNameLst>
                                          <p:attrName>ppt_h</p:attrName>
                                        </p:attrNameLst>
                                      </p:cBhvr>
                                      <p:tavLst>
                                        <p:tav tm="0">
                                          <p:val>
                                            <p:fltVal val="0"/>
                                          </p:val>
                                        </p:tav>
                                        <p:tav tm="100000">
                                          <p:val>
                                            <p:strVal val="#ppt_h"/>
                                          </p:val>
                                        </p:tav>
                                      </p:tavLst>
                                    </p:anim>
                                    <p:animEffect transition="in" filter="fade">
                                      <p:cBhvr>
                                        <p:cTn id="103" dur="1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53" grpId="0"/>
      <p:bldP spid="56" grpId="0"/>
      <p:bldP spid="57" grpId="0"/>
      <p:bldP spid="58" grpId="0"/>
      <p:bldP spid="5" grpId="0" animBg="1"/>
      <p:bldP spid="6" grpId="0" animBg="1"/>
      <p:bldP spid="9" grpId="0" animBg="1"/>
      <p:bldP spid="10" grpId="0" animBg="1"/>
      <p:bldP spid="11" grpId="0" animBg="1"/>
      <p:bldP spid="23" grpId="0"/>
      <p:bldP spid="28" grpId="0"/>
      <p:bldP spid="29" grpId="0"/>
      <p:bldP spid="30" grpId="0"/>
      <p:bldP spid="22" grpId="0"/>
      <p:bldP spid="22" grpId="1"/>
      <p:bldP spid="31" grpId="0" animBg="1"/>
      <p:bldP spid="3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文本框 12"/>
          <p:cNvSpPr txBox="1">
            <a:spLocks noChangeArrowheads="1"/>
          </p:cNvSpPr>
          <p:nvPr/>
        </p:nvSpPr>
        <p:spPr bwMode="auto">
          <a:xfrm>
            <a:off x="5424469" y="18024"/>
            <a:ext cx="13430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en-US" altLang="zh-CN" sz="12000" b="1" dirty="0" smtClean="0">
                <a:solidFill>
                  <a:schemeClr val="bg1"/>
                </a:solidFill>
                <a:latin typeface="AgencyFB" panose="02000806040000020003" pitchFamily="2" charset="0"/>
                <a:ea typeface="微软雅黑" pitchFamily="34" charset="-122"/>
              </a:rPr>
              <a:t>1</a:t>
            </a:r>
            <a:endParaRPr lang="zh-CN" altLang="en-US" sz="12000" b="1" dirty="0">
              <a:solidFill>
                <a:schemeClr val="bg1"/>
              </a:solidFill>
              <a:latin typeface="AgencyFB" panose="02000806040000020003" pitchFamily="2" charset="0"/>
              <a:ea typeface="微软雅黑"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12" y="2803310"/>
            <a:ext cx="5429487" cy="3655337"/>
          </a:xfrm>
          <a:prstGeom prst="rect">
            <a:avLst/>
          </a:prstGeom>
          <a:ln w="28575">
            <a:solidFill>
              <a:schemeClr val="accent5"/>
            </a:solidFill>
          </a:ln>
        </p:spPr>
      </p:pic>
      <p:pic>
        <p:nvPicPr>
          <p:cNvPr id="4" name="图片 3"/>
          <p:cNvPicPr>
            <a:picLocks noChangeAspect="1"/>
          </p:cNvPicPr>
          <p:nvPr/>
        </p:nvPicPr>
        <p:blipFill>
          <a:blip r:embed="rId4"/>
          <a:stretch>
            <a:fillRect/>
          </a:stretch>
        </p:blipFill>
        <p:spPr>
          <a:xfrm>
            <a:off x="7530845" y="224127"/>
            <a:ext cx="3533160" cy="2148357"/>
          </a:xfrm>
          <a:prstGeom prst="rect">
            <a:avLst/>
          </a:prstGeom>
        </p:spPr>
      </p:pic>
      <p:sp>
        <p:nvSpPr>
          <p:cNvPr id="17" name="文本框 16"/>
          <p:cNvSpPr txBox="1"/>
          <p:nvPr/>
        </p:nvSpPr>
        <p:spPr>
          <a:xfrm>
            <a:off x="7464666" y="4526356"/>
            <a:ext cx="4114803" cy="2308324"/>
          </a:xfrm>
          <a:prstGeom prst="rect">
            <a:avLst/>
          </a:prstGeom>
          <a:noFill/>
        </p:spPr>
        <p:txBody>
          <a:bodyPr wrap="square" rtlCol="0">
            <a:spAutoFit/>
          </a:bodyPr>
          <a:lstStyle/>
          <a:p>
            <a:pPr marL="285750" indent="-285750" algn="just">
              <a:buFont typeface="Wingdings" pitchFamily="2" charset="2"/>
              <a:buChar char="Ø"/>
            </a:pPr>
            <a:r>
              <a:rPr lang="zh-CN" altLang="en-US" sz="1600" dirty="0">
                <a:latin typeface="Microsoft YaHei" charset="-122"/>
                <a:ea typeface="Microsoft YaHei" charset="-122"/>
                <a:cs typeface="Microsoft YaHei" charset="-122"/>
              </a:rPr>
              <a:t>平均每天有约</a:t>
            </a:r>
            <a:r>
              <a:rPr lang="en-US" altLang="zh-CN" sz="1600" dirty="0">
                <a:latin typeface="Microsoft YaHei" charset="-122"/>
                <a:ea typeface="Microsoft YaHei" charset="-122"/>
                <a:cs typeface="Microsoft YaHei" charset="-122"/>
              </a:rPr>
              <a:t>7500</a:t>
            </a:r>
            <a:r>
              <a:rPr lang="zh-CN" altLang="en-US" sz="1600" dirty="0">
                <a:latin typeface="Microsoft YaHei" charset="-122"/>
                <a:ea typeface="Microsoft YaHei" charset="-122"/>
                <a:cs typeface="Microsoft YaHei" charset="-122"/>
              </a:rPr>
              <a:t>万美元的</a:t>
            </a:r>
            <a:r>
              <a:rPr lang="en-US" altLang="zh-CN" sz="1600" dirty="0">
                <a:latin typeface="Microsoft YaHei" charset="-122"/>
                <a:ea typeface="Microsoft YaHei" charset="-122"/>
                <a:cs typeface="Microsoft YaHei" charset="-122"/>
              </a:rPr>
              <a:t>120000</a:t>
            </a:r>
            <a:r>
              <a:rPr lang="zh-CN" altLang="en-US" sz="1600" dirty="0">
                <a:latin typeface="Microsoft YaHei" charset="-122"/>
                <a:ea typeface="Microsoft YaHei" charset="-122"/>
                <a:cs typeface="Microsoft YaHei" charset="-122"/>
              </a:rPr>
              <a:t>笔交易被写入比特币区块链</a:t>
            </a:r>
            <a:r>
              <a:rPr lang="en-US" altLang="zh-CN" sz="1600" dirty="0">
                <a:latin typeface="Microsoft YaHei" charset="-122"/>
                <a:ea typeface="Microsoft YaHei" charset="-122"/>
                <a:cs typeface="Microsoft YaHei" charset="-122"/>
              </a:rPr>
              <a:t>, </a:t>
            </a:r>
            <a:r>
              <a:rPr lang="zh-CN" altLang="en-US" sz="1600" dirty="0">
                <a:latin typeface="Microsoft YaHei" charset="-122"/>
                <a:ea typeface="Microsoft YaHei" charset="-122"/>
                <a:cs typeface="Microsoft YaHei" charset="-122"/>
              </a:rPr>
              <a:t>目前已生成</a:t>
            </a:r>
            <a:r>
              <a:rPr lang="zh-CN" altLang="en-US" sz="1600" dirty="0" smtClean="0">
                <a:latin typeface="Microsoft YaHei" charset="-122"/>
                <a:ea typeface="Microsoft YaHei" charset="-122"/>
                <a:cs typeface="Microsoft YaHei" charset="-122"/>
              </a:rPr>
              <a:t>超过</a:t>
            </a:r>
            <a:r>
              <a:rPr lang="en-US" altLang="zh-CN" sz="1600" dirty="0" smtClean="0">
                <a:latin typeface="Microsoft YaHei" charset="-122"/>
                <a:ea typeface="Microsoft YaHei" charset="-122"/>
                <a:cs typeface="Microsoft YaHei" charset="-122"/>
              </a:rPr>
              <a:t>50</a:t>
            </a:r>
            <a:r>
              <a:rPr lang="zh-CN" altLang="en-US" sz="1600" dirty="0" smtClean="0">
                <a:latin typeface="Microsoft YaHei" charset="-122"/>
                <a:ea typeface="Microsoft YaHei" charset="-122"/>
                <a:cs typeface="Microsoft YaHei" charset="-122"/>
              </a:rPr>
              <a:t>万</a:t>
            </a:r>
            <a:r>
              <a:rPr lang="zh-CN" altLang="en-US" sz="1600" dirty="0">
                <a:latin typeface="Microsoft YaHei" charset="-122"/>
                <a:ea typeface="Microsoft YaHei" charset="-122"/>
                <a:cs typeface="Microsoft YaHei" charset="-122"/>
              </a:rPr>
              <a:t>个</a:t>
            </a:r>
            <a:r>
              <a:rPr lang="zh-CN" altLang="en-US" sz="1600" dirty="0" smtClean="0">
                <a:latin typeface="Microsoft YaHei" charset="-122"/>
                <a:ea typeface="Microsoft YaHei" charset="-122"/>
                <a:cs typeface="Microsoft YaHei" charset="-122"/>
              </a:rPr>
              <a:t>区块</a:t>
            </a:r>
            <a:endParaRPr lang="en-US" altLang="zh-CN" sz="1600" dirty="0" smtClean="0">
              <a:latin typeface="Microsoft YaHei" charset="-122"/>
              <a:ea typeface="Microsoft YaHei" charset="-122"/>
              <a:cs typeface="Microsoft YaHei" charset="-122"/>
            </a:endParaRPr>
          </a:p>
          <a:p>
            <a:pPr marL="285750" indent="-285750" algn="just">
              <a:buFont typeface="Wingdings" pitchFamily="2" charset="2"/>
              <a:buChar char="Ø"/>
            </a:pPr>
            <a:endParaRPr lang="en-US" altLang="zh-CN" sz="1600" dirty="0" smtClean="0">
              <a:latin typeface="Microsoft YaHei" charset="-122"/>
              <a:ea typeface="Microsoft YaHei" charset="-122"/>
              <a:cs typeface="Microsoft YaHei" charset="-122"/>
            </a:endParaRPr>
          </a:p>
          <a:p>
            <a:pPr marL="285750" indent="-285750" algn="just">
              <a:buFont typeface="Wingdings" pitchFamily="2" charset="2"/>
              <a:buChar char="Ø"/>
            </a:pPr>
            <a:r>
              <a:rPr lang="en-US" altLang="zh-CN" sz="1600" dirty="0" smtClean="0">
                <a:latin typeface="Microsoft YaHei" charset="-122"/>
                <a:ea typeface="Microsoft YaHei" charset="-122"/>
                <a:cs typeface="Microsoft YaHei" charset="-122"/>
              </a:rPr>
              <a:t>2017</a:t>
            </a:r>
            <a:r>
              <a:rPr lang="zh-CN" altLang="en-US" sz="1600" dirty="0" smtClean="0">
                <a:latin typeface="Microsoft YaHei" charset="-122"/>
                <a:ea typeface="Microsoft YaHei" charset="-122"/>
                <a:cs typeface="Microsoft YaHei" charset="-122"/>
              </a:rPr>
              <a:t>年以来，比特币价格大幅上涨并剧烈波动，价格最高达近</a:t>
            </a:r>
            <a:r>
              <a:rPr lang="en-US" altLang="zh-CN" sz="1600" dirty="0" smtClean="0">
                <a:latin typeface="Microsoft YaHei" charset="-122"/>
                <a:ea typeface="Microsoft YaHei" charset="-122"/>
                <a:cs typeface="Microsoft YaHei" charset="-122"/>
              </a:rPr>
              <a:t>20000</a:t>
            </a:r>
            <a:r>
              <a:rPr lang="zh-CN" altLang="en-US" sz="1600" dirty="0" smtClean="0">
                <a:latin typeface="Microsoft YaHei" charset="-122"/>
                <a:ea typeface="Microsoft YaHei" charset="-122"/>
                <a:cs typeface="Microsoft YaHei" charset="-122"/>
              </a:rPr>
              <a:t>美元</a:t>
            </a:r>
            <a:endParaRPr lang="en-US" altLang="zh-CN" sz="1600" dirty="0" smtClean="0">
              <a:latin typeface="Microsoft YaHei" charset="-122"/>
              <a:ea typeface="Microsoft YaHei" charset="-122"/>
              <a:cs typeface="Microsoft YaHei" charset="-122"/>
            </a:endParaRPr>
          </a:p>
          <a:p>
            <a:pPr marL="285750" indent="-285750" algn="just">
              <a:buFont typeface="Wingdings" pitchFamily="2" charset="2"/>
              <a:buChar char="Ø"/>
            </a:pPr>
            <a:endParaRPr kumimoji="1" lang="en-US" altLang="zh-CN" sz="1600" dirty="0">
              <a:latin typeface="Microsoft YaHei" charset="-122"/>
              <a:ea typeface="Microsoft YaHei" charset="-122"/>
              <a:cs typeface="Microsoft YaHei" charset="-122"/>
            </a:endParaRPr>
          </a:p>
          <a:p>
            <a:pPr marL="285750" indent="-285750" algn="just">
              <a:buFont typeface="Wingdings" pitchFamily="2" charset="2"/>
              <a:buChar char="Ø"/>
            </a:pPr>
            <a:r>
              <a:rPr kumimoji="1" lang="zh-CN" altLang="en-US" sz="1600" dirty="0">
                <a:solidFill>
                  <a:srgbClr val="FF0000"/>
                </a:solidFill>
                <a:latin typeface="Microsoft YaHei" charset="-122"/>
                <a:ea typeface="Microsoft YaHei" charset="-122"/>
                <a:cs typeface="Microsoft YaHei" charset="-122"/>
              </a:rPr>
              <a:t>区块链是以比特币为代表</a:t>
            </a:r>
            <a:r>
              <a:rPr kumimoji="1" lang="zh-CN" altLang="en-US" sz="1600" dirty="0" smtClean="0">
                <a:solidFill>
                  <a:srgbClr val="FF0000"/>
                </a:solidFill>
                <a:latin typeface="Microsoft YaHei" charset="-122"/>
                <a:ea typeface="Microsoft YaHei" charset="-122"/>
                <a:cs typeface="Microsoft YaHei" charset="-122"/>
              </a:rPr>
              <a:t>的加密数字货币</a:t>
            </a:r>
            <a:r>
              <a:rPr kumimoji="1" lang="zh-CN" altLang="en-US" sz="1600" dirty="0">
                <a:solidFill>
                  <a:srgbClr val="FF0000"/>
                </a:solidFill>
                <a:latin typeface="Microsoft YaHei" charset="-122"/>
                <a:ea typeface="Microsoft YaHei" charset="-122"/>
                <a:cs typeface="Microsoft YaHei" charset="-122"/>
              </a:rPr>
              <a:t>体系的核心支撑技术</a:t>
            </a:r>
          </a:p>
        </p:txBody>
      </p:sp>
      <p:sp>
        <p:nvSpPr>
          <p:cNvPr id="3" name="右箭头 2"/>
          <p:cNvSpPr/>
          <p:nvPr/>
        </p:nvSpPr>
        <p:spPr bwMode="auto">
          <a:xfrm>
            <a:off x="6532685" y="1364511"/>
            <a:ext cx="712176" cy="545123"/>
          </a:xfrm>
          <a:prstGeom prst="rightArrow">
            <a:avLst/>
          </a:prstGeom>
          <a:ln/>
          <a:ex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400"/>
          </a:p>
        </p:txBody>
      </p:sp>
      <p:sp>
        <p:nvSpPr>
          <p:cNvPr id="6" name="TextBox 5"/>
          <p:cNvSpPr txBox="1"/>
          <p:nvPr/>
        </p:nvSpPr>
        <p:spPr>
          <a:xfrm>
            <a:off x="760154" y="6484343"/>
            <a:ext cx="4941277" cy="307777"/>
          </a:xfrm>
          <a:prstGeom prst="rect">
            <a:avLst/>
          </a:prstGeom>
          <a:noFill/>
        </p:spPr>
        <p:txBody>
          <a:bodyPr wrap="square" rtlCol="0">
            <a:spAutoFit/>
          </a:bodyPr>
          <a:lstStyle/>
          <a:p>
            <a:r>
              <a:rPr lang="zh-CN" altLang="en-US" sz="1400" b="1" dirty="0" smtClean="0"/>
              <a:t>来源：</a:t>
            </a:r>
            <a:r>
              <a:rPr lang="en-US" altLang="zh-CN" sz="1400" b="1" dirty="0" smtClean="0"/>
              <a:t>https</a:t>
            </a:r>
            <a:r>
              <a:rPr lang="en-US" altLang="zh-CN" sz="1400" b="1" dirty="0"/>
              <a:t>://</a:t>
            </a:r>
            <a:r>
              <a:rPr lang="en-US" altLang="zh-CN" sz="1400" b="1" dirty="0" smtClean="0"/>
              <a:t>coinmarketcap.com</a:t>
            </a:r>
            <a:endParaRPr lang="zh-CN" altLang="en-US" sz="1400" b="1"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0844" y="2372484"/>
            <a:ext cx="3657765" cy="2141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椭圆 6"/>
          <p:cNvSpPr/>
          <p:nvPr/>
        </p:nvSpPr>
        <p:spPr bwMode="auto">
          <a:xfrm>
            <a:off x="7464666" y="2945423"/>
            <a:ext cx="764931" cy="316523"/>
          </a:xfrm>
          <a:prstGeom prst="ellipse">
            <a:avLst/>
          </a:prstGeom>
          <a:noFill/>
          <a:ln w="25400">
            <a:solidFill>
              <a:srgbClr val="FF0000"/>
            </a:solidFill>
          </a:ln>
          <a:effectLst>
            <a:outerShdw blurRad="203200" dist="762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8" name="组 7"/>
          <p:cNvGrpSpPr/>
          <p:nvPr/>
        </p:nvGrpSpPr>
        <p:grpSpPr>
          <a:xfrm>
            <a:off x="324662" y="63599"/>
            <a:ext cx="6067346" cy="2308885"/>
            <a:chOff x="324662" y="63599"/>
            <a:chExt cx="6067346" cy="2308885"/>
          </a:xfrm>
        </p:grpSpPr>
        <p:sp>
          <p:nvSpPr>
            <p:cNvPr id="10" name="矩形 3"/>
            <p:cNvSpPr>
              <a:spLocks noChangeArrowheads="1"/>
            </p:cNvSpPr>
            <p:nvPr/>
          </p:nvSpPr>
          <p:spPr bwMode="auto">
            <a:xfrm>
              <a:off x="865037" y="250172"/>
              <a:ext cx="4682909" cy="523220"/>
            </a:xfrm>
            <a:prstGeom prst="rect">
              <a:avLst/>
            </a:prstGeom>
            <a:extLst/>
          </p:spPr>
          <p:txBody>
            <a:bodyPr wrap="square">
              <a:spAutoFit/>
            </a:bodyPr>
            <a:lstStyle/>
            <a:p>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从比特币（</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Bitcoin</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）谈起</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等腰三角形 38"/>
            <p:cNvSpPr/>
            <p:nvPr/>
          </p:nvSpPr>
          <p:spPr>
            <a:xfrm rot="5400000">
              <a:off x="297314" y="334416"/>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66512" y="1172155"/>
              <a:ext cx="5725496" cy="1200329"/>
            </a:xfrm>
            <a:prstGeom prst="rect">
              <a:avLst/>
            </a:prstGeom>
            <a:noFill/>
          </p:spPr>
          <p:txBody>
            <a:bodyPr wrap="square" rtlCol="0">
              <a:spAutoFit/>
            </a:bodyPr>
            <a:lstStyle/>
            <a:p>
              <a:pPr algn="just"/>
              <a:r>
                <a:rPr lang="zh-CN" altLang="en-US" dirty="0">
                  <a:latin typeface="Microsoft YaHei" charset="-122"/>
                  <a:ea typeface="Microsoft YaHei" charset="-122"/>
                  <a:cs typeface="Microsoft YaHei" charset="-122"/>
                </a:rPr>
                <a:t>区块链技术起源于 </a:t>
              </a:r>
              <a:r>
                <a:rPr lang="en-US" altLang="zh-CN" dirty="0">
                  <a:latin typeface="Microsoft YaHei" charset="-122"/>
                  <a:ea typeface="Microsoft YaHei" charset="-122"/>
                  <a:cs typeface="Microsoft YaHei" charset="-122"/>
                </a:rPr>
                <a:t>2008 </a:t>
              </a:r>
              <a:r>
                <a:rPr lang="zh-CN" altLang="en-US" dirty="0" smtClean="0">
                  <a:latin typeface="Microsoft YaHei" charset="-122"/>
                  <a:ea typeface="Microsoft YaHei" charset="-122"/>
                  <a:cs typeface="Microsoft YaHei" charset="-122"/>
                </a:rPr>
                <a:t>年，一个化名为</a:t>
              </a:r>
              <a:r>
                <a:rPr lang="zh-CN" altLang="en-US" dirty="0">
                  <a:latin typeface="Microsoft YaHei" charset="-122"/>
                  <a:ea typeface="Microsoft YaHei" charset="-122"/>
                  <a:cs typeface="Microsoft YaHei" charset="-122"/>
                </a:rPr>
                <a:t>“中本聪” </a:t>
              </a:r>
              <a:r>
                <a:rPr lang="en-US" altLang="zh-CN" dirty="0">
                  <a:latin typeface="Microsoft YaHei" charset="-122"/>
                  <a:ea typeface="Microsoft YaHei" charset="-122"/>
                  <a:cs typeface="Microsoft YaHei" charset="-122"/>
                </a:rPr>
                <a:t>(Satoshi </a:t>
              </a:r>
              <a:r>
                <a:rPr lang="en-US" altLang="zh-CN" dirty="0" smtClean="0">
                  <a:latin typeface="Microsoft YaHei" charset="-122"/>
                  <a:ea typeface="Microsoft YaHei" charset="-122"/>
                  <a:cs typeface="Microsoft YaHei" charset="-122"/>
                </a:rPr>
                <a:t>Nakamoto</a:t>
              </a:r>
              <a:r>
                <a:rPr lang="en-US"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的学者在密码学邮件组发表的奠基性</a:t>
              </a:r>
              <a:r>
                <a:rPr lang="zh-CN" altLang="en-US" dirty="0" smtClean="0">
                  <a:latin typeface="Microsoft YaHei" charset="-122"/>
                  <a:ea typeface="Microsoft YaHei" charset="-122"/>
                  <a:cs typeface="Microsoft YaHei" charset="-122"/>
                </a:rPr>
                <a:t>论文：“</a:t>
              </a:r>
              <a:r>
                <a:rPr lang="en-US" altLang="zh-CN" dirty="0">
                  <a:latin typeface="Microsoft YaHei" charset="-122"/>
                  <a:ea typeface="Microsoft YaHei" charset="-122"/>
                  <a:cs typeface="Microsoft YaHei" charset="-122"/>
                </a:rPr>
                <a:t>Bitcoin: A Peer-to-Peer Electronic Cash System</a:t>
              </a:r>
              <a:r>
                <a:rPr lang="en-US" altLang="zh-CN" dirty="0" smtClean="0">
                  <a:latin typeface="Microsoft YaHei" charset="-122"/>
                  <a:ea typeface="Microsoft YaHei" charset="-122"/>
                  <a:cs typeface="Microsoft YaHei" charset="-122"/>
                </a:rPr>
                <a:t>”</a:t>
              </a:r>
              <a:endParaRPr lang="zh-CN" altLang="en-US" dirty="0">
                <a:latin typeface="Microsoft YaHei" charset="-122"/>
                <a:ea typeface="Microsoft YaHei" charset="-122"/>
                <a:cs typeface="Microsoft YaHei" charset="-122"/>
              </a:endParaRPr>
            </a:p>
          </p:txBody>
        </p:sp>
        <p:pic>
          <p:nvPicPr>
            <p:cNvPr id="14" name="Picture 2" descr="C:\Users\LiuMingxi\Desktop\比特币.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7674" y="63599"/>
              <a:ext cx="947513" cy="9475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3637473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26"/>
                                        </p:tgtEl>
                                        <p:attrNameLst>
                                          <p:attrName>style.visibility</p:attrName>
                                        </p:attrNameLst>
                                      </p:cBhvr>
                                      <p:to>
                                        <p:strVal val="visible"/>
                                      </p:to>
                                    </p:set>
                                    <p:anim calcmode="lin" valueType="num">
                                      <p:cBhvr>
                                        <p:cTn id="7" dur="250" fill="hold"/>
                                        <p:tgtEl>
                                          <p:spTgt spid="26"/>
                                        </p:tgtEl>
                                        <p:attrNameLst>
                                          <p:attrName>ppt_w</p:attrName>
                                        </p:attrNameLst>
                                      </p:cBhvr>
                                      <p:tavLst>
                                        <p:tav tm="0">
                                          <p:val>
                                            <p:fltVal val="0"/>
                                          </p:val>
                                        </p:tav>
                                        <p:tav tm="100000">
                                          <p:val>
                                            <p:strVal val="#ppt_w"/>
                                          </p:val>
                                        </p:tav>
                                      </p:tavLst>
                                    </p:anim>
                                    <p:anim calcmode="lin" valueType="num">
                                      <p:cBhvr>
                                        <p:cTn id="8" dur="250" fill="hold"/>
                                        <p:tgtEl>
                                          <p:spTgt spid="26"/>
                                        </p:tgtEl>
                                        <p:attrNameLst>
                                          <p:attrName>ppt_h</p:attrName>
                                        </p:attrNameLst>
                                      </p:cBhvr>
                                      <p:tavLst>
                                        <p:tav tm="0">
                                          <p:val>
                                            <p:fltVal val="0"/>
                                          </p:val>
                                        </p:tav>
                                        <p:tav tm="100000">
                                          <p:val>
                                            <p:strVal val="#ppt_h"/>
                                          </p:val>
                                        </p:tav>
                                      </p:tavLst>
                                    </p:anim>
                                    <p:animEffect transition="in" filter="fade">
                                      <p:cBhvr>
                                        <p:cTn id="9" dur="250"/>
                                        <p:tgtEl>
                                          <p:spTgt spid="26"/>
                                        </p:tgtEl>
                                      </p:cBhvr>
                                    </p:animEffect>
                                  </p:childTnLst>
                                </p:cTn>
                              </p:par>
                              <p:par>
                                <p:cTn id="10" presetID="6" presetClass="emph" presetSubtype="0" decel="100000" fill="hold" grpId="1" nodeType="withEffect">
                                  <p:stCondLst>
                                    <p:cond delay="800"/>
                                  </p:stCondLst>
                                  <p:childTnLst>
                                    <p:animScale>
                                      <p:cBhvr>
                                        <p:cTn id="11" dur="250" fill="hold"/>
                                        <p:tgtEl>
                                          <p:spTgt spid="26"/>
                                        </p:tgtEl>
                                      </p:cBhvr>
                                      <p:by x="120000" y="120000"/>
                                    </p:animScale>
                                  </p:childTnLst>
                                </p:cTn>
                              </p:par>
                              <p:par>
                                <p:cTn id="12" presetID="6" presetClass="emph" presetSubtype="0" decel="100000" fill="hold" grpId="2" nodeType="withEffect">
                                  <p:stCondLst>
                                    <p:cond delay="1000"/>
                                  </p:stCondLst>
                                  <p:childTnLst>
                                    <p:animScale>
                                      <p:cBhvr>
                                        <p:cTn id="13" dur="250" fill="hold"/>
                                        <p:tgtEl>
                                          <p:spTgt spid="26"/>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6" grpId="2"/>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饼形 15"/>
          <p:cNvSpPr/>
          <p:nvPr/>
        </p:nvSpPr>
        <p:spPr>
          <a:xfrm>
            <a:off x="4880540" y="1932954"/>
            <a:ext cx="2934878" cy="2724202"/>
          </a:xfrm>
          <a:prstGeom prst="pie">
            <a:avLst>
              <a:gd name="adj1" fmla="val 0"/>
              <a:gd name="adj2" fmla="val 5400000"/>
            </a:avLst>
          </a:prstGeom>
          <a:solidFill>
            <a:srgbClr val="093B5C"/>
          </a:solidFill>
          <a:ln w="12700">
            <a:noFill/>
          </a:ln>
          <a:effectLst>
            <a:outerShdw blurRad="2032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2" name="饼形 16"/>
          <p:cNvSpPr/>
          <p:nvPr/>
        </p:nvSpPr>
        <p:spPr>
          <a:xfrm flipV="1">
            <a:off x="4880540" y="1807281"/>
            <a:ext cx="2876142" cy="2466514"/>
          </a:xfrm>
          <a:prstGeom prst="pie">
            <a:avLst>
              <a:gd name="adj1" fmla="val 0"/>
              <a:gd name="adj2" fmla="val 5400000"/>
            </a:avLst>
          </a:prstGeom>
          <a:solidFill>
            <a:srgbClr val="093B5C"/>
          </a:solidFill>
          <a:ln w="12700">
            <a:noFill/>
          </a:ln>
          <a:effectLst>
            <a:outerShdw blurRad="2032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3" name="饼形 17"/>
          <p:cNvSpPr/>
          <p:nvPr/>
        </p:nvSpPr>
        <p:spPr>
          <a:xfrm flipH="1">
            <a:off x="4614095" y="1932640"/>
            <a:ext cx="2988341" cy="2724516"/>
          </a:xfrm>
          <a:prstGeom prst="pie">
            <a:avLst>
              <a:gd name="adj1" fmla="val 0"/>
              <a:gd name="adj2" fmla="val 5400000"/>
            </a:avLst>
          </a:prstGeom>
          <a:solidFill>
            <a:srgbClr val="093B5C"/>
          </a:solidFill>
          <a:ln w="12700">
            <a:noFill/>
          </a:ln>
          <a:effectLst>
            <a:outerShdw blurRad="2032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4" name="饼形 18"/>
          <p:cNvSpPr/>
          <p:nvPr/>
        </p:nvSpPr>
        <p:spPr>
          <a:xfrm flipH="1" flipV="1">
            <a:off x="4726294" y="1806967"/>
            <a:ext cx="2876142" cy="2466514"/>
          </a:xfrm>
          <a:prstGeom prst="pie">
            <a:avLst>
              <a:gd name="adj1" fmla="val 0"/>
              <a:gd name="adj2" fmla="val 5400000"/>
            </a:avLst>
          </a:prstGeom>
          <a:solidFill>
            <a:srgbClr val="093B5C"/>
          </a:solidFill>
          <a:ln w="12700">
            <a:noFill/>
          </a:ln>
          <a:effectLst>
            <a:outerShdw blurRad="2032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5" name="椭圆 34"/>
          <p:cNvSpPr/>
          <p:nvPr/>
        </p:nvSpPr>
        <p:spPr>
          <a:xfrm>
            <a:off x="5422553" y="2618947"/>
            <a:ext cx="1498491" cy="1285073"/>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dirty="0" smtClean="0">
                <a:solidFill>
                  <a:schemeClr val="tx1"/>
                </a:solidFill>
                <a:latin typeface="Microsoft YaHei" charset="-122"/>
                <a:ea typeface="Microsoft YaHei" charset="-122"/>
                <a:cs typeface="Microsoft YaHei" charset="-122"/>
              </a:rPr>
              <a:t>POS</a:t>
            </a:r>
            <a:endParaRPr lang="zh-HK" altLang="en-US" sz="3200" dirty="0">
              <a:solidFill>
                <a:schemeClr val="tx1"/>
              </a:solidFill>
              <a:latin typeface="Microsoft YaHei" charset="-122"/>
              <a:ea typeface="Microsoft YaHei" charset="-122"/>
              <a:cs typeface="Microsoft YaHei" charset="-122"/>
            </a:endParaRPr>
          </a:p>
        </p:txBody>
      </p:sp>
      <p:sp>
        <p:nvSpPr>
          <p:cNvPr id="40" name="矩形 39"/>
          <p:cNvSpPr/>
          <p:nvPr/>
        </p:nvSpPr>
        <p:spPr>
          <a:xfrm>
            <a:off x="139485" y="1553350"/>
            <a:ext cx="4320364" cy="2862322"/>
          </a:xfrm>
          <a:prstGeom prst="rect">
            <a:avLst/>
          </a:prstGeom>
        </p:spPr>
        <p:txBody>
          <a:bodyPr wrap="square">
            <a:spAutoFit/>
          </a:bodyPr>
          <a:lstStyle/>
          <a:p>
            <a:pPr marL="285750" indent="-285750" algn="just">
              <a:buFont typeface="Arial" charset="0"/>
              <a:buChar char="•"/>
            </a:pPr>
            <a:r>
              <a:rPr lang="zh-CN" altLang="zh-CN" dirty="0">
                <a:latin typeface="Microsoft YaHei" charset="-122"/>
                <a:ea typeface="Microsoft YaHei" charset="-122"/>
                <a:cs typeface="Microsoft YaHei" charset="-122"/>
              </a:rPr>
              <a:t>匿名开发者</a:t>
            </a:r>
            <a:r>
              <a:rPr lang="en-US" altLang="zh-CN" dirty="0">
                <a:solidFill>
                  <a:srgbClr val="FF0000"/>
                </a:solidFill>
                <a:latin typeface="Microsoft YaHei" charset="-122"/>
                <a:ea typeface="Microsoft YaHei" charset="-122"/>
                <a:cs typeface="Microsoft YaHei" charset="-122"/>
              </a:rPr>
              <a:t>Sunny King</a:t>
            </a:r>
            <a:r>
              <a:rPr lang="zh-CN" altLang="zh-CN" dirty="0">
                <a:latin typeface="Microsoft YaHei" charset="-122"/>
                <a:ea typeface="Microsoft YaHei" charset="-122"/>
                <a:cs typeface="Microsoft YaHei" charset="-122"/>
              </a:rPr>
              <a:t>在</a:t>
            </a:r>
            <a:r>
              <a:rPr lang="en-US" altLang="zh-CN" b="1" dirty="0">
                <a:solidFill>
                  <a:srgbClr val="FF0000"/>
                </a:solidFill>
                <a:latin typeface="Microsoft YaHei" charset="-122"/>
                <a:ea typeface="Microsoft YaHei" charset="-122"/>
                <a:cs typeface="Microsoft YaHei" charset="-122"/>
              </a:rPr>
              <a:t>2012</a:t>
            </a:r>
            <a:r>
              <a:rPr lang="zh-CN" altLang="zh-CN" dirty="0">
                <a:latin typeface="Microsoft YaHei" charset="-122"/>
                <a:ea typeface="Microsoft YaHei" charset="-122"/>
                <a:cs typeface="Microsoft YaHei" charset="-122"/>
              </a:rPr>
              <a:t>年设计实现的点点币中</a:t>
            </a:r>
            <a:r>
              <a:rPr lang="zh-CN" altLang="zh-CN" b="1" dirty="0">
                <a:solidFill>
                  <a:srgbClr val="FF0000"/>
                </a:solidFill>
                <a:latin typeface="Microsoft YaHei" charset="-122"/>
                <a:ea typeface="Microsoft YaHei" charset="-122"/>
                <a:cs typeface="Microsoft YaHei" charset="-122"/>
              </a:rPr>
              <a:t>首次</a:t>
            </a:r>
            <a:r>
              <a:rPr lang="zh-CN" altLang="zh-CN" dirty="0" smtClean="0">
                <a:solidFill>
                  <a:srgbClr val="FF0000"/>
                </a:solidFill>
                <a:latin typeface="Microsoft YaHei" charset="-122"/>
                <a:ea typeface="Microsoft YaHei" charset="-122"/>
                <a:cs typeface="Microsoft YaHei" charset="-122"/>
              </a:rPr>
              <a:t>应用</a:t>
            </a:r>
            <a:r>
              <a:rPr lang="en-US" altLang="zh-CN" dirty="0" smtClean="0">
                <a:solidFill>
                  <a:srgbClr val="FF0000"/>
                </a:solidFill>
                <a:latin typeface="Microsoft YaHei" charset="-122"/>
                <a:ea typeface="Microsoft YaHei" charset="-122"/>
                <a:cs typeface="Microsoft YaHei" charset="-122"/>
              </a:rPr>
              <a:t>POS</a:t>
            </a:r>
            <a:r>
              <a:rPr lang="zh-CN" altLang="en-US" dirty="0" smtClean="0">
                <a:solidFill>
                  <a:srgbClr val="FF0000"/>
                </a:solidFill>
                <a:latin typeface="Microsoft YaHei" charset="-122"/>
                <a:ea typeface="Microsoft YaHei" charset="-122"/>
                <a:cs typeface="Microsoft YaHei" charset="-122"/>
              </a:rPr>
              <a:t>共识机制</a:t>
            </a:r>
            <a:endParaRPr lang="en-US" altLang="zh-CN" dirty="0" smtClean="0">
              <a:latin typeface="Microsoft YaHei" charset="-122"/>
              <a:ea typeface="Microsoft YaHei" charset="-122"/>
              <a:cs typeface="Microsoft YaHei" charset="-122"/>
            </a:endParaRPr>
          </a:p>
          <a:p>
            <a:pPr marL="285750" indent="-285750" algn="just">
              <a:buFont typeface="Arial" charset="0"/>
              <a:buChar char="•"/>
            </a:pPr>
            <a:r>
              <a:rPr lang="en-US" altLang="zh-CN" dirty="0" smtClean="0">
                <a:latin typeface="Microsoft YaHei" charset="-122"/>
                <a:ea typeface="Microsoft YaHei" charset="-122"/>
                <a:cs typeface="Microsoft YaHei" charset="-122"/>
              </a:rPr>
              <a:t>POS2.0</a:t>
            </a:r>
            <a:r>
              <a:rPr lang="zh-CN" altLang="en-US" dirty="0" smtClean="0">
                <a:latin typeface="Microsoft YaHei" charset="-122"/>
                <a:ea typeface="Microsoft YaHei" charset="-122"/>
                <a:cs typeface="Microsoft YaHei" charset="-122"/>
              </a:rPr>
              <a:t>对</a:t>
            </a:r>
            <a:r>
              <a:rPr lang="en-US" altLang="zh-CN" dirty="0">
                <a:latin typeface="Microsoft YaHei" charset="-122"/>
                <a:ea typeface="Microsoft YaHei" charset="-122"/>
                <a:cs typeface="Microsoft YaHei" charset="-122"/>
              </a:rPr>
              <a:t>POS</a:t>
            </a:r>
            <a:r>
              <a:rPr lang="zh-CN" altLang="en-US" dirty="0">
                <a:latin typeface="Microsoft YaHei" charset="-122"/>
                <a:ea typeface="Microsoft YaHei" charset="-122"/>
                <a:cs typeface="Microsoft YaHei" charset="-122"/>
              </a:rPr>
              <a:t>共识机制做了几个细节优化，解决了一些潜在的安全问题</a:t>
            </a:r>
            <a:r>
              <a:rPr lang="zh-CN" altLang="en-US" dirty="0" smtClean="0">
                <a:latin typeface="Microsoft YaHei" charset="-122"/>
                <a:ea typeface="Microsoft YaHei" charset="-122"/>
                <a:cs typeface="Microsoft YaHei" charset="-122"/>
              </a:rPr>
              <a:t>，最</a:t>
            </a:r>
            <a:r>
              <a:rPr lang="zh-CN" altLang="en-US" dirty="0">
                <a:latin typeface="Microsoft YaHei" charset="-122"/>
                <a:ea typeface="Microsoft YaHei" charset="-122"/>
                <a:cs typeface="Microsoft YaHei" charset="-122"/>
              </a:rPr>
              <a:t>重要的改进是</a:t>
            </a:r>
            <a:r>
              <a:rPr lang="zh-CN" altLang="en-US" dirty="0">
                <a:solidFill>
                  <a:srgbClr val="FF0000"/>
                </a:solidFill>
                <a:latin typeface="Microsoft YaHei" charset="-122"/>
                <a:ea typeface="Microsoft YaHei" charset="-122"/>
                <a:cs typeface="Microsoft YaHei" charset="-122"/>
              </a:rPr>
              <a:t>用余额代替币龄</a:t>
            </a:r>
            <a:endParaRPr lang="en-US" altLang="zh-CN" dirty="0" smtClean="0">
              <a:solidFill>
                <a:srgbClr val="FF0000"/>
              </a:solidFill>
              <a:latin typeface="Microsoft YaHei" charset="-122"/>
              <a:ea typeface="Microsoft YaHei" charset="-122"/>
              <a:cs typeface="Microsoft YaHei" charset="-122"/>
            </a:endParaRPr>
          </a:p>
          <a:p>
            <a:pPr marL="285750" indent="-285750" algn="just">
              <a:buFont typeface="Arial" charset="0"/>
              <a:buChar char="•"/>
            </a:pPr>
            <a:r>
              <a:rPr lang="en-US" altLang="zh-CN" dirty="0" smtClean="0">
                <a:latin typeface="Microsoft YaHei" charset="-122"/>
                <a:ea typeface="Microsoft YaHei" charset="-122"/>
                <a:cs typeface="Microsoft YaHei" charset="-122"/>
              </a:rPr>
              <a:t>POS3.0</a:t>
            </a:r>
            <a:r>
              <a:rPr lang="zh-CN" altLang="en-US" dirty="0" smtClean="0">
                <a:latin typeface="Microsoft YaHei" charset="-122"/>
                <a:ea typeface="Microsoft YaHei" charset="-122"/>
                <a:cs typeface="Microsoft YaHei" charset="-122"/>
              </a:rPr>
              <a:t>对</a:t>
            </a:r>
            <a:r>
              <a:rPr lang="zh-CN" altLang="en-US" dirty="0">
                <a:latin typeface="Microsoft YaHei" charset="-122"/>
                <a:ea typeface="Microsoft YaHei" charset="-122"/>
                <a:cs typeface="Microsoft YaHei" charset="-122"/>
              </a:rPr>
              <a:t>交易</a:t>
            </a:r>
            <a:r>
              <a:rPr lang="zh-CN" altLang="en-US" dirty="0" smtClean="0">
                <a:latin typeface="Microsoft YaHei" charset="-122"/>
                <a:ea typeface="Microsoft YaHei" charset="-122"/>
                <a:cs typeface="Microsoft YaHei" charset="-122"/>
              </a:rPr>
              <a:t>手续费和难度</a:t>
            </a:r>
            <a:r>
              <a:rPr lang="zh-CN" altLang="en-US" dirty="0">
                <a:latin typeface="Microsoft YaHei" charset="-122"/>
                <a:ea typeface="Microsoft YaHei" charset="-122"/>
                <a:cs typeface="Microsoft YaHei" charset="-122"/>
              </a:rPr>
              <a:t>调整做了一些优化，其中最显著的改变是将</a:t>
            </a:r>
            <a:r>
              <a:rPr lang="en-US" altLang="zh-CN" dirty="0">
                <a:latin typeface="Microsoft YaHei" charset="-122"/>
                <a:ea typeface="Microsoft YaHei" charset="-122"/>
                <a:cs typeface="Microsoft YaHei" charset="-122"/>
              </a:rPr>
              <a:t>1%</a:t>
            </a:r>
            <a:r>
              <a:rPr lang="zh-CN" altLang="en-US" dirty="0">
                <a:latin typeface="Microsoft YaHei" charset="-122"/>
                <a:ea typeface="Microsoft YaHei" charset="-122"/>
                <a:cs typeface="Microsoft YaHei" charset="-122"/>
              </a:rPr>
              <a:t>年利率奖励机制变为固定数额奖励（每个区块固定奖励</a:t>
            </a:r>
            <a:r>
              <a:rPr lang="en-US" altLang="zh-CN" dirty="0">
                <a:latin typeface="Microsoft YaHei" charset="-122"/>
                <a:ea typeface="Microsoft YaHei" charset="-122"/>
                <a:cs typeface="Microsoft YaHei" charset="-122"/>
              </a:rPr>
              <a:t>1.5BLK</a:t>
            </a:r>
            <a:r>
              <a:rPr lang="zh-CN" altLang="en-US" dirty="0">
                <a:latin typeface="Microsoft YaHei" charset="-122"/>
                <a:ea typeface="Microsoft YaHei" charset="-122"/>
                <a:cs typeface="Microsoft YaHei" charset="-122"/>
              </a:rPr>
              <a:t>）</a:t>
            </a:r>
          </a:p>
        </p:txBody>
      </p:sp>
      <p:sp>
        <p:nvSpPr>
          <p:cNvPr id="41" name="矩形 40"/>
          <p:cNvSpPr/>
          <p:nvPr/>
        </p:nvSpPr>
        <p:spPr>
          <a:xfrm>
            <a:off x="1303417" y="1014656"/>
            <a:ext cx="3054267" cy="461665"/>
          </a:xfrm>
          <a:prstGeom prst="rect">
            <a:avLst/>
          </a:prstGeom>
        </p:spPr>
        <p:txBody>
          <a:bodyPr wrap="square">
            <a:spAutoFit/>
          </a:bodyPr>
          <a:lstStyle/>
          <a:p>
            <a:r>
              <a:rPr lang="zh-CN" altLang="zh-CN" sz="2200" b="1" dirty="0">
                <a:solidFill>
                  <a:srgbClr val="093B5C"/>
                </a:solidFill>
                <a:latin typeface="微软雅黑" panose="020B0503020204020204" pitchFamily="34" charset="-122"/>
                <a:ea typeface="微软雅黑" panose="020B0503020204020204" pitchFamily="34" charset="-122"/>
              </a:rPr>
              <a:t>点点币</a:t>
            </a:r>
            <a:r>
              <a:rPr lang="en-US" altLang="zh-CN" sz="2200" b="1" dirty="0">
                <a:solidFill>
                  <a:srgbClr val="093B5C"/>
                </a:solidFill>
                <a:latin typeface="微软雅黑" panose="020B0503020204020204" pitchFamily="34" charset="-122"/>
                <a:ea typeface="微软雅黑" panose="020B0503020204020204" pitchFamily="34" charset="-122"/>
              </a:rPr>
              <a:t>(</a:t>
            </a:r>
            <a:r>
              <a:rPr lang="en-US" altLang="zh-CN" sz="2200" b="1" dirty="0" err="1">
                <a:solidFill>
                  <a:srgbClr val="093B5C"/>
                </a:solidFill>
                <a:latin typeface="微软雅黑" panose="020B0503020204020204" pitchFamily="34" charset="-122"/>
                <a:ea typeface="微软雅黑" panose="020B0503020204020204" pitchFamily="34" charset="-122"/>
              </a:rPr>
              <a:t>Peercoin</a:t>
            </a:r>
            <a:r>
              <a:rPr lang="en-US" altLang="zh-CN" dirty="0"/>
              <a:t>)</a:t>
            </a:r>
            <a:r>
              <a:rPr lang="zh-CN" altLang="zh-CN" sz="2400" dirty="0">
                <a:effectLst/>
              </a:rPr>
              <a:t> </a:t>
            </a:r>
            <a:endParaRPr lang="zh-CN" altLang="en-US" sz="2200" b="1" dirty="0">
              <a:solidFill>
                <a:srgbClr val="093B5C"/>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1302369" y="1476321"/>
            <a:ext cx="28800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961193" y="5213337"/>
            <a:ext cx="3589542" cy="1200329"/>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未来币</a:t>
            </a:r>
            <a:r>
              <a:rPr lang="en-US" altLang="zh-CN" dirty="0">
                <a:latin typeface="Microsoft YaHei" charset="-122"/>
                <a:ea typeface="Microsoft YaHei" charset="-122"/>
                <a:cs typeface="Microsoft YaHei" charset="-122"/>
              </a:rPr>
              <a:t>(</a:t>
            </a:r>
            <a:r>
              <a:rPr lang="en-US" altLang="zh-CN" dirty="0" err="1">
                <a:latin typeface="Microsoft YaHei" charset="-122"/>
                <a:ea typeface="Microsoft YaHei" charset="-122"/>
                <a:cs typeface="Microsoft YaHei" charset="-122"/>
              </a:rPr>
              <a:t>Nextcoin</a:t>
            </a:r>
            <a:r>
              <a:rPr lang="en-US" altLang="zh-CN" dirty="0">
                <a:latin typeface="Microsoft YaHei" charset="-122"/>
                <a:ea typeface="Microsoft YaHei" charset="-122"/>
                <a:cs typeface="Microsoft YaHei" charset="-122"/>
              </a:rPr>
              <a:t>)</a:t>
            </a:r>
          </a:p>
          <a:p>
            <a:pPr algn="just"/>
            <a:r>
              <a:rPr lang="zh-CN" altLang="zh-CN" dirty="0" smtClean="0">
                <a:latin typeface="Microsoft YaHei" charset="-122"/>
                <a:ea typeface="Microsoft YaHei" charset="-122"/>
                <a:cs typeface="Microsoft YaHei" charset="-122"/>
              </a:rPr>
              <a:t>新星</a:t>
            </a:r>
            <a:r>
              <a:rPr lang="zh-CN" altLang="zh-CN" dirty="0">
                <a:latin typeface="Microsoft YaHei" charset="-122"/>
                <a:ea typeface="Microsoft YaHei" charset="-122"/>
                <a:cs typeface="Microsoft YaHei" charset="-122"/>
              </a:rPr>
              <a:t>币（</a:t>
            </a:r>
            <a:r>
              <a:rPr lang="en-US" altLang="zh-CN" dirty="0" err="1">
                <a:latin typeface="Microsoft YaHei" charset="-122"/>
                <a:ea typeface="Microsoft YaHei" charset="-122"/>
                <a:cs typeface="Microsoft YaHei" charset="-122"/>
              </a:rPr>
              <a:t>Novacoin</a:t>
            </a:r>
            <a:r>
              <a:rPr lang="zh-CN" altLang="zh-CN" dirty="0">
                <a:latin typeface="Microsoft YaHei" charset="-122"/>
                <a:ea typeface="Microsoft YaHei" charset="-122"/>
                <a:cs typeface="Microsoft YaHei" charset="-122"/>
              </a:rPr>
              <a:t>）</a:t>
            </a:r>
            <a:endParaRPr lang="en-US" altLang="zh-CN" dirty="0">
              <a:latin typeface="Microsoft YaHei" charset="-122"/>
              <a:ea typeface="Microsoft YaHei" charset="-122"/>
              <a:cs typeface="Microsoft YaHei" charset="-122"/>
            </a:endParaRPr>
          </a:p>
          <a:p>
            <a:pPr algn="just"/>
            <a:r>
              <a:rPr lang="zh-CN" altLang="zh-CN" dirty="0" smtClean="0">
                <a:latin typeface="Microsoft YaHei" charset="-122"/>
                <a:ea typeface="Microsoft YaHei" charset="-122"/>
                <a:cs typeface="Microsoft YaHei" charset="-122"/>
              </a:rPr>
              <a:t>雅</a:t>
            </a:r>
            <a:r>
              <a:rPr lang="zh-CN" altLang="zh-CN" dirty="0">
                <a:latin typeface="Microsoft YaHei" charset="-122"/>
                <a:ea typeface="Microsoft YaHei" charset="-122"/>
                <a:cs typeface="Microsoft YaHei" charset="-122"/>
              </a:rPr>
              <a:t>币（</a:t>
            </a:r>
            <a:r>
              <a:rPr lang="en-US" altLang="zh-CN" dirty="0" err="1">
                <a:latin typeface="Microsoft YaHei" charset="-122"/>
                <a:ea typeface="Microsoft YaHei" charset="-122"/>
                <a:cs typeface="Microsoft YaHei" charset="-122"/>
              </a:rPr>
              <a:t>Yacoin</a:t>
            </a:r>
            <a:r>
              <a:rPr lang="zh-CN" altLang="zh-CN" dirty="0">
                <a:latin typeface="Microsoft YaHei" charset="-122"/>
                <a:ea typeface="Microsoft YaHei" charset="-122"/>
                <a:cs typeface="Microsoft YaHei" charset="-122"/>
              </a:rPr>
              <a:t>）</a:t>
            </a:r>
            <a:endParaRPr lang="en-US" altLang="zh-CN" dirty="0">
              <a:latin typeface="Microsoft YaHei" charset="-122"/>
              <a:ea typeface="Microsoft YaHei" charset="-122"/>
              <a:cs typeface="Microsoft YaHei" charset="-122"/>
            </a:endParaRPr>
          </a:p>
          <a:p>
            <a:pPr algn="just"/>
            <a:r>
              <a:rPr lang="zh-CN" altLang="zh-CN" dirty="0">
                <a:latin typeface="Microsoft YaHei" charset="-122"/>
                <a:ea typeface="Microsoft YaHei" charset="-122"/>
                <a:cs typeface="Microsoft YaHei" charset="-122"/>
              </a:rPr>
              <a:t>宇宙币（</a:t>
            </a:r>
            <a:r>
              <a:rPr lang="en-US" altLang="zh-CN" dirty="0" err="1">
                <a:latin typeface="Microsoft YaHei" charset="-122"/>
                <a:ea typeface="Microsoft YaHei" charset="-122"/>
                <a:cs typeface="Microsoft YaHei" charset="-122"/>
              </a:rPr>
              <a:t>Cosmoscoin</a:t>
            </a:r>
            <a:r>
              <a:rPr lang="zh-CN" altLang="zh-CN" dirty="0">
                <a:latin typeface="Microsoft YaHei" charset="-122"/>
                <a:ea typeface="Microsoft YaHei" charset="-122"/>
                <a:cs typeface="Microsoft YaHei" charset="-122"/>
              </a:rPr>
              <a:t>）</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48" name="矩形 47"/>
          <p:cNvSpPr/>
          <p:nvPr/>
        </p:nvSpPr>
        <p:spPr>
          <a:xfrm>
            <a:off x="961193" y="4761608"/>
            <a:ext cx="3470927" cy="430887"/>
          </a:xfrm>
          <a:prstGeom prst="rect">
            <a:avLst/>
          </a:prstGeom>
        </p:spPr>
        <p:txBody>
          <a:bodyPr wrap="square">
            <a:spAutoFit/>
          </a:bodyPr>
          <a:lstStyle/>
          <a:p>
            <a:r>
              <a:rPr lang="zh-CN" altLang="en-US" sz="2200" b="1" dirty="0">
                <a:solidFill>
                  <a:srgbClr val="093B5C"/>
                </a:solidFill>
                <a:latin typeface="微软雅黑" panose="020B0503020204020204" pitchFamily="34" charset="-122"/>
                <a:ea typeface="微软雅黑" panose="020B0503020204020204" pitchFamily="34" charset="-122"/>
              </a:rPr>
              <a:t>其他使用</a:t>
            </a:r>
            <a:r>
              <a:rPr lang="en-US" altLang="zh-CN" sz="2200" b="1" dirty="0">
                <a:solidFill>
                  <a:srgbClr val="093B5C"/>
                </a:solidFill>
                <a:latin typeface="微软雅黑" panose="020B0503020204020204" pitchFamily="34" charset="-122"/>
                <a:ea typeface="微软雅黑" panose="020B0503020204020204" pitchFamily="34" charset="-122"/>
              </a:rPr>
              <a:t>POS</a:t>
            </a:r>
            <a:r>
              <a:rPr lang="zh-CN" altLang="en-US" sz="2200" b="1" dirty="0">
                <a:solidFill>
                  <a:srgbClr val="093B5C"/>
                </a:solidFill>
                <a:latin typeface="微软雅黑" panose="020B0503020204020204" pitchFamily="34" charset="-122"/>
                <a:ea typeface="微软雅黑" panose="020B0503020204020204" pitchFamily="34" charset="-122"/>
              </a:rPr>
              <a:t>的加密货币</a:t>
            </a:r>
          </a:p>
        </p:txBody>
      </p:sp>
      <p:cxnSp>
        <p:nvCxnSpPr>
          <p:cNvPr id="49" name="直接连接符 48"/>
          <p:cNvCxnSpPr/>
          <p:nvPr/>
        </p:nvCxnSpPr>
        <p:spPr>
          <a:xfrm>
            <a:off x="1240544" y="5174335"/>
            <a:ext cx="28800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8800278" y="2225402"/>
            <a:ext cx="3054265" cy="369332"/>
          </a:xfrm>
          <a:prstGeom prst="rect">
            <a:avLst/>
          </a:prstGeom>
        </p:spPr>
        <p:txBody>
          <a:bodyPr wrap="square">
            <a:spAutoFit/>
          </a:bodyPr>
          <a:lstStyle/>
          <a:p>
            <a:pPr algn="just"/>
            <a:r>
              <a:rPr lang="zh-CN" altLang="zh-CN" dirty="0">
                <a:solidFill>
                  <a:srgbClr val="FF0000"/>
                </a:solidFill>
                <a:latin typeface="Microsoft YaHei" charset="-122"/>
                <a:ea typeface="Microsoft YaHei" charset="-122"/>
                <a:cs typeface="Microsoft YaHei" charset="-122"/>
              </a:rPr>
              <a:t>以太坊</a:t>
            </a:r>
            <a:endParaRPr lang="zh-CN" altLang="en-US" sz="1400" dirty="0">
              <a:solidFill>
                <a:srgbClr val="FF0000"/>
              </a:solidFill>
              <a:latin typeface="Microsoft YaHei" charset="-122"/>
              <a:ea typeface="Microsoft YaHei" charset="-122"/>
              <a:cs typeface="Microsoft YaHei" charset="-122"/>
            </a:endParaRPr>
          </a:p>
        </p:txBody>
      </p:sp>
      <p:sp>
        <p:nvSpPr>
          <p:cNvPr id="59" name="矩形 58"/>
          <p:cNvSpPr/>
          <p:nvPr/>
        </p:nvSpPr>
        <p:spPr>
          <a:xfrm>
            <a:off x="7903600" y="1358237"/>
            <a:ext cx="3758020" cy="769441"/>
          </a:xfrm>
          <a:prstGeom prst="rect">
            <a:avLst/>
          </a:prstGeom>
        </p:spPr>
        <p:txBody>
          <a:bodyPr wrap="square">
            <a:spAutoFit/>
          </a:bodyPr>
          <a:lstStyle/>
          <a:p>
            <a:r>
              <a:rPr lang="zh-CN" altLang="zh-CN" sz="2200" b="1" dirty="0">
                <a:solidFill>
                  <a:srgbClr val="093B5C"/>
                </a:solidFill>
                <a:latin typeface="微软雅黑" panose="020B0503020204020204" pitchFamily="34" charset="-122"/>
                <a:ea typeface="微软雅黑" panose="020B0503020204020204" pitchFamily="34" charset="-122"/>
              </a:rPr>
              <a:t>由起初的</a:t>
            </a:r>
            <a:r>
              <a:rPr lang="en-US" altLang="zh-CN" sz="2200" b="1" dirty="0">
                <a:solidFill>
                  <a:srgbClr val="093B5C"/>
                </a:solidFill>
                <a:latin typeface="微软雅黑" panose="020B0503020204020204" pitchFamily="34" charset="-122"/>
                <a:ea typeface="微软雅黑" panose="020B0503020204020204" pitchFamily="34" charset="-122"/>
              </a:rPr>
              <a:t>POW</a:t>
            </a:r>
            <a:r>
              <a:rPr lang="zh-CN" altLang="zh-CN" sz="2200" b="1" dirty="0" smtClean="0">
                <a:solidFill>
                  <a:srgbClr val="093B5C"/>
                </a:solidFill>
                <a:latin typeface="微软雅黑" panose="020B0503020204020204" pitchFamily="34" charset="-122"/>
                <a:ea typeface="微软雅黑" panose="020B0503020204020204" pitchFamily="34" charset="-122"/>
              </a:rPr>
              <a:t>共识</a:t>
            </a:r>
            <a:r>
              <a:rPr lang="zh-CN" altLang="en-US" sz="2200" b="1" dirty="0" smtClean="0">
                <a:solidFill>
                  <a:srgbClr val="093B5C"/>
                </a:solidFill>
                <a:latin typeface="微软雅黑" panose="020B0503020204020204" pitchFamily="34" charset="-122"/>
                <a:ea typeface="微软雅黑" panose="020B0503020204020204" pitchFamily="34" charset="-122"/>
              </a:rPr>
              <a:t>机制</a:t>
            </a:r>
            <a:r>
              <a:rPr lang="zh-CN" altLang="zh-CN" sz="2200" b="1" dirty="0" smtClean="0">
                <a:solidFill>
                  <a:srgbClr val="093B5C"/>
                </a:solidFill>
                <a:latin typeface="微软雅黑" panose="020B0503020204020204" pitchFamily="34" charset="-122"/>
                <a:ea typeface="微软雅黑" panose="020B0503020204020204" pitchFamily="34" charset="-122"/>
              </a:rPr>
              <a:t>改</a:t>
            </a:r>
            <a:r>
              <a:rPr lang="zh-CN" altLang="zh-CN" sz="2200" b="1" dirty="0">
                <a:solidFill>
                  <a:srgbClr val="093B5C"/>
                </a:solidFill>
                <a:latin typeface="微软雅黑" panose="020B0503020204020204" pitchFamily="34" charset="-122"/>
                <a:ea typeface="微软雅黑" panose="020B0503020204020204" pitchFamily="34" charset="-122"/>
              </a:rPr>
              <a:t>为</a:t>
            </a:r>
            <a:r>
              <a:rPr lang="en-US" altLang="zh-CN" sz="2200" b="1" dirty="0" smtClean="0">
                <a:solidFill>
                  <a:srgbClr val="093B5C"/>
                </a:solidFill>
                <a:latin typeface="微软雅黑" panose="020B0503020204020204" pitchFamily="34" charset="-122"/>
                <a:ea typeface="微软雅黑" panose="020B0503020204020204" pitchFamily="34" charset="-122"/>
              </a:rPr>
              <a:t>POS</a:t>
            </a:r>
            <a:r>
              <a:rPr lang="zh-CN" altLang="en-US" sz="2200" b="1" dirty="0" smtClean="0">
                <a:solidFill>
                  <a:srgbClr val="093B5C"/>
                </a:solidFill>
                <a:latin typeface="微软雅黑" panose="020B0503020204020204" pitchFamily="34" charset="-122"/>
                <a:ea typeface="微软雅黑" panose="020B0503020204020204" pitchFamily="34" charset="-122"/>
              </a:rPr>
              <a:t>共识机制的</a:t>
            </a:r>
            <a:r>
              <a:rPr lang="zh-CN" altLang="en-US" sz="2200" b="1" dirty="0">
                <a:solidFill>
                  <a:srgbClr val="093B5C"/>
                </a:solidFill>
                <a:latin typeface="微软雅黑" panose="020B0503020204020204" pitchFamily="34" charset="-122"/>
                <a:ea typeface="微软雅黑" panose="020B0503020204020204" pitchFamily="34" charset="-122"/>
              </a:rPr>
              <a:t>区块链</a:t>
            </a:r>
          </a:p>
        </p:txBody>
      </p:sp>
      <p:cxnSp>
        <p:nvCxnSpPr>
          <p:cNvPr id="60" name="直接连接符 59"/>
          <p:cNvCxnSpPr/>
          <p:nvPr/>
        </p:nvCxnSpPr>
        <p:spPr>
          <a:xfrm>
            <a:off x="8040768" y="2191310"/>
            <a:ext cx="28800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930187" y="3738503"/>
            <a:ext cx="4096498" cy="3139321"/>
          </a:xfrm>
          <a:prstGeom prst="rect">
            <a:avLst/>
          </a:prstGeom>
        </p:spPr>
        <p:txBody>
          <a:bodyPr wrap="square">
            <a:spAutoFit/>
          </a:bodyPr>
          <a:lstStyle/>
          <a:p>
            <a:pPr marL="285750" indent="-285750" algn="just">
              <a:buFont typeface="Arial" charset="0"/>
              <a:buChar char="•"/>
            </a:pPr>
            <a:r>
              <a:rPr lang="zh-CN" altLang="zh-CN" dirty="0">
                <a:latin typeface="Microsoft YaHei" charset="-122"/>
                <a:ea typeface="Microsoft YaHei" charset="-122"/>
                <a:cs typeface="Microsoft YaHei" charset="-122"/>
              </a:rPr>
              <a:t>由于</a:t>
            </a:r>
            <a:r>
              <a:rPr lang="en-US" altLang="zh-CN" dirty="0">
                <a:latin typeface="Microsoft YaHei" charset="-122"/>
                <a:ea typeface="Microsoft YaHei" charset="-122"/>
                <a:cs typeface="Microsoft YaHei" charset="-122"/>
              </a:rPr>
              <a:t>POS</a:t>
            </a:r>
            <a:r>
              <a:rPr lang="zh-CN" altLang="zh-CN" dirty="0">
                <a:latin typeface="Microsoft YaHei" charset="-122"/>
                <a:ea typeface="Microsoft YaHei" charset="-122"/>
                <a:cs typeface="Microsoft YaHei" charset="-122"/>
              </a:rPr>
              <a:t>算法最初权益分配是否公平总受到人们质疑。</a:t>
            </a:r>
            <a:r>
              <a:rPr lang="zh-CN" altLang="en-US" dirty="0">
                <a:latin typeface="Microsoft YaHei" charset="-122"/>
                <a:ea typeface="Microsoft YaHei" charset="-122"/>
                <a:cs typeface="Microsoft YaHei" charset="-122"/>
              </a:rPr>
              <a:t>而</a:t>
            </a:r>
            <a:r>
              <a:rPr lang="en-US" altLang="zh-CN" dirty="0">
                <a:latin typeface="Microsoft YaHei" charset="-122"/>
                <a:ea typeface="Microsoft YaHei" charset="-122"/>
                <a:cs typeface="Microsoft YaHei" charset="-122"/>
              </a:rPr>
              <a:t>POW</a:t>
            </a:r>
            <a:r>
              <a:rPr lang="zh-CN" altLang="zh-CN" dirty="0">
                <a:latin typeface="Microsoft YaHei" charset="-122"/>
                <a:ea typeface="Microsoft YaHei" charset="-122"/>
                <a:cs typeface="Microsoft YaHei" charset="-122"/>
              </a:rPr>
              <a:t>通过物理资源的分配，能轻松解决该</a:t>
            </a:r>
            <a:r>
              <a:rPr lang="zh-CN" altLang="zh-CN" dirty="0" smtClean="0">
                <a:latin typeface="Microsoft YaHei" charset="-122"/>
                <a:ea typeface="Microsoft YaHei" charset="-122"/>
                <a:cs typeface="Microsoft YaHei" charset="-122"/>
              </a:rPr>
              <a:t>问题</a:t>
            </a:r>
            <a:endParaRPr lang="en-US" altLang="zh-CN" dirty="0" smtClean="0">
              <a:latin typeface="Microsoft YaHei" charset="-122"/>
              <a:ea typeface="Microsoft YaHei" charset="-122"/>
              <a:cs typeface="Microsoft YaHei" charset="-122"/>
            </a:endParaRPr>
          </a:p>
          <a:p>
            <a:pPr marL="285750" indent="-285750" algn="just">
              <a:buFont typeface="Arial" charset="0"/>
              <a:buChar char="•"/>
            </a:pPr>
            <a:endParaRPr lang="en-US" altLang="zh-CN" dirty="0" smtClean="0">
              <a:latin typeface="Microsoft YaHei" charset="-122"/>
              <a:ea typeface="Microsoft YaHei" charset="-122"/>
              <a:cs typeface="Microsoft YaHei" charset="-122"/>
            </a:endParaRPr>
          </a:p>
          <a:p>
            <a:pPr marL="285750" indent="-285750" algn="just">
              <a:buFont typeface="Arial" charset="0"/>
              <a:buChar char="•"/>
            </a:pPr>
            <a:r>
              <a:rPr lang="zh-CN" altLang="zh-CN" b="1" dirty="0" smtClean="0">
                <a:solidFill>
                  <a:srgbClr val="FF0000"/>
                </a:solidFill>
                <a:latin typeface="Microsoft YaHei" charset="-122"/>
                <a:ea typeface="Microsoft YaHei" charset="-122"/>
                <a:cs typeface="Microsoft YaHei" charset="-122"/>
              </a:rPr>
              <a:t>初始</a:t>
            </a:r>
            <a:r>
              <a:rPr lang="zh-CN" altLang="zh-CN" b="1" dirty="0">
                <a:solidFill>
                  <a:srgbClr val="FF0000"/>
                </a:solidFill>
                <a:latin typeface="Microsoft YaHei" charset="-122"/>
                <a:ea typeface="Microsoft YaHei" charset="-122"/>
                <a:cs typeface="Microsoft YaHei" charset="-122"/>
              </a:rPr>
              <a:t>币的分发目前有两种形式</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marL="285750" indent="-285750" algn="just">
              <a:buFont typeface="Arial" charset="0"/>
              <a:buChar char="•"/>
            </a:pP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1</a:t>
            </a:r>
            <a:r>
              <a:rPr lang="zh-CN" altLang="en-US" dirty="0" smtClean="0">
                <a:latin typeface="Microsoft YaHei" charset="-122"/>
                <a:ea typeface="Microsoft YaHei" charset="-122"/>
                <a:cs typeface="Microsoft YaHei" charset="-122"/>
              </a:rPr>
              <a:t>）</a:t>
            </a:r>
            <a:r>
              <a:rPr lang="zh-CN" altLang="zh-CN" dirty="0" smtClean="0">
                <a:latin typeface="Microsoft YaHei" charset="-122"/>
                <a:ea typeface="Microsoft YaHei" charset="-122"/>
                <a:cs typeface="Microsoft YaHei" charset="-122"/>
              </a:rPr>
              <a:t>前期</a:t>
            </a:r>
            <a:r>
              <a:rPr lang="zh-CN" altLang="zh-CN" dirty="0">
                <a:latin typeface="Microsoft YaHei" charset="-122"/>
                <a:ea typeface="Microsoft YaHei" charset="-122"/>
                <a:cs typeface="Microsoft YaHei" charset="-122"/>
              </a:rPr>
              <a:t>采用</a:t>
            </a:r>
            <a:r>
              <a:rPr lang="en-US" altLang="zh-CN" dirty="0">
                <a:latin typeface="Microsoft YaHei" charset="-122"/>
                <a:ea typeface="Microsoft YaHei" charset="-122"/>
                <a:cs typeface="Microsoft YaHei" charset="-122"/>
              </a:rPr>
              <a:t>POW</a:t>
            </a:r>
            <a:r>
              <a:rPr lang="zh-CN" altLang="zh-CN" dirty="0">
                <a:latin typeface="Microsoft YaHei" charset="-122"/>
                <a:ea typeface="Microsoft YaHei" charset="-122"/>
                <a:cs typeface="Microsoft YaHei" charset="-122"/>
              </a:rPr>
              <a:t>进行挖矿，而后用</a:t>
            </a:r>
            <a:r>
              <a:rPr lang="en-US" altLang="zh-CN" dirty="0">
                <a:latin typeface="Microsoft YaHei" charset="-122"/>
                <a:ea typeface="Microsoft YaHei" charset="-122"/>
                <a:cs typeface="Microsoft YaHei" charset="-122"/>
              </a:rPr>
              <a:t>POS</a:t>
            </a:r>
            <a:r>
              <a:rPr lang="zh-CN" altLang="zh-CN" dirty="0">
                <a:latin typeface="Microsoft YaHei" charset="-122"/>
                <a:ea typeface="Microsoft YaHei" charset="-122"/>
                <a:cs typeface="Microsoft YaHei" charset="-122"/>
              </a:rPr>
              <a:t>维护系统，</a:t>
            </a:r>
            <a:r>
              <a:rPr lang="zh-CN" altLang="zh-CN" dirty="0">
                <a:solidFill>
                  <a:srgbClr val="FF0000"/>
                </a:solidFill>
                <a:latin typeface="Microsoft YaHei" charset="-122"/>
                <a:ea typeface="Microsoft YaHei" charset="-122"/>
                <a:cs typeface="Microsoft YaHei" charset="-122"/>
              </a:rPr>
              <a:t>如瑞迪币</a:t>
            </a:r>
            <a:r>
              <a:rPr lang="en-US" altLang="zh-CN" dirty="0">
                <a:solidFill>
                  <a:srgbClr val="FF0000"/>
                </a:solidFill>
                <a:latin typeface="Microsoft YaHei" charset="-122"/>
                <a:ea typeface="Microsoft YaHei" charset="-122"/>
                <a:cs typeface="Microsoft YaHei" charset="-122"/>
              </a:rPr>
              <a:t>(</a:t>
            </a:r>
            <a:r>
              <a:rPr lang="en-US" altLang="zh-CN" dirty="0" err="1">
                <a:solidFill>
                  <a:srgbClr val="FF0000"/>
                </a:solidFill>
                <a:latin typeface="Microsoft YaHei" charset="-122"/>
                <a:ea typeface="Microsoft YaHei" charset="-122"/>
                <a:cs typeface="Microsoft YaHei" charset="-122"/>
              </a:rPr>
              <a:t>Reddcoin</a:t>
            </a:r>
            <a:r>
              <a:rPr lang="en-US" altLang="zh-CN" dirty="0" smtClean="0">
                <a:solidFill>
                  <a:srgbClr val="FF0000"/>
                </a:solidFill>
                <a:latin typeface="Microsoft YaHei" charset="-122"/>
                <a:ea typeface="Microsoft YaHei" charset="-122"/>
                <a:cs typeface="Microsoft YaHei" charset="-122"/>
              </a:rPr>
              <a:t>)</a:t>
            </a:r>
            <a:endParaRPr lang="en-US" altLang="zh-CN" dirty="0">
              <a:latin typeface="Microsoft YaHei" charset="-122"/>
              <a:ea typeface="Microsoft YaHei" charset="-122"/>
              <a:cs typeface="Microsoft YaHei" charset="-122"/>
            </a:endParaRPr>
          </a:p>
          <a:p>
            <a:pPr marL="285750" indent="-285750" algn="just">
              <a:buFont typeface="Arial" charset="0"/>
              <a:buChar char="•"/>
            </a:pP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2</a:t>
            </a:r>
            <a:r>
              <a:rPr lang="zh-CN" altLang="en-US" dirty="0" smtClean="0">
                <a:latin typeface="Microsoft YaHei" charset="-122"/>
                <a:ea typeface="Microsoft YaHei" charset="-122"/>
                <a:cs typeface="Microsoft YaHei" charset="-122"/>
              </a:rPr>
              <a:t>）</a:t>
            </a:r>
            <a:r>
              <a:rPr lang="zh-CN" altLang="zh-CN" dirty="0" smtClean="0">
                <a:latin typeface="Microsoft YaHei" charset="-122"/>
                <a:ea typeface="Microsoft YaHei" charset="-122"/>
                <a:cs typeface="Microsoft YaHei" charset="-122"/>
              </a:rPr>
              <a:t>用</a:t>
            </a:r>
            <a:r>
              <a:rPr lang="en-US" altLang="zh-CN" dirty="0">
                <a:latin typeface="Microsoft YaHei" charset="-122"/>
                <a:ea typeface="Microsoft YaHei" charset="-122"/>
                <a:cs typeface="Microsoft YaHei" charset="-122"/>
              </a:rPr>
              <a:t>IPO</a:t>
            </a:r>
            <a:r>
              <a:rPr lang="zh-CN" altLang="zh-CN" dirty="0">
                <a:latin typeface="Microsoft YaHei" charset="-122"/>
                <a:ea typeface="Microsoft YaHei" charset="-122"/>
                <a:cs typeface="Microsoft YaHei" charset="-122"/>
              </a:rPr>
              <a:t>的方式将全部货币一次性</a:t>
            </a:r>
            <a:r>
              <a:rPr lang="zh-CN" altLang="zh-CN" dirty="0" smtClean="0">
                <a:latin typeface="Microsoft YaHei" charset="-122"/>
                <a:ea typeface="Microsoft YaHei" charset="-122"/>
                <a:cs typeface="Microsoft YaHei" charset="-122"/>
              </a:rPr>
              <a:t>分发</a:t>
            </a:r>
            <a:r>
              <a:rPr lang="zh-CN" altLang="en-US" dirty="0" smtClean="0">
                <a:latin typeface="Microsoft YaHei" charset="-122"/>
                <a:ea typeface="Microsoft YaHei" charset="-122"/>
                <a:cs typeface="Microsoft YaHei" charset="-122"/>
              </a:rPr>
              <a:t>，但</a:t>
            </a:r>
            <a:r>
              <a:rPr lang="zh-CN" altLang="zh-CN" dirty="0" smtClean="0">
                <a:latin typeface="Microsoft YaHei" charset="-122"/>
                <a:ea typeface="Microsoft YaHei" charset="-122"/>
                <a:cs typeface="Microsoft YaHei" charset="-122"/>
              </a:rPr>
              <a:t>货币</a:t>
            </a:r>
            <a:r>
              <a:rPr lang="zh-CN" altLang="zh-CN" dirty="0">
                <a:latin typeface="Microsoft YaHei" charset="-122"/>
                <a:ea typeface="Microsoft YaHei" charset="-122"/>
                <a:cs typeface="Microsoft YaHei" charset="-122"/>
              </a:rPr>
              <a:t>更易集中在开发者和少数人手中。</a:t>
            </a:r>
          </a:p>
        </p:txBody>
      </p:sp>
      <p:sp>
        <p:nvSpPr>
          <p:cNvPr id="62" name="矩形 61"/>
          <p:cNvSpPr/>
          <p:nvPr/>
        </p:nvSpPr>
        <p:spPr>
          <a:xfrm>
            <a:off x="7953919" y="2793552"/>
            <a:ext cx="3054267" cy="769441"/>
          </a:xfrm>
          <a:prstGeom prst="rect">
            <a:avLst/>
          </a:prstGeom>
        </p:spPr>
        <p:txBody>
          <a:bodyPr wrap="square">
            <a:spAutoFit/>
          </a:bodyPr>
          <a:lstStyle/>
          <a:p>
            <a:r>
              <a:rPr lang="zh-CN" altLang="en-US" sz="2200" b="1" dirty="0">
                <a:solidFill>
                  <a:srgbClr val="093B5C"/>
                </a:solidFill>
                <a:latin typeface="微软雅黑" panose="020B0503020204020204" pitchFamily="34" charset="-122"/>
                <a:ea typeface="微软雅黑" panose="020B0503020204020204" pitchFamily="34" charset="-122"/>
              </a:rPr>
              <a:t>初始货币采用</a:t>
            </a:r>
            <a:r>
              <a:rPr lang="en-US" altLang="zh-CN" sz="2200" b="1" dirty="0">
                <a:solidFill>
                  <a:srgbClr val="093B5C"/>
                </a:solidFill>
                <a:latin typeface="微软雅黑" panose="020B0503020204020204" pitchFamily="34" charset="-122"/>
                <a:ea typeface="微软雅黑" panose="020B0503020204020204" pitchFamily="34" charset="-122"/>
              </a:rPr>
              <a:t>POW</a:t>
            </a:r>
            <a:r>
              <a:rPr lang="zh-CN" altLang="en-US" sz="2200" b="1" dirty="0">
                <a:solidFill>
                  <a:srgbClr val="093B5C"/>
                </a:solidFill>
                <a:latin typeface="微软雅黑" panose="020B0503020204020204" pitchFamily="34" charset="-122"/>
                <a:ea typeface="微软雅黑" panose="020B0503020204020204" pitchFamily="34" charset="-122"/>
              </a:rPr>
              <a:t>分发，而后采用</a:t>
            </a:r>
            <a:r>
              <a:rPr lang="en-US" altLang="zh-CN" sz="2200" b="1" dirty="0">
                <a:solidFill>
                  <a:srgbClr val="093B5C"/>
                </a:solidFill>
                <a:latin typeface="微软雅黑" panose="020B0503020204020204" pitchFamily="34" charset="-122"/>
                <a:ea typeface="微软雅黑" panose="020B0503020204020204" pitchFamily="34" charset="-122"/>
              </a:rPr>
              <a:t>POS</a:t>
            </a:r>
            <a:r>
              <a:rPr lang="zh-CN" altLang="en-US" sz="2200" b="1" dirty="0">
                <a:solidFill>
                  <a:srgbClr val="093B5C"/>
                </a:solidFill>
                <a:latin typeface="微软雅黑" panose="020B0503020204020204" pitchFamily="34" charset="-122"/>
                <a:ea typeface="微软雅黑" panose="020B0503020204020204" pitchFamily="34" charset="-122"/>
              </a:rPr>
              <a:t>维护</a:t>
            </a:r>
          </a:p>
        </p:txBody>
      </p:sp>
      <p:cxnSp>
        <p:nvCxnSpPr>
          <p:cNvPr id="63" name="直接连接符 62"/>
          <p:cNvCxnSpPr/>
          <p:nvPr/>
        </p:nvCxnSpPr>
        <p:spPr>
          <a:xfrm>
            <a:off x="8018367" y="3674870"/>
            <a:ext cx="28800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矩形 3"/>
          <p:cNvSpPr>
            <a:spLocks noChangeArrowheads="1"/>
          </p:cNvSpPr>
          <p:nvPr/>
        </p:nvSpPr>
        <p:spPr bwMode="auto">
          <a:xfrm>
            <a:off x="798575" y="259424"/>
            <a:ext cx="4622544" cy="523220"/>
          </a:xfrm>
          <a:prstGeom prst="rect">
            <a:avLst/>
          </a:prstGeom>
          <a:extLst/>
        </p:spPr>
        <p:txBody>
          <a:bodyPr wrap="square">
            <a:spAutoFit/>
          </a:bodyPr>
          <a:lstStyle/>
          <a:p>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POS</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共识机制的</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应用</a:t>
            </a:r>
          </a:p>
        </p:txBody>
      </p:sp>
      <p:sp>
        <p:nvSpPr>
          <p:cNvPr id="26" name="等腰三角形 25"/>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5320078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26"/>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25"/>
                                        </p:tgtEl>
                                        <p:attrNameLst>
                                          <p:attrName>ppt_x</p:attrName>
                                          <p:attrName>ppt_y</p:attrName>
                                        </p:attrNameLst>
                                      </p:cBhvr>
                                      <p:rCtr x="6068" y="0"/>
                                    </p:animMotion>
                                  </p:childTnLst>
                                </p:cTn>
                              </p:par>
                            </p:childTnLst>
                          </p:cTn>
                        </p:par>
                        <p:par>
                          <p:cTn id="19" fill="hold">
                            <p:stCondLst>
                              <p:cond delay="1000"/>
                            </p:stCondLst>
                            <p:childTnLst>
                              <p:par>
                                <p:cTn id="20" presetID="23" presetClass="entr" presetSubtype="528"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fltVal val="0"/>
                                          </p:val>
                                        </p:tav>
                                        <p:tav tm="100000">
                                          <p:val>
                                            <p:strVal val="#ppt_h"/>
                                          </p:val>
                                        </p:tav>
                                      </p:tavLst>
                                    </p:anim>
                                    <p:anim calcmode="lin" valueType="num">
                                      <p:cBhvr>
                                        <p:cTn id="24" dur="500" fill="hold"/>
                                        <p:tgtEl>
                                          <p:spTgt spid="34"/>
                                        </p:tgtEl>
                                        <p:attrNameLst>
                                          <p:attrName>ppt_x</p:attrName>
                                        </p:attrNameLst>
                                      </p:cBhvr>
                                      <p:tavLst>
                                        <p:tav tm="0">
                                          <p:val>
                                            <p:fltVal val="0.5"/>
                                          </p:val>
                                        </p:tav>
                                        <p:tav tm="100000">
                                          <p:val>
                                            <p:strVal val="#ppt_x"/>
                                          </p:val>
                                        </p:tav>
                                      </p:tavLst>
                                    </p:anim>
                                    <p:anim calcmode="lin" valueType="num">
                                      <p:cBhvr>
                                        <p:cTn id="25" dur="500" fill="hold"/>
                                        <p:tgtEl>
                                          <p:spTgt spid="34"/>
                                        </p:tgtEl>
                                        <p:attrNameLst>
                                          <p:attrName>ppt_y</p:attrName>
                                        </p:attrNameLst>
                                      </p:cBhvr>
                                      <p:tavLst>
                                        <p:tav tm="0">
                                          <p:val>
                                            <p:fltVal val="0.5"/>
                                          </p:val>
                                        </p:tav>
                                        <p:tav tm="100000">
                                          <p:val>
                                            <p:strVal val="#ppt_y"/>
                                          </p:val>
                                        </p:tav>
                                      </p:tavLst>
                                    </p:anim>
                                  </p:childTnLst>
                                </p:cTn>
                              </p:par>
                              <p:par>
                                <p:cTn id="26" presetID="23" presetClass="entr" presetSubtype="528" fill="hold" grpId="0" nodeType="withEffect">
                                  <p:stCondLst>
                                    <p:cond delay="10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 calcmode="lin" valueType="num">
                                      <p:cBhvr>
                                        <p:cTn id="30" dur="500" fill="hold"/>
                                        <p:tgtEl>
                                          <p:spTgt spid="33"/>
                                        </p:tgtEl>
                                        <p:attrNameLst>
                                          <p:attrName>ppt_x</p:attrName>
                                        </p:attrNameLst>
                                      </p:cBhvr>
                                      <p:tavLst>
                                        <p:tav tm="0">
                                          <p:val>
                                            <p:fltVal val="0.5"/>
                                          </p:val>
                                        </p:tav>
                                        <p:tav tm="100000">
                                          <p:val>
                                            <p:strVal val="#ppt_x"/>
                                          </p:val>
                                        </p:tav>
                                      </p:tavLst>
                                    </p:anim>
                                    <p:anim calcmode="lin" valueType="num">
                                      <p:cBhvr>
                                        <p:cTn id="31" dur="500" fill="hold"/>
                                        <p:tgtEl>
                                          <p:spTgt spid="33"/>
                                        </p:tgtEl>
                                        <p:attrNameLst>
                                          <p:attrName>ppt_y</p:attrName>
                                        </p:attrNameLst>
                                      </p:cBhvr>
                                      <p:tavLst>
                                        <p:tav tm="0">
                                          <p:val>
                                            <p:fltVal val="0.5"/>
                                          </p:val>
                                        </p:tav>
                                        <p:tav tm="100000">
                                          <p:val>
                                            <p:strVal val="#ppt_y"/>
                                          </p:val>
                                        </p:tav>
                                      </p:tavLst>
                                    </p:anim>
                                  </p:childTnLst>
                                </p:cTn>
                              </p:par>
                              <p:par>
                                <p:cTn id="32" presetID="23" presetClass="entr" presetSubtype="528" fill="hold" grpId="0" nodeType="withEffect">
                                  <p:stCondLst>
                                    <p:cond delay="200"/>
                                  </p:stCondLst>
                                  <p:childTnLst>
                                    <p:set>
                                      <p:cBhvr>
                                        <p:cTn id="33" dur="1" fill="hold">
                                          <p:stCondLst>
                                            <p:cond delay="0"/>
                                          </p:stCondLst>
                                        </p:cTn>
                                        <p:tgtEl>
                                          <p:spTgt spid="31"/>
                                        </p:tgtEl>
                                        <p:attrNameLst>
                                          <p:attrName>style.visibility</p:attrName>
                                        </p:attrNameLst>
                                      </p:cBhvr>
                                      <p:to>
                                        <p:strVal val="visible"/>
                                      </p:to>
                                    </p:set>
                                    <p:anim calcmode="lin" valueType="num">
                                      <p:cBhvr>
                                        <p:cTn id="34" dur="500" fill="hold"/>
                                        <p:tgtEl>
                                          <p:spTgt spid="31"/>
                                        </p:tgtEl>
                                        <p:attrNameLst>
                                          <p:attrName>ppt_w</p:attrName>
                                        </p:attrNameLst>
                                      </p:cBhvr>
                                      <p:tavLst>
                                        <p:tav tm="0">
                                          <p:val>
                                            <p:fltVal val="0"/>
                                          </p:val>
                                        </p:tav>
                                        <p:tav tm="100000">
                                          <p:val>
                                            <p:strVal val="#ppt_w"/>
                                          </p:val>
                                        </p:tav>
                                      </p:tavLst>
                                    </p:anim>
                                    <p:anim calcmode="lin" valueType="num">
                                      <p:cBhvr>
                                        <p:cTn id="35" dur="500" fill="hold"/>
                                        <p:tgtEl>
                                          <p:spTgt spid="31"/>
                                        </p:tgtEl>
                                        <p:attrNameLst>
                                          <p:attrName>ppt_h</p:attrName>
                                        </p:attrNameLst>
                                      </p:cBhvr>
                                      <p:tavLst>
                                        <p:tav tm="0">
                                          <p:val>
                                            <p:fltVal val="0"/>
                                          </p:val>
                                        </p:tav>
                                        <p:tav tm="100000">
                                          <p:val>
                                            <p:strVal val="#ppt_h"/>
                                          </p:val>
                                        </p:tav>
                                      </p:tavLst>
                                    </p:anim>
                                    <p:anim calcmode="lin" valueType="num">
                                      <p:cBhvr>
                                        <p:cTn id="36" dur="500" fill="hold"/>
                                        <p:tgtEl>
                                          <p:spTgt spid="31"/>
                                        </p:tgtEl>
                                        <p:attrNameLst>
                                          <p:attrName>ppt_x</p:attrName>
                                        </p:attrNameLst>
                                      </p:cBhvr>
                                      <p:tavLst>
                                        <p:tav tm="0">
                                          <p:val>
                                            <p:fltVal val="0.5"/>
                                          </p:val>
                                        </p:tav>
                                        <p:tav tm="100000">
                                          <p:val>
                                            <p:strVal val="#ppt_x"/>
                                          </p:val>
                                        </p:tav>
                                      </p:tavLst>
                                    </p:anim>
                                    <p:anim calcmode="lin" valueType="num">
                                      <p:cBhvr>
                                        <p:cTn id="37" dur="500" fill="hold"/>
                                        <p:tgtEl>
                                          <p:spTgt spid="31"/>
                                        </p:tgtEl>
                                        <p:attrNameLst>
                                          <p:attrName>ppt_y</p:attrName>
                                        </p:attrNameLst>
                                      </p:cBhvr>
                                      <p:tavLst>
                                        <p:tav tm="0">
                                          <p:val>
                                            <p:fltVal val="0.5"/>
                                          </p:val>
                                        </p:tav>
                                        <p:tav tm="100000">
                                          <p:val>
                                            <p:strVal val="#ppt_y"/>
                                          </p:val>
                                        </p:tav>
                                      </p:tavLst>
                                    </p:anim>
                                  </p:childTnLst>
                                </p:cTn>
                              </p:par>
                              <p:par>
                                <p:cTn id="38" presetID="23" presetClass="entr" presetSubtype="528" fill="hold" grpId="0" nodeType="withEffect">
                                  <p:stCondLst>
                                    <p:cond delay="30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 calcmode="lin" valueType="num">
                                      <p:cBhvr>
                                        <p:cTn id="42" dur="500" fill="hold"/>
                                        <p:tgtEl>
                                          <p:spTgt spid="32"/>
                                        </p:tgtEl>
                                        <p:attrNameLst>
                                          <p:attrName>ppt_x</p:attrName>
                                        </p:attrNameLst>
                                      </p:cBhvr>
                                      <p:tavLst>
                                        <p:tav tm="0">
                                          <p:val>
                                            <p:fltVal val="0.5"/>
                                          </p:val>
                                        </p:tav>
                                        <p:tav tm="100000">
                                          <p:val>
                                            <p:strVal val="#ppt_x"/>
                                          </p:val>
                                        </p:tav>
                                      </p:tavLst>
                                    </p:anim>
                                    <p:anim calcmode="lin" valueType="num">
                                      <p:cBhvr>
                                        <p:cTn id="43" dur="500" fill="hold"/>
                                        <p:tgtEl>
                                          <p:spTgt spid="32"/>
                                        </p:tgtEl>
                                        <p:attrNameLst>
                                          <p:attrName>ppt_y</p:attrName>
                                        </p:attrNameLst>
                                      </p:cBhvr>
                                      <p:tavLst>
                                        <p:tav tm="0">
                                          <p:val>
                                            <p:fltVal val="0.5"/>
                                          </p:val>
                                        </p:tav>
                                        <p:tav tm="100000">
                                          <p:val>
                                            <p:strVal val="#ppt_y"/>
                                          </p:val>
                                        </p:tav>
                                      </p:tavLst>
                                    </p:anim>
                                  </p:childTnLst>
                                </p:cTn>
                              </p:par>
                            </p:childTnLst>
                          </p:cTn>
                        </p:par>
                        <p:par>
                          <p:cTn id="44" fill="hold">
                            <p:stCondLst>
                              <p:cond delay="1800"/>
                            </p:stCondLst>
                            <p:childTnLst>
                              <p:par>
                                <p:cTn id="45" presetID="53" presetClass="entr" presetSubtype="16"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p:cTn id="47" dur="250" fill="hold"/>
                                        <p:tgtEl>
                                          <p:spTgt spid="35"/>
                                        </p:tgtEl>
                                        <p:attrNameLst>
                                          <p:attrName>ppt_w</p:attrName>
                                        </p:attrNameLst>
                                      </p:cBhvr>
                                      <p:tavLst>
                                        <p:tav tm="0">
                                          <p:val>
                                            <p:fltVal val="0"/>
                                          </p:val>
                                        </p:tav>
                                        <p:tav tm="100000">
                                          <p:val>
                                            <p:strVal val="#ppt_w"/>
                                          </p:val>
                                        </p:tav>
                                      </p:tavLst>
                                    </p:anim>
                                    <p:anim calcmode="lin" valueType="num">
                                      <p:cBhvr>
                                        <p:cTn id="48" dur="250" fill="hold"/>
                                        <p:tgtEl>
                                          <p:spTgt spid="35"/>
                                        </p:tgtEl>
                                        <p:attrNameLst>
                                          <p:attrName>ppt_h</p:attrName>
                                        </p:attrNameLst>
                                      </p:cBhvr>
                                      <p:tavLst>
                                        <p:tav tm="0">
                                          <p:val>
                                            <p:fltVal val="0"/>
                                          </p:val>
                                        </p:tav>
                                        <p:tav tm="100000">
                                          <p:val>
                                            <p:strVal val="#ppt_h"/>
                                          </p:val>
                                        </p:tav>
                                      </p:tavLst>
                                    </p:anim>
                                    <p:animEffect transition="in" filter="fade">
                                      <p:cBhvr>
                                        <p:cTn id="49" dur="250"/>
                                        <p:tgtEl>
                                          <p:spTgt spid="35"/>
                                        </p:tgtEl>
                                      </p:cBhvr>
                                    </p:animEffect>
                                  </p:childTnLst>
                                </p:cTn>
                              </p:par>
                              <p:par>
                                <p:cTn id="50" presetID="6" presetClass="emph" presetSubtype="0" decel="100000" fill="hold" grpId="1" nodeType="withEffect">
                                  <p:stCondLst>
                                    <p:cond delay="200"/>
                                  </p:stCondLst>
                                  <p:childTnLst>
                                    <p:animScale>
                                      <p:cBhvr>
                                        <p:cTn id="51" dur="250" fill="hold"/>
                                        <p:tgtEl>
                                          <p:spTgt spid="35"/>
                                        </p:tgtEl>
                                      </p:cBhvr>
                                      <p:by x="110000" y="110000"/>
                                    </p:animScale>
                                  </p:childTnLst>
                                </p:cTn>
                              </p:par>
                              <p:par>
                                <p:cTn id="52" presetID="6" presetClass="emph" presetSubtype="0" decel="100000" fill="hold" grpId="2" nodeType="withEffect">
                                  <p:stCondLst>
                                    <p:cond delay="400"/>
                                  </p:stCondLst>
                                  <p:childTnLst>
                                    <p:animScale>
                                      <p:cBhvr>
                                        <p:cTn id="53" dur="250" fill="hold"/>
                                        <p:tgtEl>
                                          <p:spTgt spid="35"/>
                                        </p:tgtEl>
                                      </p:cBhvr>
                                      <p:by x="91000" y="91000"/>
                                    </p:animScale>
                                  </p:childTnLst>
                                </p:cTn>
                              </p:par>
                            </p:childTnLst>
                          </p:cTn>
                        </p:par>
                        <p:par>
                          <p:cTn id="54" fill="hold">
                            <p:stCondLst>
                              <p:cond delay="2450"/>
                            </p:stCondLst>
                            <p:childTnLst>
                              <p:par>
                                <p:cTn id="55" presetID="23" presetClass="entr" presetSubtype="528" fill="hold" grpId="0" nodeType="after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p:cTn id="57" dur="500" fill="hold"/>
                                        <p:tgtEl>
                                          <p:spTgt spid="41"/>
                                        </p:tgtEl>
                                        <p:attrNameLst>
                                          <p:attrName>ppt_w</p:attrName>
                                        </p:attrNameLst>
                                      </p:cBhvr>
                                      <p:tavLst>
                                        <p:tav tm="0">
                                          <p:val>
                                            <p:fltVal val="0"/>
                                          </p:val>
                                        </p:tav>
                                        <p:tav tm="100000">
                                          <p:val>
                                            <p:strVal val="#ppt_w"/>
                                          </p:val>
                                        </p:tav>
                                      </p:tavLst>
                                    </p:anim>
                                    <p:anim calcmode="lin" valueType="num">
                                      <p:cBhvr>
                                        <p:cTn id="58" dur="500" fill="hold"/>
                                        <p:tgtEl>
                                          <p:spTgt spid="41"/>
                                        </p:tgtEl>
                                        <p:attrNameLst>
                                          <p:attrName>ppt_h</p:attrName>
                                        </p:attrNameLst>
                                      </p:cBhvr>
                                      <p:tavLst>
                                        <p:tav tm="0">
                                          <p:val>
                                            <p:fltVal val="0"/>
                                          </p:val>
                                        </p:tav>
                                        <p:tav tm="100000">
                                          <p:val>
                                            <p:strVal val="#ppt_h"/>
                                          </p:val>
                                        </p:tav>
                                      </p:tavLst>
                                    </p:anim>
                                    <p:anim calcmode="lin" valueType="num">
                                      <p:cBhvr>
                                        <p:cTn id="59" dur="500" fill="hold"/>
                                        <p:tgtEl>
                                          <p:spTgt spid="41"/>
                                        </p:tgtEl>
                                        <p:attrNameLst>
                                          <p:attrName>ppt_x</p:attrName>
                                        </p:attrNameLst>
                                      </p:cBhvr>
                                      <p:tavLst>
                                        <p:tav tm="0">
                                          <p:val>
                                            <p:fltVal val="0.5"/>
                                          </p:val>
                                        </p:tav>
                                        <p:tav tm="100000">
                                          <p:val>
                                            <p:strVal val="#ppt_x"/>
                                          </p:val>
                                        </p:tav>
                                      </p:tavLst>
                                    </p:anim>
                                    <p:anim calcmode="lin" valueType="num">
                                      <p:cBhvr>
                                        <p:cTn id="60" dur="500" fill="hold"/>
                                        <p:tgtEl>
                                          <p:spTgt spid="41"/>
                                        </p:tgtEl>
                                        <p:attrNameLst>
                                          <p:attrName>ppt_y</p:attrName>
                                        </p:attrNameLst>
                                      </p:cBhvr>
                                      <p:tavLst>
                                        <p:tav tm="0">
                                          <p:val>
                                            <p:fltVal val="0.5"/>
                                          </p:val>
                                        </p:tav>
                                        <p:tav tm="100000">
                                          <p:val>
                                            <p:strVal val="#ppt_y"/>
                                          </p:val>
                                        </p:tav>
                                      </p:tavLst>
                                    </p:anim>
                                  </p:childTnLst>
                                </p:cTn>
                              </p:par>
                            </p:childTnLst>
                          </p:cTn>
                        </p:par>
                        <p:par>
                          <p:cTn id="61" fill="hold">
                            <p:stCondLst>
                              <p:cond delay="2950"/>
                            </p:stCondLst>
                            <p:childTnLst>
                              <p:par>
                                <p:cTn id="62" presetID="22" presetClass="entr" presetSubtype="8" fill="hold" nodeType="after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ipe(left)">
                                      <p:cBhvr>
                                        <p:cTn id="64" dur="500"/>
                                        <p:tgtEl>
                                          <p:spTgt spid="44"/>
                                        </p:tgtEl>
                                      </p:cBhvr>
                                    </p:animEffect>
                                  </p:childTnLst>
                                </p:cTn>
                              </p:par>
                            </p:childTnLst>
                          </p:cTn>
                        </p:par>
                        <p:par>
                          <p:cTn id="65" fill="hold">
                            <p:stCondLst>
                              <p:cond delay="3450"/>
                            </p:stCondLst>
                            <p:childTnLst>
                              <p:par>
                                <p:cTn id="66" presetID="53" presetClass="entr" presetSubtype="16" fill="hold" grpId="0" nodeType="afterEffect">
                                  <p:stCondLst>
                                    <p:cond delay="0"/>
                                  </p:stCondLst>
                                  <p:iterate type="lt">
                                    <p:tmPct val="10000"/>
                                  </p:iterate>
                                  <p:childTnLst>
                                    <p:set>
                                      <p:cBhvr>
                                        <p:cTn id="67" dur="1" fill="hold">
                                          <p:stCondLst>
                                            <p:cond delay="0"/>
                                          </p:stCondLst>
                                        </p:cTn>
                                        <p:tgtEl>
                                          <p:spTgt spid="40"/>
                                        </p:tgtEl>
                                        <p:attrNameLst>
                                          <p:attrName>style.visibility</p:attrName>
                                        </p:attrNameLst>
                                      </p:cBhvr>
                                      <p:to>
                                        <p:strVal val="visible"/>
                                      </p:to>
                                    </p:set>
                                    <p:anim calcmode="lin" valueType="num">
                                      <p:cBhvr>
                                        <p:cTn id="68" dur="100" fill="hold"/>
                                        <p:tgtEl>
                                          <p:spTgt spid="40"/>
                                        </p:tgtEl>
                                        <p:attrNameLst>
                                          <p:attrName>ppt_w</p:attrName>
                                        </p:attrNameLst>
                                      </p:cBhvr>
                                      <p:tavLst>
                                        <p:tav tm="0">
                                          <p:val>
                                            <p:fltVal val="0"/>
                                          </p:val>
                                        </p:tav>
                                        <p:tav tm="100000">
                                          <p:val>
                                            <p:strVal val="#ppt_w"/>
                                          </p:val>
                                        </p:tav>
                                      </p:tavLst>
                                    </p:anim>
                                    <p:anim calcmode="lin" valueType="num">
                                      <p:cBhvr>
                                        <p:cTn id="69" dur="100" fill="hold"/>
                                        <p:tgtEl>
                                          <p:spTgt spid="40"/>
                                        </p:tgtEl>
                                        <p:attrNameLst>
                                          <p:attrName>ppt_h</p:attrName>
                                        </p:attrNameLst>
                                      </p:cBhvr>
                                      <p:tavLst>
                                        <p:tav tm="0">
                                          <p:val>
                                            <p:fltVal val="0"/>
                                          </p:val>
                                        </p:tav>
                                        <p:tav tm="100000">
                                          <p:val>
                                            <p:strVal val="#ppt_h"/>
                                          </p:val>
                                        </p:tav>
                                      </p:tavLst>
                                    </p:anim>
                                    <p:animEffect transition="in" filter="fade">
                                      <p:cBhvr>
                                        <p:cTn id="70" dur="100"/>
                                        <p:tgtEl>
                                          <p:spTgt spid="40"/>
                                        </p:tgtEl>
                                      </p:cBhvr>
                                    </p:animEffect>
                                  </p:childTnLst>
                                </p:cTn>
                              </p:par>
                            </p:childTnLst>
                          </p:cTn>
                        </p:par>
                        <p:par>
                          <p:cTn id="71" fill="hold">
                            <p:stCondLst>
                              <p:cond delay="5110"/>
                            </p:stCondLst>
                            <p:childTnLst>
                              <p:par>
                                <p:cTn id="72" presetID="23" presetClass="entr" presetSubtype="528" fill="hold" grpId="0" nodeType="afterEffect">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cBhvr>
                                        <p:cTn id="74" dur="500" fill="hold"/>
                                        <p:tgtEl>
                                          <p:spTgt spid="48"/>
                                        </p:tgtEl>
                                        <p:attrNameLst>
                                          <p:attrName>ppt_w</p:attrName>
                                        </p:attrNameLst>
                                      </p:cBhvr>
                                      <p:tavLst>
                                        <p:tav tm="0">
                                          <p:val>
                                            <p:fltVal val="0"/>
                                          </p:val>
                                        </p:tav>
                                        <p:tav tm="100000">
                                          <p:val>
                                            <p:strVal val="#ppt_w"/>
                                          </p:val>
                                        </p:tav>
                                      </p:tavLst>
                                    </p:anim>
                                    <p:anim calcmode="lin" valueType="num">
                                      <p:cBhvr>
                                        <p:cTn id="75" dur="500" fill="hold"/>
                                        <p:tgtEl>
                                          <p:spTgt spid="48"/>
                                        </p:tgtEl>
                                        <p:attrNameLst>
                                          <p:attrName>ppt_h</p:attrName>
                                        </p:attrNameLst>
                                      </p:cBhvr>
                                      <p:tavLst>
                                        <p:tav tm="0">
                                          <p:val>
                                            <p:fltVal val="0"/>
                                          </p:val>
                                        </p:tav>
                                        <p:tav tm="100000">
                                          <p:val>
                                            <p:strVal val="#ppt_h"/>
                                          </p:val>
                                        </p:tav>
                                      </p:tavLst>
                                    </p:anim>
                                    <p:anim calcmode="lin" valueType="num">
                                      <p:cBhvr>
                                        <p:cTn id="76" dur="500" fill="hold"/>
                                        <p:tgtEl>
                                          <p:spTgt spid="48"/>
                                        </p:tgtEl>
                                        <p:attrNameLst>
                                          <p:attrName>ppt_x</p:attrName>
                                        </p:attrNameLst>
                                      </p:cBhvr>
                                      <p:tavLst>
                                        <p:tav tm="0">
                                          <p:val>
                                            <p:fltVal val="0.5"/>
                                          </p:val>
                                        </p:tav>
                                        <p:tav tm="100000">
                                          <p:val>
                                            <p:strVal val="#ppt_x"/>
                                          </p:val>
                                        </p:tav>
                                      </p:tavLst>
                                    </p:anim>
                                    <p:anim calcmode="lin" valueType="num">
                                      <p:cBhvr>
                                        <p:cTn id="77" dur="500" fill="hold"/>
                                        <p:tgtEl>
                                          <p:spTgt spid="48"/>
                                        </p:tgtEl>
                                        <p:attrNameLst>
                                          <p:attrName>ppt_y</p:attrName>
                                        </p:attrNameLst>
                                      </p:cBhvr>
                                      <p:tavLst>
                                        <p:tav tm="0">
                                          <p:val>
                                            <p:fltVal val="0.5"/>
                                          </p:val>
                                        </p:tav>
                                        <p:tav tm="100000">
                                          <p:val>
                                            <p:strVal val="#ppt_y"/>
                                          </p:val>
                                        </p:tav>
                                      </p:tavLst>
                                    </p:anim>
                                  </p:childTnLst>
                                </p:cTn>
                              </p:par>
                            </p:childTnLst>
                          </p:cTn>
                        </p:par>
                        <p:par>
                          <p:cTn id="78" fill="hold">
                            <p:stCondLst>
                              <p:cond delay="5610"/>
                            </p:stCondLst>
                            <p:childTnLst>
                              <p:par>
                                <p:cTn id="79" presetID="22" presetClass="entr" presetSubtype="8" fill="hold" nodeType="after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wipe(left)">
                                      <p:cBhvr>
                                        <p:cTn id="81" dur="500"/>
                                        <p:tgtEl>
                                          <p:spTgt spid="49"/>
                                        </p:tgtEl>
                                      </p:cBhvr>
                                    </p:animEffect>
                                  </p:childTnLst>
                                </p:cTn>
                              </p:par>
                            </p:childTnLst>
                          </p:cTn>
                        </p:par>
                        <p:par>
                          <p:cTn id="82" fill="hold">
                            <p:stCondLst>
                              <p:cond delay="6110"/>
                            </p:stCondLst>
                            <p:childTnLst>
                              <p:par>
                                <p:cTn id="83" presetID="53" presetClass="entr" presetSubtype="16" fill="hold" grpId="0" nodeType="afterEffect">
                                  <p:stCondLst>
                                    <p:cond delay="0"/>
                                  </p:stCondLst>
                                  <p:iterate type="lt">
                                    <p:tmPct val="10000"/>
                                  </p:iterate>
                                  <p:childTnLst>
                                    <p:set>
                                      <p:cBhvr>
                                        <p:cTn id="84" dur="1" fill="hold">
                                          <p:stCondLst>
                                            <p:cond delay="0"/>
                                          </p:stCondLst>
                                        </p:cTn>
                                        <p:tgtEl>
                                          <p:spTgt spid="47"/>
                                        </p:tgtEl>
                                        <p:attrNameLst>
                                          <p:attrName>style.visibility</p:attrName>
                                        </p:attrNameLst>
                                      </p:cBhvr>
                                      <p:to>
                                        <p:strVal val="visible"/>
                                      </p:to>
                                    </p:set>
                                    <p:anim calcmode="lin" valueType="num">
                                      <p:cBhvr>
                                        <p:cTn id="85" dur="100" fill="hold"/>
                                        <p:tgtEl>
                                          <p:spTgt spid="47"/>
                                        </p:tgtEl>
                                        <p:attrNameLst>
                                          <p:attrName>ppt_w</p:attrName>
                                        </p:attrNameLst>
                                      </p:cBhvr>
                                      <p:tavLst>
                                        <p:tav tm="0">
                                          <p:val>
                                            <p:fltVal val="0"/>
                                          </p:val>
                                        </p:tav>
                                        <p:tav tm="100000">
                                          <p:val>
                                            <p:strVal val="#ppt_w"/>
                                          </p:val>
                                        </p:tav>
                                      </p:tavLst>
                                    </p:anim>
                                    <p:anim calcmode="lin" valueType="num">
                                      <p:cBhvr>
                                        <p:cTn id="86" dur="100" fill="hold"/>
                                        <p:tgtEl>
                                          <p:spTgt spid="47"/>
                                        </p:tgtEl>
                                        <p:attrNameLst>
                                          <p:attrName>ppt_h</p:attrName>
                                        </p:attrNameLst>
                                      </p:cBhvr>
                                      <p:tavLst>
                                        <p:tav tm="0">
                                          <p:val>
                                            <p:fltVal val="0"/>
                                          </p:val>
                                        </p:tav>
                                        <p:tav tm="100000">
                                          <p:val>
                                            <p:strVal val="#ppt_h"/>
                                          </p:val>
                                        </p:tav>
                                      </p:tavLst>
                                    </p:anim>
                                    <p:animEffect transition="in" filter="fade">
                                      <p:cBhvr>
                                        <p:cTn id="87" dur="100"/>
                                        <p:tgtEl>
                                          <p:spTgt spid="47"/>
                                        </p:tgtEl>
                                      </p:cBhvr>
                                    </p:animEffect>
                                  </p:childTnLst>
                                </p:cTn>
                              </p:par>
                            </p:childTnLst>
                          </p:cTn>
                        </p:par>
                        <p:par>
                          <p:cTn id="88" fill="hold">
                            <p:stCondLst>
                              <p:cond delay="6710"/>
                            </p:stCondLst>
                            <p:childTnLst>
                              <p:par>
                                <p:cTn id="89" presetID="23" presetClass="entr" presetSubtype="528" fill="hold" grpId="0" nodeType="afterEffect">
                                  <p:stCondLst>
                                    <p:cond delay="0"/>
                                  </p:stCondLst>
                                  <p:childTnLst>
                                    <p:set>
                                      <p:cBhvr>
                                        <p:cTn id="90" dur="1" fill="hold">
                                          <p:stCondLst>
                                            <p:cond delay="0"/>
                                          </p:stCondLst>
                                        </p:cTn>
                                        <p:tgtEl>
                                          <p:spTgt spid="62"/>
                                        </p:tgtEl>
                                        <p:attrNameLst>
                                          <p:attrName>style.visibility</p:attrName>
                                        </p:attrNameLst>
                                      </p:cBhvr>
                                      <p:to>
                                        <p:strVal val="visible"/>
                                      </p:to>
                                    </p:set>
                                    <p:anim calcmode="lin" valueType="num">
                                      <p:cBhvr>
                                        <p:cTn id="91" dur="500" fill="hold"/>
                                        <p:tgtEl>
                                          <p:spTgt spid="62"/>
                                        </p:tgtEl>
                                        <p:attrNameLst>
                                          <p:attrName>ppt_w</p:attrName>
                                        </p:attrNameLst>
                                      </p:cBhvr>
                                      <p:tavLst>
                                        <p:tav tm="0">
                                          <p:val>
                                            <p:fltVal val="0"/>
                                          </p:val>
                                        </p:tav>
                                        <p:tav tm="100000">
                                          <p:val>
                                            <p:strVal val="#ppt_w"/>
                                          </p:val>
                                        </p:tav>
                                      </p:tavLst>
                                    </p:anim>
                                    <p:anim calcmode="lin" valueType="num">
                                      <p:cBhvr>
                                        <p:cTn id="92" dur="500" fill="hold"/>
                                        <p:tgtEl>
                                          <p:spTgt spid="62"/>
                                        </p:tgtEl>
                                        <p:attrNameLst>
                                          <p:attrName>ppt_h</p:attrName>
                                        </p:attrNameLst>
                                      </p:cBhvr>
                                      <p:tavLst>
                                        <p:tav tm="0">
                                          <p:val>
                                            <p:fltVal val="0"/>
                                          </p:val>
                                        </p:tav>
                                        <p:tav tm="100000">
                                          <p:val>
                                            <p:strVal val="#ppt_h"/>
                                          </p:val>
                                        </p:tav>
                                      </p:tavLst>
                                    </p:anim>
                                    <p:anim calcmode="lin" valueType="num">
                                      <p:cBhvr>
                                        <p:cTn id="93" dur="500" fill="hold"/>
                                        <p:tgtEl>
                                          <p:spTgt spid="62"/>
                                        </p:tgtEl>
                                        <p:attrNameLst>
                                          <p:attrName>ppt_x</p:attrName>
                                        </p:attrNameLst>
                                      </p:cBhvr>
                                      <p:tavLst>
                                        <p:tav tm="0">
                                          <p:val>
                                            <p:fltVal val="0.5"/>
                                          </p:val>
                                        </p:tav>
                                        <p:tav tm="100000">
                                          <p:val>
                                            <p:strVal val="#ppt_x"/>
                                          </p:val>
                                        </p:tav>
                                      </p:tavLst>
                                    </p:anim>
                                    <p:anim calcmode="lin" valueType="num">
                                      <p:cBhvr>
                                        <p:cTn id="94" dur="500" fill="hold"/>
                                        <p:tgtEl>
                                          <p:spTgt spid="62"/>
                                        </p:tgtEl>
                                        <p:attrNameLst>
                                          <p:attrName>ppt_y</p:attrName>
                                        </p:attrNameLst>
                                      </p:cBhvr>
                                      <p:tavLst>
                                        <p:tav tm="0">
                                          <p:val>
                                            <p:fltVal val="0.5"/>
                                          </p:val>
                                        </p:tav>
                                        <p:tav tm="100000">
                                          <p:val>
                                            <p:strVal val="#ppt_y"/>
                                          </p:val>
                                        </p:tav>
                                      </p:tavLst>
                                    </p:anim>
                                  </p:childTnLst>
                                </p:cTn>
                              </p:par>
                            </p:childTnLst>
                          </p:cTn>
                        </p:par>
                        <p:par>
                          <p:cTn id="95" fill="hold">
                            <p:stCondLst>
                              <p:cond delay="7210"/>
                            </p:stCondLst>
                            <p:childTnLst>
                              <p:par>
                                <p:cTn id="96" presetID="22" presetClass="entr" presetSubtype="8" fill="hold" nodeType="after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left)">
                                      <p:cBhvr>
                                        <p:cTn id="98" dur="500"/>
                                        <p:tgtEl>
                                          <p:spTgt spid="63"/>
                                        </p:tgtEl>
                                      </p:cBhvr>
                                    </p:animEffect>
                                  </p:childTnLst>
                                </p:cTn>
                              </p:par>
                            </p:childTnLst>
                          </p:cTn>
                        </p:par>
                        <p:par>
                          <p:cTn id="99" fill="hold">
                            <p:stCondLst>
                              <p:cond delay="7710"/>
                            </p:stCondLst>
                            <p:childTnLst>
                              <p:par>
                                <p:cTn id="100" presetID="53" presetClass="entr" presetSubtype="16" fill="hold" grpId="0" nodeType="afterEffect">
                                  <p:stCondLst>
                                    <p:cond delay="0"/>
                                  </p:stCondLst>
                                  <p:iterate type="lt">
                                    <p:tmPct val="10000"/>
                                  </p:iterate>
                                  <p:childTnLst>
                                    <p:set>
                                      <p:cBhvr>
                                        <p:cTn id="101" dur="1" fill="hold">
                                          <p:stCondLst>
                                            <p:cond delay="0"/>
                                          </p:stCondLst>
                                        </p:cTn>
                                        <p:tgtEl>
                                          <p:spTgt spid="61"/>
                                        </p:tgtEl>
                                        <p:attrNameLst>
                                          <p:attrName>style.visibility</p:attrName>
                                        </p:attrNameLst>
                                      </p:cBhvr>
                                      <p:to>
                                        <p:strVal val="visible"/>
                                      </p:to>
                                    </p:set>
                                    <p:anim calcmode="lin" valueType="num">
                                      <p:cBhvr>
                                        <p:cTn id="102" dur="100" fill="hold"/>
                                        <p:tgtEl>
                                          <p:spTgt spid="61"/>
                                        </p:tgtEl>
                                        <p:attrNameLst>
                                          <p:attrName>ppt_w</p:attrName>
                                        </p:attrNameLst>
                                      </p:cBhvr>
                                      <p:tavLst>
                                        <p:tav tm="0">
                                          <p:val>
                                            <p:fltVal val="0"/>
                                          </p:val>
                                        </p:tav>
                                        <p:tav tm="100000">
                                          <p:val>
                                            <p:strVal val="#ppt_w"/>
                                          </p:val>
                                        </p:tav>
                                      </p:tavLst>
                                    </p:anim>
                                    <p:anim calcmode="lin" valueType="num">
                                      <p:cBhvr>
                                        <p:cTn id="103" dur="100" fill="hold"/>
                                        <p:tgtEl>
                                          <p:spTgt spid="61"/>
                                        </p:tgtEl>
                                        <p:attrNameLst>
                                          <p:attrName>ppt_h</p:attrName>
                                        </p:attrNameLst>
                                      </p:cBhvr>
                                      <p:tavLst>
                                        <p:tav tm="0">
                                          <p:val>
                                            <p:fltVal val="0"/>
                                          </p:val>
                                        </p:tav>
                                        <p:tav tm="100000">
                                          <p:val>
                                            <p:strVal val="#ppt_h"/>
                                          </p:val>
                                        </p:tav>
                                      </p:tavLst>
                                    </p:anim>
                                    <p:animEffect transition="in" filter="fade">
                                      <p:cBhvr>
                                        <p:cTn id="104" dur="100"/>
                                        <p:tgtEl>
                                          <p:spTgt spid="61"/>
                                        </p:tgtEl>
                                      </p:cBhvr>
                                    </p:animEffect>
                                  </p:childTnLst>
                                </p:cTn>
                              </p:par>
                            </p:childTnLst>
                          </p:cTn>
                        </p:par>
                        <p:par>
                          <p:cTn id="105" fill="hold">
                            <p:stCondLst>
                              <p:cond delay="9200"/>
                            </p:stCondLst>
                            <p:childTnLst>
                              <p:par>
                                <p:cTn id="106" presetID="23" presetClass="entr" presetSubtype="528" fill="hold" grpId="0" nodeType="afterEffect">
                                  <p:stCondLst>
                                    <p:cond delay="0"/>
                                  </p:stCondLst>
                                  <p:childTnLst>
                                    <p:set>
                                      <p:cBhvr>
                                        <p:cTn id="107" dur="1" fill="hold">
                                          <p:stCondLst>
                                            <p:cond delay="0"/>
                                          </p:stCondLst>
                                        </p:cTn>
                                        <p:tgtEl>
                                          <p:spTgt spid="59"/>
                                        </p:tgtEl>
                                        <p:attrNameLst>
                                          <p:attrName>style.visibility</p:attrName>
                                        </p:attrNameLst>
                                      </p:cBhvr>
                                      <p:to>
                                        <p:strVal val="visible"/>
                                      </p:to>
                                    </p:set>
                                    <p:anim calcmode="lin" valueType="num">
                                      <p:cBhvr>
                                        <p:cTn id="108" dur="500" fill="hold"/>
                                        <p:tgtEl>
                                          <p:spTgt spid="59"/>
                                        </p:tgtEl>
                                        <p:attrNameLst>
                                          <p:attrName>ppt_w</p:attrName>
                                        </p:attrNameLst>
                                      </p:cBhvr>
                                      <p:tavLst>
                                        <p:tav tm="0">
                                          <p:val>
                                            <p:fltVal val="0"/>
                                          </p:val>
                                        </p:tav>
                                        <p:tav tm="100000">
                                          <p:val>
                                            <p:strVal val="#ppt_w"/>
                                          </p:val>
                                        </p:tav>
                                      </p:tavLst>
                                    </p:anim>
                                    <p:anim calcmode="lin" valueType="num">
                                      <p:cBhvr>
                                        <p:cTn id="109" dur="500" fill="hold"/>
                                        <p:tgtEl>
                                          <p:spTgt spid="59"/>
                                        </p:tgtEl>
                                        <p:attrNameLst>
                                          <p:attrName>ppt_h</p:attrName>
                                        </p:attrNameLst>
                                      </p:cBhvr>
                                      <p:tavLst>
                                        <p:tav tm="0">
                                          <p:val>
                                            <p:fltVal val="0"/>
                                          </p:val>
                                        </p:tav>
                                        <p:tav tm="100000">
                                          <p:val>
                                            <p:strVal val="#ppt_h"/>
                                          </p:val>
                                        </p:tav>
                                      </p:tavLst>
                                    </p:anim>
                                    <p:anim calcmode="lin" valueType="num">
                                      <p:cBhvr>
                                        <p:cTn id="110" dur="500" fill="hold"/>
                                        <p:tgtEl>
                                          <p:spTgt spid="59"/>
                                        </p:tgtEl>
                                        <p:attrNameLst>
                                          <p:attrName>ppt_x</p:attrName>
                                        </p:attrNameLst>
                                      </p:cBhvr>
                                      <p:tavLst>
                                        <p:tav tm="0">
                                          <p:val>
                                            <p:fltVal val="0.5"/>
                                          </p:val>
                                        </p:tav>
                                        <p:tav tm="100000">
                                          <p:val>
                                            <p:strVal val="#ppt_x"/>
                                          </p:val>
                                        </p:tav>
                                      </p:tavLst>
                                    </p:anim>
                                    <p:anim calcmode="lin" valueType="num">
                                      <p:cBhvr>
                                        <p:cTn id="111" dur="500" fill="hold"/>
                                        <p:tgtEl>
                                          <p:spTgt spid="59"/>
                                        </p:tgtEl>
                                        <p:attrNameLst>
                                          <p:attrName>ppt_y</p:attrName>
                                        </p:attrNameLst>
                                      </p:cBhvr>
                                      <p:tavLst>
                                        <p:tav tm="0">
                                          <p:val>
                                            <p:fltVal val="0.5"/>
                                          </p:val>
                                        </p:tav>
                                        <p:tav tm="100000">
                                          <p:val>
                                            <p:strVal val="#ppt_y"/>
                                          </p:val>
                                        </p:tav>
                                      </p:tavLst>
                                    </p:anim>
                                  </p:childTnLst>
                                </p:cTn>
                              </p:par>
                            </p:childTnLst>
                          </p:cTn>
                        </p:par>
                        <p:par>
                          <p:cTn id="112" fill="hold">
                            <p:stCondLst>
                              <p:cond delay="9700"/>
                            </p:stCondLst>
                            <p:childTnLst>
                              <p:par>
                                <p:cTn id="113" presetID="22" presetClass="entr" presetSubtype="8" fill="hold" nodeType="afterEffect">
                                  <p:stCondLst>
                                    <p:cond delay="0"/>
                                  </p:stCondLst>
                                  <p:childTnLst>
                                    <p:set>
                                      <p:cBhvr>
                                        <p:cTn id="114" dur="1" fill="hold">
                                          <p:stCondLst>
                                            <p:cond delay="0"/>
                                          </p:stCondLst>
                                        </p:cTn>
                                        <p:tgtEl>
                                          <p:spTgt spid="60"/>
                                        </p:tgtEl>
                                        <p:attrNameLst>
                                          <p:attrName>style.visibility</p:attrName>
                                        </p:attrNameLst>
                                      </p:cBhvr>
                                      <p:to>
                                        <p:strVal val="visible"/>
                                      </p:to>
                                    </p:set>
                                    <p:animEffect transition="in" filter="wipe(left)">
                                      <p:cBhvr>
                                        <p:cTn id="115" dur="500"/>
                                        <p:tgtEl>
                                          <p:spTgt spid="60"/>
                                        </p:tgtEl>
                                      </p:cBhvr>
                                    </p:animEffect>
                                  </p:childTnLst>
                                </p:cTn>
                              </p:par>
                            </p:childTnLst>
                          </p:cTn>
                        </p:par>
                        <p:par>
                          <p:cTn id="116" fill="hold">
                            <p:stCondLst>
                              <p:cond delay="10200"/>
                            </p:stCondLst>
                            <p:childTnLst>
                              <p:par>
                                <p:cTn id="117" presetID="53" presetClass="entr" presetSubtype="16" fill="hold" grpId="0" nodeType="afterEffect">
                                  <p:stCondLst>
                                    <p:cond delay="0"/>
                                  </p:stCondLst>
                                  <p:iterate type="lt">
                                    <p:tmPct val="10000"/>
                                  </p:iterate>
                                  <p:childTnLst>
                                    <p:set>
                                      <p:cBhvr>
                                        <p:cTn id="118" dur="1" fill="hold">
                                          <p:stCondLst>
                                            <p:cond delay="0"/>
                                          </p:stCondLst>
                                        </p:cTn>
                                        <p:tgtEl>
                                          <p:spTgt spid="58"/>
                                        </p:tgtEl>
                                        <p:attrNameLst>
                                          <p:attrName>style.visibility</p:attrName>
                                        </p:attrNameLst>
                                      </p:cBhvr>
                                      <p:to>
                                        <p:strVal val="visible"/>
                                      </p:to>
                                    </p:set>
                                    <p:anim calcmode="lin" valueType="num">
                                      <p:cBhvr>
                                        <p:cTn id="119" dur="100" fill="hold"/>
                                        <p:tgtEl>
                                          <p:spTgt spid="58"/>
                                        </p:tgtEl>
                                        <p:attrNameLst>
                                          <p:attrName>ppt_w</p:attrName>
                                        </p:attrNameLst>
                                      </p:cBhvr>
                                      <p:tavLst>
                                        <p:tav tm="0">
                                          <p:val>
                                            <p:fltVal val="0"/>
                                          </p:val>
                                        </p:tav>
                                        <p:tav tm="100000">
                                          <p:val>
                                            <p:strVal val="#ppt_w"/>
                                          </p:val>
                                        </p:tav>
                                      </p:tavLst>
                                    </p:anim>
                                    <p:anim calcmode="lin" valueType="num">
                                      <p:cBhvr>
                                        <p:cTn id="120" dur="100" fill="hold"/>
                                        <p:tgtEl>
                                          <p:spTgt spid="58"/>
                                        </p:tgtEl>
                                        <p:attrNameLst>
                                          <p:attrName>ppt_h</p:attrName>
                                        </p:attrNameLst>
                                      </p:cBhvr>
                                      <p:tavLst>
                                        <p:tav tm="0">
                                          <p:val>
                                            <p:fltVal val="0"/>
                                          </p:val>
                                        </p:tav>
                                        <p:tav tm="100000">
                                          <p:val>
                                            <p:strVal val="#ppt_h"/>
                                          </p:val>
                                        </p:tav>
                                      </p:tavLst>
                                    </p:anim>
                                    <p:animEffect transition="in" filter="fade">
                                      <p:cBhvr>
                                        <p:cTn id="121" dur="1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5" grpId="1" animBg="1"/>
      <p:bldP spid="35" grpId="2" animBg="1"/>
      <p:bldP spid="40" grpId="0"/>
      <p:bldP spid="41" grpId="0"/>
      <p:bldP spid="47" grpId="0"/>
      <p:bldP spid="48" grpId="0"/>
      <p:bldP spid="58" grpId="0"/>
      <p:bldP spid="59" grpId="0"/>
      <p:bldP spid="61" grpId="0"/>
      <p:bldP spid="62" grpId="0"/>
      <p:bldP spid="25" grpId="0"/>
      <p:bldP spid="25" grpId="1"/>
      <p:bldP spid="26" grpId="0" animBg="1"/>
      <p:bldP spid="26"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组合 3"/>
          <p:cNvGrpSpPr/>
          <p:nvPr/>
        </p:nvGrpSpPr>
        <p:grpSpPr>
          <a:xfrm>
            <a:off x="696693" y="1132939"/>
            <a:ext cx="1720431" cy="2134001"/>
            <a:chOff x="1110504" y="1492274"/>
            <a:chExt cx="1909505" cy="2368526"/>
          </a:xfrm>
          <a:solidFill>
            <a:srgbClr val="093B5C"/>
          </a:solidFill>
          <a:effectLst>
            <a:outerShdw blurRad="203200" dist="152400" dir="2700000" algn="tl" rotWithShape="0">
              <a:prstClr val="black">
                <a:alpha val="60000"/>
              </a:prstClr>
            </a:outerShdw>
          </a:effectLst>
        </p:grpSpPr>
        <p:grpSp>
          <p:nvGrpSpPr>
            <p:cNvPr id="5" name="组合 4"/>
            <p:cNvGrpSpPr/>
            <p:nvPr/>
          </p:nvGrpSpPr>
          <p:grpSpPr>
            <a:xfrm rot="10985882">
              <a:off x="2272100" y="1492274"/>
              <a:ext cx="747909" cy="1173537"/>
              <a:chOff x="1335314" y="4786756"/>
              <a:chExt cx="1122806" cy="1761783"/>
            </a:xfrm>
            <a:grpFill/>
          </p:grpSpPr>
          <p:grpSp>
            <p:nvGrpSpPr>
              <p:cNvPr id="9" name="组合 8"/>
              <p:cNvGrpSpPr/>
              <p:nvPr/>
            </p:nvGrpSpPr>
            <p:grpSpPr>
              <a:xfrm rot="21435440">
                <a:off x="1441603" y="4786756"/>
                <a:ext cx="1016517" cy="1761783"/>
                <a:chOff x="4376258" y="4808160"/>
                <a:chExt cx="1016517" cy="1761783"/>
              </a:xfrm>
              <a:grpFill/>
            </p:grpSpPr>
            <p:sp>
              <p:nvSpPr>
                <p:cNvPr id="11" name="任意多边形 10"/>
                <p:cNvSpPr/>
                <p:nvPr/>
              </p:nvSpPr>
              <p:spPr>
                <a:xfrm rot="18857641">
                  <a:off x="3748178" y="5511022"/>
                  <a:ext cx="1687001" cy="430842"/>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615405">
                  <a:off x="5160547" y="4808160"/>
                  <a:ext cx="232228" cy="434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 name="直接连接符 9"/>
              <p:cNvCxnSpPr/>
              <p:nvPr/>
            </p:nvCxnSpPr>
            <p:spPr>
              <a:xfrm flipH="1">
                <a:off x="1335314" y="5370285"/>
                <a:ext cx="725714" cy="783772"/>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同心圆 5"/>
            <p:cNvSpPr/>
            <p:nvPr/>
          </p:nvSpPr>
          <p:spPr>
            <a:xfrm>
              <a:off x="1110504" y="2397820"/>
              <a:ext cx="1462980" cy="1462980"/>
            </a:xfrm>
            <a:prstGeom prst="donut">
              <a:avLst>
                <a:gd name="adj" fmla="val 77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3" name="组合 12"/>
          <p:cNvGrpSpPr/>
          <p:nvPr/>
        </p:nvGrpSpPr>
        <p:grpSpPr>
          <a:xfrm>
            <a:off x="3498631" y="1022980"/>
            <a:ext cx="2072357" cy="2284366"/>
            <a:chOff x="3743675" y="972847"/>
            <a:chExt cx="2541794" cy="3008963"/>
          </a:xfrm>
          <a:solidFill>
            <a:srgbClr val="093B5C"/>
          </a:solidFill>
          <a:effectLst>
            <a:outerShdw blurRad="203200" dist="152400" dir="2700000" algn="tl" rotWithShape="0">
              <a:prstClr val="black">
                <a:alpha val="60000"/>
              </a:prstClr>
            </a:outerShdw>
          </a:effectLst>
        </p:grpSpPr>
        <p:grpSp>
          <p:nvGrpSpPr>
            <p:cNvPr id="14" name="组合 13"/>
            <p:cNvGrpSpPr/>
            <p:nvPr/>
          </p:nvGrpSpPr>
          <p:grpSpPr>
            <a:xfrm rot="11163297">
              <a:off x="5364849" y="972847"/>
              <a:ext cx="920620" cy="1444536"/>
              <a:chOff x="1335314" y="4786756"/>
              <a:chExt cx="1122806" cy="1761783"/>
            </a:xfrm>
            <a:grpFill/>
          </p:grpSpPr>
          <p:grpSp>
            <p:nvGrpSpPr>
              <p:cNvPr id="16" name="组合 15"/>
              <p:cNvGrpSpPr/>
              <p:nvPr/>
            </p:nvGrpSpPr>
            <p:grpSpPr>
              <a:xfrm rot="21435440">
                <a:off x="1441601" y="4786756"/>
                <a:ext cx="1016519" cy="1761783"/>
                <a:chOff x="4376256" y="4808160"/>
                <a:chExt cx="1016519" cy="1761783"/>
              </a:xfrm>
              <a:grpFill/>
            </p:grpSpPr>
            <p:sp>
              <p:nvSpPr>
                <p:cNvPr id="18" name="任意多边形 17"/>
                <p:cNvSpPr/>
                <p:nvPr/>
              </p:nvSpPr>
              <p:spPr>
                <a:xfrm rot="18857641">
                  <a:off x="3748177" y="5511021"/>
                  <a:ext cx="1687001" cy="430843"/>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2615405">
                  <a:off x="5160547" y="4808160"/>
                  <a:ext cx="232228" cy="434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flipH="1">
                <a:off x="1335314" y="5370285"/>
                <a:ext cx="725714" cy="783772"/>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同心圆 14"/>
            <p:cNvSpPr/>
            <p:nvPr/>
          </p:nvSpPr>
          <p:spPr>
            <a:xfrm>
              <a:off x="3743675" y="2046514"/>
              <a:ext cx="1935296" cy="1935296"/>
            </a:xfrm>
            <a:prstGeom prst="donut">
              <a:avLst>
                <a:gd name="adj" fmla="val 77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0" name="组合 19"/>
          <p:cNvGrpSpPr/>
          <p:nvPr/>
        </p:nvGrpSpPr>
        <p:grpSpPr>
          <a:xfrm>
            <a:off x="6451675" y="972726"/>
            <a:ext cx="2329524" cy="2496341"/>
            <a:chOff x="6928897" y="501066"/>
            <a:chExt cx="3255021" cy="3558143"/>
          </a:xfrm>
          <a:solidFill>
            <a:srgbClr val="093B5C"/>
          </a:solidFill>
          <a:effectLst>
            <a:outerShdw blurRad="203200" dist="152400" dir="2700000" algn="tl" rotWithShape="0">
              <a:prstClr val="black">
                <a:alpha val="60000"/>
              </a:prstClr>
            </a:outerShdw>
          </a:effectLst>
        </p:grpSpPr>
        <p:sp>
          <p:nvSpPr>
            <p:cNvPr id="21" name="同心圆 20"/>
            <p:cNvSpPr/>
            <p:nvPr/>
          </p:nvSpPr>
          <p:spPr>
            <a:xfrm>
              <a:off x="6928897" y="1695115"/>
              <a:ext cx="2364094" cy="2364094"/>
            </a:xfrm>
            <a:prstGeom prst="donut">
              <a:avLst>
                <a:gd name="adj" fmla="val 77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2" name="组合 21"/>
            <p:cNvGrpSpPr/>
            <p:nvPr/>
          </p:nvGrpSpPr>
          <p:grpSpPr>
            <a:xfrm rot="11228489">
              <a:off x="9086218" y="501066"/>
              <a:ext cx="1097700" cy="1722391"/>
              <a:chOff x="1335314" y="4786756"/>
              <a:chExt cx="1122806" cy="1761783"/>
            </a:xfrm>
            <a:grpFill/>
          </p:grpSpPr>
          <p:grpSp>
            <p:nvGrpSpPr>
              <p:cNvPr id="23" name="组合 22"/>
              <p:cNvGrpSpPr/>
              <p:nvPr/>
            </p:nvGrpSpPr>
            <p:grpSpPr>
              <a:xfrm rot="21435440">
                <a:off x="1441603" y="4786756"/>
                <a:ext cx="1016517" cy="1761783"/>
                <a:chOff x="4376258" y="4808160"/>
                <a:chExt cx="1016517" cy="1761783"/>
              </a:xfrm>
              <a:grpFill/>
            </p:grpSpPr>
            <p:sp>
              <p:nvSpPr>
                <p:cNvPr id="25" name="任意多边形 24"/>
                <p:cNvSpPr/>
                <p:nvPr/>
              </p:nvSpPr>
              <p:spPr>
                <a:xfrm rot="18857641">
                  <a:off x="3748178" y="5511022"/>
                  <a:ext cx="1687001" cy="430842"/>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2615405">
                  <a:off x="5160547" y="4808160"/>
                  <a:ext cx="232228" cy="434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4" name="直接连接符 23"/>
              <p:cNvCxnSpPr/>
              <p:nvPr/>
            </p:nvCxnSpPr>
            <p:spPr>
              <a:xfrm flipH="1">
                <a:off x="1335314" y="5370285"/>
                <a:ext cx="725714" cy="783772"/>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7" name="文本框 26"/>
          <p:cNvSpPr txBox="1"/>
          <p:nvPr/>
        </p:nvSpPr>
        <p:spPr>
          <a:xfrm>
            <a:off x="679960" y="2357613"/>
            <a:ext cx="1282630" cy="646331"/>
          </a:xfrm>
          <a:prstGeom prst="rect">
            <a:avLst/>
          </a:prstGeom>
          <a:noFill/>
        </p:spPr>
        <p:txBody>
          <a:bodyPr wrap="square" rtlCol="0">
            <a:spAutoFit/>
          </a:bodyPr>
          <a:lstStyle/>
          <a:p>
            <a:pPr marL="0" marR="0" lvl="0" indent="0" algn="ctr" defTabSz="914400" eaLnBrk="1" fontAlgn="auto" latinLnBrk="0" hangingPunct="1">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rPr>
              <a:t>第一步 </a:t>
            </a:r>
            <a:endParaRPr kumimoji="0" lang="en-US" altLang="zh-CN" sz="18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endParaRPr>
          </a:p>
        </p:txBody>
      </p:sp>
      <p:sp>
        <p:nvSpPr>
          <p:cNvPr id="28" name="文本框 27"/>
          <p:cNvSpPr txBox="1"/>
          <p:nvPr/>
        </p:nvSpPr>
        <p:spPr>
          <a:xfrm>
            <a:off x="6451675" y="2401448"/>
            <a:ext cx="1620000" cy="461665"/>
          </a:xfrm>
          <a:prstGeom prst="rect">
            <a:avLst/>
          </a:prstGeom>
          <a:noFill/>
        </p:spPr>
        <p:txBody>
          <a:bodyPr wrap="square" rtlCol="0">
            <a:spAutoFit/>
          </a:bodyPr>
          <a:lstStyle/>
          <a:p>
            <a:pPr marL="0" marR="0" lvl="0" indent="0" algn="ctr" defTabSz="914400" eaLnBrk="1" fontAlgn="auto" latinLnBrk="0" hangingPunct="1">
              <a:spcBef>
                <a:spcPts val="0"/>
              </a:spcBef>
              <a:spcAft>
                <a:spcPts val="0"/>
              </a:spcAft>
              <a:buClrTx/>
              <a:buSzTx/>
              <a:buFontTx/>
              <a:buNone/>
              <a:tabLst/>
              <a:defRPr/>
            </a:pPr>
            <a:r>
              <a:rPr lang="zh-CN" altLang="en-US" sz="2400" b="1" kern="0" dirty="0">
                <a:solidFill>
                  <a:srgbClr val="093B5C"/>
                </a:solidFill>
                <a:latin typeface="微软雅黑" panose="020B0503020204020204" pitchFamily="34" charset="-122"/>
                <a:ea typeface="微软雅黑" panose="020B0503020204020204" pitchFamily="34" charset="-122"/>
              </a:rPr>
              <a:t>第三步</a:t>
            </a:r>
            <a:endParaRPr kumimoji="0" lang="zh-CN" altLang="en-US" sz="24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endParaRPr>
          </a:p>
        </p:txBody>
      </p:sp>
      <p:sp>
        <p:nvSpPr>
          <p:cNvPr id="29" name="文本框 28"/>
          <p:cNvSpPr txBox="1"/>
          <p:nvPr/>
        </p:nvSpPr>
        <p:spPr>
          <a:xfrm>
            <a:off x="3468793" y="2357613"/>
            <a:ext cx="1530197" cy="400110"/>
          </a:xfrm>
          <a:prstGeom prst="rect">
            <a:avLst/>
          </a:prstGeom>
          <a:noFill/>
        </p:spPr>
        <p:txBody>
          <a:bodyPr wrap="square" rtlCol="0">
            <a:spAutoFit/>
          </a:bodyPr>
          <a:lstStyle/>
          <a:p>
            <a:pPr marL="0" marR="0" lvl="0" indent="0" algn="ctr" defTabSz="914400" eaLnBrk="1" fontAlgn="auto" latinLnBrk="0" hangingPunct="1">
              <a:spcBef>
                <a:spcPts val="0"/>
              </a:spcBef>
              <a:spcAft>
                <a:spcPts val="0"/>
              </a:spcAft>
              <a:buClrTx/>
              <a:buSzTx/>
              <a:buFontTx/>
              <a:buNone/>
              <a:tabLst/>
              <a:defRPr/>
            </a:pPr>
            <a:r>
              <a:rPr lang="zh-CN" altLang="en-US" sz="2000" b="1" kern="0" dirty="0">
                <a:solidFill>
                  <a:srgbClr val="093B5C"/>
                </a:solidFill>
                <a:latin typeface="微软雅黑" panose="020B0503020204020204" pitchFamily="34" charset="-122"/>
                <a:ea typeface="微软雅黑" panose="020B0503020204020204" pitchFamily="34" charset="-122"/>
              </a:rPr>
              <a:t>第二步</a:t>
            </a:r>
            <a:endParaRPr kumimoji="0" lang="zh-CN" altLang="en-US" sz="20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endParaRPr>
          </a:p>
        </p:txBody>
      </p:sp>
      <p:sp>
        <p:nvSpPr>
          <p:cNvPr id="30" name="矩形 29"/>
          <p:cNvSpPr/>
          <p:nvPr/>
        </p:nvSpPr>
        <p:spPr>
          <a:xfrm>
            <a:off x="338109" y="3705171"/>
            <a:ext cx="2976591" cy="2862322"/>
          </a:xfrm>
          <a:prstGeom prst="rect">
            <a:avLst/>
          </a:prstGeom>
        </p:spPr>
        <p:txBody>
          <a:bodyPr wrap="square">
            <a:spAutoFit/>
          </a:bodyPr>
          <a:lstStyle/>
          <a:p>
            <a:pPr marL="285750" indent="-285750" algn="just">
              <a:buFont typeface="Arial" charset="0"/>
              <a:buChar char="•"/>
            </a:pPr>
            <a:r>
              <a:rPr lang="zh-CN" altLang="zh-CN" dirty="0" smtClean="0">
                <a:latin typeface="Microsoft YaHei" charset="-122"/>
                <a:ea typeface="Microsoft YaHei" charset="-122"/>
                <a:cs typeface="Microsoft YaHei" charset="-122"/>
              </a:rPr>
              <a:t>股东</a:t>
            </a:r>
            <a:r>
              <a:rPr lang="zh-CN" altLang="zh-CN" dirty="0">
                <a:latin typeface="Microsoft YaHei" charset="-122"/>
                <a:ea typeface="Microsoft YaHei" charset="-122"/>
                <a:cs typeface="Microsoft YaHei" charset="-122"/>
              </a:rPr>
              <a:t>自由决定并选出他们各自的授权代表节点，通过代表来帮助他们记账和确认</a:t>
            </a:r>
            <a:r>
              <a:rPr lang="zh-CN" altLang="zh-CN" dirty="0" smtClean="0">
                <a:latin typeface="Microsoft YaHei" charset="-122"/>
                <a:ea typeface="Microsoft YaHei" charset="-122"/>
                <a:cs typeface="Microsoft YaHei" charset="-122"/>
              </a:rPr>
              <a:t>区块</a:t>
            </a:r>
            <a:endParaRPr lang="en-US" altLang="zh-CN" dirty="0">
              <a:latin typeface="Microsoft YaHei" charset="-122"/>
              <a:ea typeface="Microsoft YaHei" charset="-122"/>
              <a:cs typeface="Microsoft YaHei" charset="-122"/>
            </a:endParaRPr>
          </a:p>
          <a:p>
            <a:pPr marL="285750" indent="-285750" algn="just">
              <a:buFont typeface="Arial" charset="0"/>
              <a:buChar char="•"/>
            </a:pPr>
            <a:endParaRPr lang="en-US" altLang="zh-CN" dirty="0" smtClean="0">
              <a:latin typeface="Microsoft YaHei" charset="-122"/>
              <a:ea typeface="Microsoft YaHei" charset="-122"/>
              <a:cs typeface="Microsoft YaHei" charset="-122"/>
            </a:endParaRPr>
          </a:p>
          <a:p>
            <a:pPr marL="285750" indent="-285750" algn="just">
              <a:buFont typeface="Arial" charset="0"/>
              <a:buChar char="•"/>
            </a:pPr>
            <a:r>
              <a:rPr lang="zh-CN" altLang="zh-CN" dirty="0" smtClean="0">
                <a:solidFill>
                  <a:srgbClr val="FF0000"/>
                </a:solidFill>
                <a:latin typeface="Microsoft YaHei" charset="-122"/>
                <a:ea typeface="Microsoft YaHei" charset="-122"/>
                <a:cs typeface="Microsoft YaHei" charset="-122"/>
              </a:rPr>
              <a:t>具体</a:t>
            </a:r>
            <a:r>
              <a:rPr lang="zh-CN" altLang="zh-CN" dirty="0">
                <a:solidFill>
                  <a:srgbClr val="FF0000"/>
                </a:solidFill>
                <a:latin typeface="Microsoft YaHei" charset="-122"/>
                <a:ea typeface="Microsoft YaHei" charset="-122"/>
                <a:cs typeface="Microsoft YaHei" charset="-122"/>
              </a:rPr>
              <a:t>地</a:t>
            </a:r>
            <a:r>
              <a:rPr lang="zh-CN" altLang="zh-CN" dirty="0">
                <a:latin typeface="Microsoft YaHei" charset="-122"/>
                <a:ea typeface="Microsoft YaHei" charset="-122"/>
                <a:cs typeface="Microsoft YaHei" charset="-122"/>
              </a:rPr>
              <a:t>，系统根据各节点所持股权在系统中占比计算出获得</a:t>
            </a:r>
            <a:r>
              <a:rPr lang="zh-CN" altLang="zh-CN" b="1" dirty="0">
                <a:solidFill>
                  <a:srgbClr val="FF0000"/>
                </a:solidFill>
                <a:latin typeface="Microsoft YaHei" charset="-122"/>
                <a:ea typeface="Microsoft YaHei" charset="-122"/>
                <a:cs typeface="Microsoft YaHei" charset="-122"/>
              </a:rPr>
              <a:t>票数最高的一定数量</a:t>
            </a:r>
            <a:r>
              <a:rPr lang="zh-CN" altLang="en-US" b="1" dirty="0">
                <a:solidFill>
                  <a:srgbClr val="FF0000"/>
                </a:solidFill>
                <a:latin typeface="Microsoft YaHei" charset="-122"/>
                <a:ea typeface="Microsoft YaHei" charset="-122"/>
                <a:cs typeface="Microsoft YaHei" charset="-122"/>
              </a:rPr>
              <a:t>（比如前</a:t>
            </a:r>
            <a:r>
              <a:rPr lang="en-US" altLang="zh-CN" b="1" dirty="0">
                <a:solidFill>
                  <a:srgbClr val="FF0000"/>
                </a:solidFill>
                <a:latin typeface="Microsoft YaHei" charset="-122"/>
                <a:ea typeface="Microsoft YaHei" charset="-122"/>
                <a:cs typeface="Microsoft YaHei" charset="-122"/>
              </a:rPr>
              <a:t>100</a:t>
            </a:r>
            <a:r>
              <a:rPr lang="zh-CN" altLang="en-US" b="1" dirty="0">
                <a:solidFill>
                  <a:srgbClr val="FF0000"/>
                </a:solidFill>
                <a:latin typeface="Microsoft YaHei" charset="-122"/>
                <a:ea typeface="Microsoft YaHei" charset="-122"/>
                <a:cs typeface="Microsoft YaHei" charset="-122"/>
              </a:rPr>
              <a:t>名）</a:t>
            </a:r>
            <a:r>
              <a:rPr lang="zh-CN" altLang="zh-CN" dirty="0">
                <a:latin typeface="Microsoft YaHei" charset="-122"/>
                <a:ea typeface="Microsoft YaHei" charset="-122"/>
                <a:cs typeface="Microsoft YaHei" charset="-122"/>
              </a:rPr>
              <a:t>的</a:t>
            </a:r>
            <a:r>
              <a:rPr lang="zh-CN" altLang="zh-CN" b="1" dirty="0">
                <a:solidFill>
                  <a:srgbClr val="FF0000"/>
                </a:solidFill>
                <a:latin typeface="Microsoft YaHei" charset="-122"/>
                <a:ea typeface="Microsoft YaHei" charset="-122"/>
                <a:cs typeface="Microsoft YaHei" charset="-122"/>
              </a:rPr>
              <a:t>授权代表</a:t>
            </a:r>
            <a:r>
              <a:rPr lang="zh-CN" altLang="zh-CN" b="1" dirty="0" smtClean="0">
                <a:solidFill>
                  <a:srgbClr val="FF0000"/>
                </a:solidFill>
                <a:latin typeface="Microsoft YaHei" charset="-122"/>
                <a:ea typeface="Microsoft YaHei" charset="-122"/>
                <a:cs typeface="Microsoft YaHei" charset="-122"/>
              </a:rPr>
              <a:t>节点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3423183" y="3718905"/>
            <a:ext cx="2760227" cy="3139321"/>
          </a:xfrm>
          <a:prstGeom prst="rect">
            <a:avLst/>
          </a:prstGeom>
        </p:spPr>
        <p:txBody>
          <a:bodyPr wrap="square">
            <a:spAutoFit/>
          </a:bodyPr>
          <a:lstStyle/>
          <a:p>
            <a:pPr marL="285750" indent="-285750" algn="just">
              <a:buFont typeface="Arial" charset="0"/>
              <a:buChar char="•"/>
            </a:pPr>
            <a:r>
              <a:rPr lang="zh-CN" altLang="en-US" dirty="0" smtClean="0">
                <a:latin typeface="Microsoft YaHei" charset="-122"/>
                <a:ea typeface="Microsoft YaHei" charset="-122"/>
                <a:cs typeface="Microsoft YaHei" charset="-122"/>
              </a:rPr>
              <a:t>授权</a:t>
            </a:r>
            <a:r>
              <a:rPr lang="zh-CN" altLang="en-US" dirty="0">
                <a:latin typeface="Microsoft YaHei" charset="-122"/>
                <a:ea typeface="Microsoft YaHei" charset="-122"/>
                <a:cs typeface="Microsoft YaHei" charset="-122"/>
              </a:rPr>
              <a:t>代表</a:t>
            </a:r>
            <a:r>
              <a:rPr lang="zh-CN" altLang="zh-CN" dirty="0">
                <a:latin typeface="Microsoft YaHei" charset="-122"/>
                <a:ea typeface="Microsoft YaHei" charset="-122"/>
                <a:cs typeface="Microsoft YaHei" charset="-122"/>
              </a:rPr>
              <a:t>节点需保证</a:t>
            </a:r>
            <a:r>
              <a:rPr lang="en-US" altLang="zh-CN" b="1" dirty="0">
                <a:solidFill>
                  <a:srgbClr val="FF0000"/>
                </a:solidFill>
                <a:latin typeface="Microsoft YaHei" charset="-122"/>
                <a:ea typeface="Microsoft YaHei" charset="-122"/>
                <a:cs typeface="Microsoft YaHei" charset="-122"/>
              </a:rPr>
              <a:t>90%</a:t>
            </a:r>
            <a:r>
              <a:rPr lang="zh-CN" altLang="zh-CN" b="1" dirty="0">
                <a:solidFill>
                  <a:srgbClr val="FF0000"/>
                </a:solidFill>
                <a:latin typeface="Microsoft YaHei" charset="-122"/>
                <a:ea typeface="Microsoft YaHei" charset="-122"/>
                <a:cs typeface="Microsoft YaHei" charset="-122"/>
              </a:rPr>
              <a:t>的时间在线</a:t>
            </a:r>
            <a:r>
              <a:rPr lang="zh-CN" altLang="zh-CN" dirty="0">
                <a:latin typeface="Microsoft YaHei" charset="-122"/>
                <a:ea typeface="Microsoft YaHei" charset="-122"/>
                <a:cs typeface="Microsoft YaHei" charset="-122"/>
              </a:rPr>
              <a:t>，且缴纳一定比例（一般相当于生产一个区块的收益的</a:t>
            </a:r>
            <a:r>
              <a:rPr lang="en-US" altLang="zh-CN" dirty="0">
                <a:latin typeface="Microsoft YaHei" charset="-122"/>
                <a:ea typeface="Microsoft YaHei" charset="-122"/>
                <a:cs typeface="Microsoft YaHei" charset="-122"/>
              </a:rPr>
              <a:t>100</a:t>
            </a:r>
            <a:r>
              <a:rPr lang="zh-CN" altLang="zh-CN" dirty="0">
                <a:latin typeface="Microsoft YaHei" charset="-122"/>
                <a:ea typeface="Microsoft YaHei" charset="-122"/>
                <a:cs typeface="Microsoft YaHei" charset="-122"/>
              </a:rPr>
              <a:t>倍）的</a:t>
            </a:r>
            <a:r>
              <a:rPr lang="zh-CN" altLang="zh-CN" b="1" dirty="0" smtClean="0">
                <a:solidFill>
                  <a:srgbClr val="FF0000"/>
                </a:solidFill>
                <a:latin typeface="Microsoft YaHei" charset="-122"/>
                <a:ea typeface="Microsoft YaHei" charset="-122"/>
                <a:cs typeface="Microsoft YaHei" charset="-122"/>
              </a:rPr>
              <a:t>保证金</a:t>
            </a:r>
            <a:endParaRPr lang="en-US" altLang="zh-CN" dirty="0">
              <a:latin typeface="Microsoft YaHei" charset="-122"/>
              <a:ea typeface="Microsoft YaHei" charset="-122"/>
              <a:cs typeface="Microsoft YaHei" charset="-122"/>
            </a:endParaRPr>
          </a:p>
          <a:p>
            <a:pPr marL="285750" indent="-285750" algn="just">
              <a:buFont typeface="Arial" charset="0"/>
              <a:buChar char="•"/>
            </a:pPr>
            <a:endParaRPr lang="en-US" altLang="zh-CN" dirty="0">
              <a:latin typeface="Microsoft YaHei" charset="-122"/>
              <a:ea typeface="Microsoft YaHei" charset="-122"/>
              <a:cs typeface="Microsoft YaHei" charset="-122"/>
            </a:endParaRPr>
          </a:p>
          <a:p>
            <a:pPr marL="285750" indent="-285750" algn="just">
              <a:buFont typeface="Arial" charset="0"/>
              <a:buChar char="•"/>
            </a:pPr>
            <a:r>
              <a:rPr lang="zh-CN" altLang="zh-CN" dirty="0" smtClean="0">
                <a:latin typeface="Microsoft YaHei" charset="-122"/>
                <a:ea typeface="Microsoft YaHei" charset="-122"/>
                <a:cs typeface="Microsoft YaHei" charset="-122"/>
              </a:rPr>
              <a:t>需要</a:t>
            </a:r>
            <a:r>
              <a:rPr lang="zh-CN" altLang="zh-CN" dirty="0">
                <a:latin typeface="Microsoft YaHei" charset="-122"/>
                <a:ea typeface="Microsoft YaHei" charset="-122"/>
                <a:cs typeface="Microsoft YaHei" charset="-122"/>
              </a:rPr>
              <a:t>缴纳保证金的这种</a:t>
            </a:r>
            <a:r>
              <a:rPr lang="en-US" altLang="zh-CN" dirty="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DPOS </a:t>
            </a:r>
            <a:r>
              <a:rPr lang="zh-CN" altLang="zh-CN" dirty="0">
                <a:latin typeface="Microsoft YaHei" charset="-122"/>
                <a:ea typeface="Microsoft YaHei" charset="-122"/>
                <a:cs typeface="Microsoft YaHei" charset="-122"/>
              </a:rPr>
              <a:t>协议也被称作基于存款的股权</a:t>
            </a:r>
            <a:r>
              <a:rPr lang="zh-CN" altLang="zh-CN" dirty="0" smtClean="0">
                <a:latin typeface="Microsoft YaHei" charset="-122"/>
                <a:ea typeface="Microsoft YaHei" charset="-122"/>
                <a:cs typeface="Microsoft YaHei" charset="-122"/>
              </a:rPr>
              <a:t>证明</a:t>
            </a:r>
            <a:r>
              <a:rPr lang="zh-CN" altLang="en-US" dirty="0" smtClean="0">
                <a:latin typeface="Microsoft YaHei" charset="-122"/>
                <a:ea typeface="Microsoft YaHei" charset="-122"/>
                <a:cs typeface="Microsoft YaHei" charset="-122"/>
              </a:rPr>
              <a:t>协议</a:t>
            </a:r>
            <a:r>
              <a:rPr lang="en-US" altLang="zh-CN" dirty="0" smtClean="0">
                <a:latin typeface="Microsoft YaHei" charset="-122"/>
                <a:ea typeface="Microsoft YaHei" charset="-122"/>
                <a:cs typeface="Microsoft YaHei" charset="-122"/>
              </a:rPr>
              <a:t>(deposit-based </a:t>
            </a:r>
            <a:r>
              <a:rPr lang="en-US" altLang="zh-CN" dirty="0">
                <a:latin typeface="Microsoft YaHei" charset="-122"/>
                <a:ea typeface="Microsoft YaHei" charset="-122"/>
                <a:cs typeface="Microsoft YaHei" charset="-122"/>
              </a:rPr>
              <a:t>proof of stake</a:t>
            </a:r>
            <a:r>
              <a:rPr lang="en-US" altLang="zh-CN" dirty="0" smtClean="0">
                <a:latin typeface="Microsoft YaHei" charset="-122"/>
                <a:ea typeface="Microsoft YaHei" charset="-122"/>
                <a:cs typeface="Microsoft YaHei" charset="-122"/>
              </a:rPr>
              <a:t>)</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32" name="矩形 31"/>
          <p:cNvSpPr/>
          <p:nvPr/>
        </p:nvSpPr>
        <p:spPr>
          <a:xfrm>
            <a:off x="6291893" y="3718905"/>
            <a:ext cx="2247673" cy="1754326"/>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这些授权代表节点</a:t>
            </a:r>
            <a:r>
              <a:rPr lang="zh-CN" altLang="zh-CN" b="1" dirty="0">
                <a:solidFill>
                  <a:srgbClr val="FF0000"/>
                </a:solidFill>
                <a:latin typeface="Microsoft YaHei" charset="-122"/>
                <a:ea typeface="Microsoft YaHei" charset="-122"/>
                <a:cs typeface="Microsoft YaHei" charset="-122"/>
              </a:rPr>
              <a:t>轮流记账</a:t>
            </a:r>
            <a:r>
              <a:rPr lang="zh-CN" altLang="zh-CN" dirty="0">
                <a:latin typeface="Microsoft YaHei" charset="-122"/>
                <a:ea typeface="Microsoft YaHei" charset="-122"/>
                <a:cs typeface="Microsoft YaHei" charset="-122"/>
              </a:rPr>
              <a:t>生成新区块，每个节点的每个动作都受到选其为代表的未参与记账的其余节点的监督。</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grpSp>
        <p:nvGrpSpPr>
          <p:cNvPr id="35" name="组合 34">
            <a:extLst>
              <a:ext uri="{FF2B5EF4-FFF2-40B4-BE49-F238E27FC236}">
                <a16:creationId xmlns:a16="http://schemas.microsoft.com/office/drawing/2014/main" id="{3E0DCBE3-50EC-AC44-B5A3-94F73FEB873D}"/>
              </a:ext>
            </a:extLst>
          </p:cNvPr>
          <p:cNvGrpSpPr/>
          <p:nvPr/>
        </p:nvGrpSpPr>
        <p:grpSpPr>
          <a:xfrm>
            <a:off x="8896792" y="866395"/>
            <a:ext cx="2561696" cy="2774361"/>
            <a:chOff x="6928897" y="501066"/>
            <a:chExt cx="3255021" cy="3558143"/>
          </a:xfrm>
          <a:solidFill>
            <a:srgbClr val="093B5C"/>
          </a:solidFill>
          <a:effectLst>
            <a:outerShdw blurRad="203200" dist="152400" dir="2700000" algn="tl" rotWithShape="0">
              <a:prstClr val="black">
                <a:alpha val="60000"/>
              </a:prstClr>
            </a:outerShdw>
          </a:effectLst>
        </p:grpSpPr>
        <p:sp>
          <p:nvSpPr>
            <p:cNvPr id="36" name="同心圆 35">
              <a:extLst>
                <a:ext uri="{FF2B5EF4-FFF2-40B4-BE49-F238E27FC236}">
                  <a16:creationId xmlns:a16="http://schemas.microsoft.com/office/drawing/2014/main" id="{E77E3F03-A43B-D14A-9839-A4BA2041AE69}"/>
                </a:ext>
              </a:extLst>
            </p:cNvPr>
            <p:cNvSpPr/>
            <p:nvPr/>
          </p:nvSpPr>
          <p:spPr>
            <a:xfrm>
              <a:off x="6928897" y="1695115"/>
              <a:ext cx="2364094" cy="2364094"/>
            </a:xfrm>
            <a:prstGeom prst="donut">
              <a:avLst>
                <a:gd name="adj" fmla="val 77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7" name="组合 36">
              <a:extLst>
                <a:ext uri="{FF2B5EF4-FFF2-40B4-BE49-F238E27FC236}">
                  <a16:creationId xmlns:a16="http://schemas.microsoft.com/office/drawing/2014/main" id="{BF561920-CB93-3642-924B-EFF1969A012E}"/>
                </a:ext>
              </a:extLst>
            </p:cNvPr>
            <p:cNvGrpSpPr/>
            <p:nvPr/>
          </p:nvGrpSpPr>
          <p:grpSpPr>
            <a:xfrm rot="11228489">
              <a:off x="9086218" y="501066"/>
              <a:ext cx="1097700" cy="1722391"/>
              <a:chOff x="1335314" y="4786756"/>
              <a:chExt cx="1122806" cy="1761783"/>
            </a:xfrm>
            <a:grpFill/>
          </p:grpSpPr>
          <p:grpSp>
            <p:nvGrpSpPr>
              <p:cNvPr id="38" name="组合 37">
                <a:extLst>
                  <a:ext uri="{FF2B5EF4-FFF2-40B4-BE49-F238E27FC236}">
                    <a16:creationId xmlns:a16="http://schemas.microsoft.com/office/drawing/2014/main" id="{319CBFF9-93F7-6E4F-8CAB-9E2567C6EE32}"/>
                  </a:ext>
                </a:extLst>
              </p:cNvPr>
              <p:cNvGrpSpPr/>
              <p:nvPr/>
            </p:nvGrpSpPr>
            <p:grpSpPr>
              <a:xfrm rot="21435440">
                <a:off x="1441603" y="4786756"/>
                <a:ext cx="1016517" cy="1761783"/>
                <a:chOff x="4376258" y="4808160"/>
                <a:chExt cx="1016517" cy="1761783"/>
              </a:xfrm>
              <a:grpFill/>
            </p:grpSpPr>
            <p:sp>
              <p:nvSpPr>
                <p:cNvPr id="40" name="任意多边形 24">
                  <a:extLst>
                    <a:ext uri="{FF2B5EF4-FFF2-40B4-BE49-F238E27FC236}">
                      <a16:creationId xmlns:a16="http://schemas.microsoft.com/office/drawing/2014/main" id="{FCFC9B5F-404F-224E-B537-88979A81E4E1}"/>
                    </a:ext>
                  </a:extLst>
                </p:cNvPr>
                <p:cNvSpPr/>
                <p:nvPr/>
              </p:nvSpPr>
              <p:spPr>
                <a:xfrm rot="18857641">
                  <a:off x="3748178" y="5511022"/>
                  <a:ext cx="1687001" cy="430842"/>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E09A7A31-68B1-CE45-AD8B-18E988ECCFC8}"/>
                    </a:ext>
                  </a:extLst>
                </p:cNvPr>
                <p:cNvSpPr/>
                <p:nvPr/>
              </p:nvSpPr>
              <p:spPr>
                <a:xfrm rot="2615405">
                  <a:off x="5160547" y="4808160"/>
                  <a:ext cx="232228" cy="434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9" name="直接连接符 23">
                <a:extLst>
                  <a:ext uri="{FF2B5EF4-FFF2-40B4-BE49-F238E27FC236}">
                    <a16:creationId xmlns:a16="http://schemas.microsoft.com/office/drawing/2014/main" id="{0753E4E5-1805-2040-8622-73B282B454CB}"/>
                  </a:ext>
                </a:extLst>
              </p:cNvPr>
              <p:cNvCxnSpPr/>
              <p:nvPr/>
            </p:nvCxnSpPr>
            <p:spPr>
              <a:xfrm flipH="1">
                <a:off x="1335314" y="5370285"/>
                <a:ext cx="725714" cy="783772"/>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42" name="文本框 41">
            <a:extLst>
              <a:ext uri="{FF2B5EF4-FFF2-40B4-BE49-F238E27FC236}">
                <a16:creationId xmlns:a16="http://schemas.microsoft.com/office/drawing/2014/main" id="{F31580F0-9602-B74A-8973-8A1258C0B07D}"/>
              </a:ext>
            </a:extLst>
          </p:cNvPr>
          <p:cNvSpPr txBox="1"/>
          <p:nvPr/>
        </p:nvSpPr>
        <p:spPr>
          <a:xfrm>
            <a:off x="9000394" y="2486559"/>
            <a:ext cx="1620000" cy="461665"/>
          </a:xfrm>
          <a:prstGeom prst="rect">
            <a:avLst/>
          </a:prstGeom>
          <a:noFill/>
        </p:spPr>
        <p:txBody>
          <a:bodyPr wrap="square" rtlCol="0">
            <a:spAutoFit/>
          </a:bodyPr>
          <a:lstStyle/>
          <a:p>
            <a:pPr marL="0" marR="0" lvl="0" indent="0" algn="ctr" defTabSz="914400" eaLnBrk="1" fontAlgn="auto" latinLnBrk="0" hangingPunct="1">
              <a:spcBef>
                <a:spcPts val="0"/>
              </a:spcBef>
              <a:spcAft>
                <a:spcPts val="0"/>
              </a:spcAft>
              <a:buClrTx/>
              <a:buSzTx/>
              <a:buFontTx/>
              <a:buNone/>
              <a:tabLst/>
              <a:defRPr/>
            </a:pPr>
            <a:r>
              <a:rPr lang="zh-CN" altLang="en-US" sz="2400" b="1" kern="0" dirty="0">
                <a:solidFill>
                  <a:srgbClr val="093B5C"/>
                </a:solidFill>
                <a:latin typeface="微软雅黑" panose="020B0503020204020204" pitchFamily="34" charset="-122"/>
                <a:ea typeface="微软雅黑" panose="020B0503020204020204" pitchFamily="34" charset="-122"/>
              </a:rPr>
              <a:t>第四步</a:t>
            </a:r>
            <a:endParaRPr kumimoji="0" lang="zh-CN" altLang="en-US" sz="24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90D01D95-142D-4842-8E8D-F682C789490D}"/>
              </a:ext>
            </a:extLst>
          </p:cNvPr>
          <p:cNvSpPr/>
          <p:nvPr/>
        </p:nvSpPr>
        <p:spPr>
          <a:xfrm>
            <a:off x="8722011" y="3718905"/>
            <a:ext cx="3138971" cy="2308324"/>
          </a:xfrm>
          <a:prstGeom prst="rect">
            <a:avLst/>
          </a:prstGeom>
        </p:spPr>
        <p:txBody>
          <a:bodyPr wrap="square">
            <a:spAutoFit/>
          </a:bodyPr>
          <a:lstStyle/>
          <a:p>
            <a:pPr marL="285750" indent="-285750" algn="just">
              <a:buFont typeface="Arial" charset="0"/>
              <a:buChar char="•"/>
            </a:pPr>
            <a:r>
              <a:rPr lang="zh-CN" altLang="zh-CN" dirty="0">
                <a:latin typeface="Microsoft YaHei" charset="-122"/>
                <a:ea typeface="Microsoft YaHei" charset="-122"/>
                <a:cs typeface="Microsoft YaHei" charset="-122"/>
              </a:rPr>
              <a:t>授权代表节点作为记账人，可从每笔交易的</a:t>
            </a:r>
            <a:r>
              <a:rPr lang="zh-CN" altLang="zh-CN" b="1" dirty="0">
                <a:solidFill>
                  <a:srgbClr val="FF0000"/>
                </a:solidFill>
                <a:latin typeface="Microsoft YaHei" charset="-122"/>
                <a:ea typeface="Microsoft YaHei" charset="-122"/>
                <a:cs typeface="Microsoft YaHei" charset="-122"/>
              </a:rPr>
              <a:t>手续费中获得</a:t>
            </a:r>
            <a:r>
              <a:rPr lang="zh-CN" altLang="zh-CN" b="1" dirty="0" smtClean="0">
                <a:solidFill>
                  <a:srgbClr val="FF0000"/>
                </a:solidFill>
                <a:latin typeface="Microsoft YaHei" charset="-122"/>
                <a:ea typeface="Microsoft YaHei" charset="-122"/>
                <a:cs typeface="Microsoft YaHei" charset="-122"/>
              </a:rPr>
              <a:t>提成</a:t>
            </a:r>
            <a:endParaRPr lang="en-US" altLang="zh-CN" dirty="0" smtClean="0">
              <a:latin typeface="Microsoft YaHei" charset="-122"/>
              <a:ea typeface="Microsoft YaHei" charset="-122"/>
              <a:cs typeface="Microsoft YaHei" charset="-122"/>
            </a:endParaRPr>
          </a:p>
          <a:p>
            <a:pPr algn="just"/>
            <a:endParaRPr lang="en-US" altLang="zh-CN" dirty="0">
              <a:latin typeface="Microsoft YaHei" charset="-122"/>
              <a:ea typeface="Microsoft YaHei" charset="-122"/>
              <a:cs typeface="Microsoft YaHei" charset="-122"/>
            </a:endParaRPr>
          </a:p>
          <a:p>
            <a:pPr marL="285750" indent="-285750" algn="just">
              <a:buFont typeface="Arial" charset="0"/>
              <a:buChar char="•"/>
            </a:pPr>
            <a:r>
              <a:rPr lang="zh-CN" altLang="zh-CN" dirty="0" smtClean="0">
                <a:latin typeface="Microsoft YaHei" charset="-122"/>
                <a:ea typeface="Microsoft YaHei" charset="-122"/>
                <a:cs typeface="Microsoft YaHei" charset="-122"/>
              </a:rPr>
              <a:t>报酬</a:t>
            </a:r>
            <a:r>
              <a:rPr lang="zh-CN" altLang="zh-CN" dirty="0">
                <a:latin typeface="Microsoft YaHei" charset="-122"/>
                <a:ea typeface="Microsoft YaHei" charset="-122"/>
                <a:cs typeface="Microsoft YaHei" charset="-122"/>
              </a:rPr>
              <a:t>的形式是该区块链发行的货币还是生活中真实的货币，要根据该区块链平台的功能而</a:t>
            </a:r>
            <a:r>
              <a:rPr lang="zh-CN" altLang="zh-CN" dirty="0" smtClean="0">
                <a:latin typeface="Microsoft YaHei" charset="-122"/>
                <a:ea typeface="Microsoft YaHei" charset="-122"/>
                <a:cs typeface="Microsoft YaHei" charset="-122"/>
              </a:rPr>
              <a:t>定</a:t>
            </a:r>
            <a:r>
              <a:rPr lang="zh-CN" altLang="zh-CN" dirty="0" smtClean="0">
                <a:effectLst/>
                <a:latin typeface="Microsoft YaHei" charset="-122"/>
                <a:ea typeface="Microsoft YaHei" charset="-122"/>
                <a:cs typeface="Microsoft YaHei" charset="-122"/>
              </a:rPr>
              <a:t> </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44" name="矩形 3"/>
          <p:cNvSpPr>
            <a:spLocks noChangeArrowheads="1"/>
          </p:cNvSpPr>
          <p:nvPr/>
        </p:nvSpPr>
        <p:spPr bwMode="auto">
          <a:xfrm>
            <a:off x="798575" y="234824"/>
            <a:ext cx="11243608" cy="954107"/>
          </a:xfrm>
          <a:prstGeom prst="rect">
            <a:avLst/>
          </a:prstGeom>
          <a:extLst/>
        </p:spPr>
        <p:txBody>
          <a:bodyPr wrap="square">
            <a:spAutoFit/>
          </a:bodyPr>
          <a:lstStyle/>
          <a:p>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DPOS</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 （</a:t>
            </a:r>
            <a:r>
              <a:rPr lang="pt-BR" altLang="zh-CN" sz="2800" dirty="0">
                <a:solidFill>
                  <a:srgbClr val="093B5C"/>
                </a:solidFill>
                <a:latin typeface="Microsoft YaHei" charset="-122"/>
                <a:ea typeface="Microsoft YaHei" charset="-122"/>
                <a:cs typeface="Microsoft YaHei" charset="-122"/>
              </a:rPr>
              <a:t> </a:t>
            </a:r>
            <a:r>
              <a:rPr lang="pt-BR" altLang="zh-CN" sz="2800" dirty="0" err="1">
                <a:solidFill>
                  <a:srgbClr val="093B5C"/>
                </a:solidFill>
                <a:latin typeface="Microsoft YaHei" charset="-122"/>
                <a:ea typeface="Microsoft YaHei" charset="-122"/>
                <a:cs typeface="Microsoft YaHei" charset="-122"/>
              </a:rPr>
              <a:t>Delegated</a:t>
            </a:r>
            <a:r>
              <a:rPr lang="pt-BR" altLang="zh-CN" sz="2800" dirty="0">
                <a:solidFill>
                  <a:srgbClr val="093B5C"/>
                </a:solidFill>
                <a:latin typeface="Microsoft YaHei" charset="-122"/>
                <a:ea typeface="Microsoft YaHei" charset="-122"/>
                <a:cs typeface="Microsoft YaHei" charset="-122"/>
              </a:rPr>
              <a:t> </a:t>
            </a:r>
            <a:r>
              <a:rPr lang="pt-BR" altLang="zh-CN" sz="2800" dirty="0" err="1">
                <a:solidFill>
                  <a:srgbClr val="093B5C"/>
                </a:solidFill>
                <a:latin typeface="Microsoft YaHei" charset="-122"/>
                <a:ea typeface="Microsoft YaHei" charset="-122"/>
                <a:cs typeface="Microsoft YaHei" charset="-122"/>
              </a:rPr>
              <a:t>proof</a:t>
            </a:r>
            <a:r>
              <a:rPr lang="pt-BR" altLang="zh-CN" sz="2800" dirty="0">
                <a:solidFill>
                  <a:srgbClr val="093B5C"/>
                </a:solidFill>
                <a:latin typeface="Microsoft YaHei" charset="-122"/>
                <a:ea typeface="Microsoft YaHei" charset="-122"/>
                <a:cs typeface="Microsoft YaHei" charset="-122"/>
              </a:rPr>
              <a:t> </a:t>
            </a:r>
            <a:r>
              <a:rPr lang="pt-BR" altLang="zh-CN" sz="2800" dirty="0" err="1">
                <a:solidFill>
                  <a:srgbClr val="093B5C"/>
                </a:solidFill>
                <a:latin typeface="Microsoft YaHei" charset="-122"/>
                <a:ea typeface="Microsoft YaHei" charset="-122"/>
                <a:cs typeface="Microsoft YaHei" charset="-122"/>
              </a:rPr>
              <a:t>of</a:t>
            </a:r>
            <a:r>
              <a:rPr lang="pt-BR" altLang="zh-CN" sz="2800" dirty="0">
                <a:solidFill>
                  <a:srgbClr val="093B5C"/>
                </a:solidFill>
                <a:latin typeface="Microsoft YaHei" charset="-122"/>
                <a:ea typeface="Microsoft YaHei" charset="-122"/>
                <a:cs typeface="Microsoft YaHei" charset="-122"/>
              </a:rPr>
              <a:t> </a:t>
            </a:r>
            <a:r>
              <a:rPr lang="pt-BR" altLang="zh-CN" sz="2800" dirty="0" err="1" smtClean="0">
                <a:solidFill>
                  <a:srgbClr val="093B5C"/>
                </a:solidFill>
                <a:latin typeface="Microsoft YaHei" charset="-122"/>
                <a:ea typeface="Microsoft YaHei" charset="-122"/>
                <a:cs typeface="Microsoft YaHei" charset="-122"/>
              </a:rPr>
              <a:t>stake</a:t>
            </a:r>
            <a:r>
              <a:rPr lang="zh-CN" altLang="en-US" sz="2800" dirty="0" smtClean="0">
                <a:solidFill>
                  <a:srgbClr val="093B5C"/>
                </a:solidFill>
                <a:latin typeface="Microsoft YaHei" charset="-122"/>
                <a:ea typeface="Microsoft YaHei" charset="-122"/>
                <a:cs typeface="Microsoft YaHei" charset="-122"/>
              </a:rPr>
              <a:t>，</a:t>
            </a:r>
            <a:r>
              <a:rPr lang="zh-CN" altLang="pt-BR" sz="2800" dirty="0" smtClean="0">
                <a:solidFill>
                  <a:srgbClr val="093B5C"/>
                </a:solidFill>
                <a:latin typeface="Microsoft YaHei" charset="-122"/>
                <a:ea typeface="Microsoft YaHei" charset="-122"/>
                <a:cs typeface="Microsoft YaHei" charset="-122"/>
              </a:rPr>
              <a:t>股份</a:t>
            </a:r>
            <a:r>
              <a:rPr lang="zh-CN" altLang="pt-BR" sz="2800" dirty="0">
                <a:solidFill>
                  <a:srgbClr val="093B5C"/>
                </a:solidFill>
                <a:latin typeface="Microsoft YaHei" charset="-122"/>
                <a:ea typeface="Microsoft YaHei" charset="-122"/>
                <a:cs typeface="Microsoft YaHei" charset="-122"/>
              </a:rPr>
              <a:t>授权证明</a:t>
            </a:r>
            <a:r>
              <a:rPr lang="zh-CN" altLang="pt-BR" sz="2800" dirty="0" smtClean="0">
                <a:solidFill>
                  <a:srgbClr val="093B5C"/>
                </a:solidFill>
                <a:latin typeface="Microsoft YaHei" charset="-122"/>
                <a:ea typeface="Microsoft YaHei" charset="-122"/>
                <a:cs typeface="Microsoft YaHei" charset="-122"/>
              </a:rPr>
              <a:t>法</a:t>
            </a:r>
            <a:r>
              <a:rPr lang="zh-CN" altLang="en-US" sz="2800" dirty="0" smtClean="0">
                <a:solidFill>
                  <a:srgbClr val="093B5C"/>
                </a:solidFill>
                <a:latin typeface="Microsoft YaHei" charset="-122"/>
                <a:ea typeface="Microsoft YaHei" charset="-122"/>
                <a:cs typeface="Microsoft YaHei" charset="-122"/>
              </a:rPr>
              <a:t>，</a:t>
            </a:r>
            <a:r>
              <a:rPr lang="en-US" altLang="zh-CN" sz="2800" dirty="0">
                <a:solidFill>
                  <a:srgbClr val="093B5C"/>
                </a:solidFill>
                <a:latin typeface="Microsoft YaHei" charset="-122"/>
                <a:ea typeface="Microsoft YaHei" charset="-122"/>
                <a:cs typeface="Microsoft YaHei" charset="-122"/>
              </a:rPr>
              <a:t> Daniel </a:t>
            </a:r>
            <a:r>
              <a:rPr lang="en-US" altLang="zh-CN" sz="2800" dirty="0" err="1" smtClean="0">
                <a:solidFill>
                  <a:srgbClr val="093B5C"/>
                </a:solidFill>
                <a:latin typeface="Microsoft YaHei" charset="-122"/>
                <a:ea typeface="Microsoft YaHei" charset="-122"/>
                <a:cs typeface="Microsoft YaHei" charset="-122"/>
              </a:rPr>
              <a:t>Larime</a:t>
            </a:r>
            <a:r>
              <a:rPr lang="zh-CN" altLang="en-US" sz="2800" dirty="0" smtClean="0">
                <a:solidFill>
                  <a:srgbClr val="093B5C"/>
                </a:solidFill>
                <a:latin typeface="Microsoft YaHei" charset="-122"/>
                <a:ea typeface="Microsoft YaHei" charset="-122"/>
                <a:cs typeface="Microsoft YaHei" charset="-122"/>
              </a:rPr>
              <a:t>，</a:t>
            </a:r>
            <a:r>
              <a:rPr lang="en-US" altLang="zh-CN" sz="2800" dirty="0" smtClean="0">
                <a:solidFill>
                  <a:srgbClr val="093B5C"/>
                </a:solidFill>
                <a:latin typeface="Microsoft YaHei" charset="-122"/>
                <a:ea typeface="Microsoft YaHei" charset="-122"/>
                <a:cs typeface="Microsoft YaHei" charset="-122"/>
              </a:rPr>
              <a:t>2014</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45" name="等腰三角形 26"/>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550545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6*min(max(#ppt_w*#ppt_h,.3),1)-7.4)/-.7*#ppt_w"/>
                                          </p:val>
                                        </p:tav>
                                        <p:tav tm="100000">
                                          <p:val>
                                            <p:strVal val="#ppt_w"/>
                                          </p:val>
                                        </p:tav>
                                      </p:tavLst>
                                    </p:anim>
                                    <p:anim calcmode="lin" valueType="num">
                                      <p:cBhvr>
                                        <p:cTn id="8" dur="500" fill="hold"/>
                                        <p:tgtEl>
                                          <p:spTgt spid="4"/>
                                        </p:tgtEl>
                                        <p:attrNameLst>
                                          <p:attrName>ppt_h</p:attrName>
                                        </p:attrNameLst>
                                      </p:cBhvr>
                                      <p:tavLst>
                                        <p:tav tm="0">
                                          <p:val>
                                            <p:strVal val="(6*min(max(#ppt_w*#ppt_h,.3),1)-7.4)/-.7*#ppt_h"/>
                                          </p:val>
                                        </p:tav>
                                        <p:tav tm="100000">
                                          <p:val>
                                            <p:strVal val="#ppt_h"/>
                                          </p:val>
                                        </p:tav>
                                      </p:tavLst>
                                    </p:anim>
                                    <p:anim calcmode="lin" valueType="num">
                                      <p:cBhvr>
                                        <p:cTn id="9" dur="500" fill="hold"/>
                                        <p:tgtEl>
                                          <p:spTgt spid="4"/>
                                        </p:tgtEl>
                                        <p:attrNameLst>
                                          <p:attrName>ppt_x</p:attrName>
                                        </p:attrNameLst>
                                      </p:cBhvr>
                                      <p:tavLst>
                                        <p:tav tm="0">
                                          <p:val>
                                            <p:fltVal val="0.5"/>
                                          </p:val>
                                        </p:tav>
                                        <p:tav tm="100000">
                                          <p:val>
                                            <p:strVal val="#ppt_x"/>
                                          </p:val>
                                        </p:tav>
                                      </p:tavLst>
                                    </p:anim>
                                    <p:anim calcmode="lin" valueType="num">
                                      <p:cBhvr>
                                        <p:cTn id="10" dur="500" fill="hold"/>
                                        <p:tgtEl>
                                          <p:spTgt spid="4"/>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ppt_w</p:attrName>
                                        </p:attrNameLst>
                                      </p:cBhvr>
                                      <p:tavLst>
                                        <p:tav tm="0">
                                          <p:val>
                                            <p:fltVal val="0"/>
                                          </p:val>
                                        </p:tav>
                                        <p:tav tm="100000">
                                          <p:val>
                                            <p:strVal val="#ppt_w"/>
                                          </p:val>
                                        </p:tav>
                                      </p:tavLst>
                                    </p:anim>
                                    <p:anim calcmode="lin" valueType="num">
                                      <p:cBhvr>
                                        <p:cTn id="15" dur="500" fill="hold"/>
                                        <p:tgtEl>
                                          <p:spTgt spid="27"/>
                                        </p:tgtEl>
                                        <p:attrNameLst>
                                          <p:attrName>ppt_h</p:attrName>
                                        </p:attrNameLst>
                                      </p:cBhvr>
                                      <p:tavLst>
                                        <p:tav tm="0">
                                          <p:val>
                                            <p:fltVal val="0"/>
                                          </p:val>
                                        </p:tav>
                                        <p:tav tm="100000">
                                          <p:val>
                                            <p:strVal val="#ppt_h"/>
                                          </p:val>
                                        </p:tav>
                                      </p:tavLst>
                                    </p:anim>
                                    <p:animEffect transition="in" filter="fade">
                                      <p:cBhvr>
                                        <p:cTn id="16" dur="500"/>
                                        <p:tgtEl>
                                          <p:spTgt spid="27"/>
                                        </p:tgtEl>
                                      </p:cBhvr>
                                    </p:animEffect>
                                  </p:childTnLst>
                                </p:cTn>
                              </p:par>
                            </p:childTnLst>
                          </p:cTn>
                        </p:par>
                        <p:par>
                          <p:cTn id="17" fill="hold">
                            <p:stCondLst>
                              <p:cond delay="10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30"/>
                                        </p:tgtEl>
                                        <p:attrNameLst>
                                          <p:attrName>style.visibility</p:attrName>
                                        </p:attrNameLst>
                                      </p:cBhvr>
                                      <p:to>
                                        <p:strVal val="visible"/>
                                      </p:to>
                                    </p:set>
                                    <p:anim calcmode="lin" valueType="num">
                                      <p:cBhvr>
                                        <p:cTn id="20" dur="100" fill="hold"/>
                                        <p:tgtEl>
                                          <p:spTgt spid="30"/>
                                        </p:tgtEl>
                                        <p:attrNameLst>
                                          <p:attrName>ppt_w</p:attrName>
                                        </p:attrNameLst>
                                      </p:cBhvr>
                                      <p:tavLst>
                                        <p:tav tm="0">
                                          <p:val>
                                            <p:fltVal val="0"/>
                                          </p:val>
                                        </p:tav>
                                        <p:tav tm="100000">
                                          <p:val>
                                            <p:strVal val="#ppt_w"/>
                                          </p:val>
                                        </p:tav>
                                      </p:tavLst>
                                    </p:anim>
                                    <p:anim calcmode="lin" valueType="num">
                                      <p:cBhvr>
                                        <p:cTn id="21" dur="100" fill="hold"/>
                                        <p:tgtEl>
                                          <p:spTgt spid="30"/>
                                        </p:tgtEl>
                                        <p:attrNameLst>
                                          <p:attrName>ppt_h</p:attrName>
                                        </p:attrNameLst>
                                      </p:cBhvr>
                                      <p:tavLst>
                                        <p:tav tm="0">
                                          <p:val>
                                            <p:fltVal val="0"/>
                                          </p:val>
                                        </p:tav>
                                        <p:tav tm="100000">
                                          <p:val>
                                            <p:strVal val="#ppt_h"/>
                                          </p:val>
                                        </p:tav>
                                      </p:tavLst>
                                    </p:anim>
                                    <p:animEffect transition="in" filter="fade">
                                      <p:cBhvr>
                                        <p:cTn id="22" dur="100"/>
                                        <p:tgtEl>
                                          <p:spTgt spid="30"/>
                                        </p:tgtEl>
                                      </p:cBhvr>
                                    </p:animEffect>
                                  </p:childTnLst>
                                </p:cTn>
                              </p:par>
                            </p:childTnLst>
                          </p:cTn>
                        </p:par>
                        <p:par>
                          <p:cTn id="23" fill="hold">
                            <p:stCondLst>
                              <p:cond delay="1970"/>
                            </p:stCondLst>
                            <p:childTnLst>
                              <p:par>
                                <p:cTn id="24" presetID="23" presetClass="entr" presetSubtype="36"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strVal val="(6*min(max(#ppt_w*#ppt_h,.3),1)-7.4)/-.7*#ppt_w"/>
                                          </p:val>
                                        </p:tav>
                                        <p:tav tm="100000">
                                          <p:val>
                                            <p:strVal val="#ppt_w"/>
                                          </p:val>
                                        </p:tav>
                                      </p:tavLst>
                                    </p:anim>
                                    <p:anim calcmode="lin" valueType="num">
                                      <p:cBhvr>
                                        <p:cTn id="27" dur="500" fill="hold"/>
                                        <p:tgtEl>
                                          <p:spTgt spid="13"/>
                                        </p:tgtEl>
                                        <p:attrNameLst>
                                          <p:attrName>ppt_h</p:attrName>
                                        </p:attrNameLst>
                                      </p:cBhvr>
                                      <p:tavLst>
                                        <p:tav tm="0">
                                          <p:val>
                                            <p:strVal val="(6*min(max(#ppt_w*#ppt_h,.3),1)-7.4)/-.7*#ppt_h"/>
                                          </p:val>
                                        </p:tav>
                                        <p:tav tm="100000">
                                          <p:val>
                                            <p:strVal val="#ppt_h"/>
                                          </p:val>
                                        </p:tav>
                                      </p:tavLst>
                                    </p:anim>
                                    <p:anim calcmode="lin" valueType="num">
                                      <p:cBhvr>
                                        <p:cTn id="28" dur="500" fill="hold"/>
                                        <p:tgtEl>
                                          <p:spTgt spid="13"/>
                                        </p:tgtEl>
                                        <p:attrNameLst>
                                          <p:attrName>ppt_x</p:attrName>
                                        </p:attrNameLst>
                                      </p:cBhvr>
                                      <p:tavLst>
                                        <p:tav tm="0">
                                          <p:val>
                                            <p:fltVal val="0.5"/>
                                          </p:val>
                                        </p:tav>
                                        <p:tav tm="100000">
                                          <p:val>
                                            <p:strVal val="#ppt_x"/>
                                          </p:val>
                                        </p:tav>
                                      </p:tavLst>
                                    </p:anim>
                                    <p:anim calcmode="lin" valueType="num">
                                      <p:cBhvr>
                                        <p:cTn id="29" dur="500" fill="hold"/>
                                        <p:tgtEl>
                                          <p:spTgt spid="13"/>
                                        </p:tgtEl>
                                        <p:attrNameLst>
                                          <p:attrName>ppt_y</p:attrName>
                                        </p:attrNameLst>
                                      </p:cBhvr>
                                      <p:tavLst>
                                        <p:tav tm="0">
                                          <p:val>
                                            <p:strVal val="1+(6*min(max(#ppt_w*#ppt_h,.3),1)-7.4)/-.7*#ppt_h/2"/>
                                          </p:val>
                                        </p:tav>
                                        <p:tav tm="100000">
                                          <p:val>
                                            <p:strVal val="#ppt_y"/>
                                          </p:val>
                                        </p:tav>
                                      </p:tavLst>
                                    </p:anim>
                                  </p:childTnLst>
                                </p:cTn>
                              </p:par>
                            </p:childTnLst>
                          </p:cTn>
                        </p:par>
                        <p:par>
                          <p:cTn id="30" fill="hold">
                            <p:stCondLst>
                              <p:cond delay="2470"/>
                            </p:stCondLst>
                            <p:childTnLst>
                              <p:par>
                                <p:cTn id="31" presetID="53" presetClass="entr" presetSubtype="16"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fltVal val="0"/>
                                          </p:val>
                                        </p:tav>
                                        <p:tav tm="100000">
                                          <p:val>
                                            <p:strVal val="#ppt_h"/>
                                          </p:val>
                                        </p:tav>
                                      </p:tavLst>
                                    </p:anim>
                                    <p:animEffect transition="in" filter="fade">
                                      <p:cBhvr>
                                        <p:cTn id="35" dur="500"/>
                                        <p:tgtEl>
                                          <p:spTgt spid="29"/>
                                        </p:tgtEl>
                                      </p:cBhvr>
                                    </p:animEffect>
                                  </p:childTnLst>
                                </p:cTn>
                              </p:par>
                            </p:childTnLst>
                          </p:cTn>
                        </p:par>
                        <p:par>
                          <p:cTn id="36" fill="hold">
                            <p:stCondLst>
                              <p:cond delay="2970"/>
                            </p:stCondLst>
                            <p:childTnLst>
                              <p:par>
                                <p:cTn id="37" presetID="53" presetClass="entr" presetSubtype="16" fill="hold" grpId="0" nodeType="afterEffect">
                                  <p:stCondLst>
                                    <p:cond delay="0"/>
                                  </p:stCondLst>
                                  <p:iterate type="lt">
                                    <p:tmPct val="10000"/>
                                  </p:iterate>
                                  <p:childTnLst>
                                    <p:set>
                                      <p:cBhvr>
                                        <p:cTn id="38" dur="1" fill="hold">
                                          <p:stCondLst>
                                            <p:cond delay="0"/>
                                          </p:stCondLst>
                                        </p:cTn>
                                        <p:tgtEl>
                                          <p:spTgt spid="31"/>
                                        </p:tgtEl>
                                        <p:attrNameLst>
                                          <p:attrName>style.visibility</p:attrName>
                                        </p:attrNameLst>
                                      </p:cBhvr>
                                      <p:to>
                                        <p:strVal val="visible"/>
                                      </p:to>
                                    </p:set>
                                    <p:anim calcmode="lin" valueType="num">
                                      <p:cBhvr>
                                        <p:cTn id="39" dur="100" fill="hold"/>
                                        <p:tgtEl>
                                          <p:spTgt spid="31"/>
                                        </p:tgtEl>
                                        <p:attrNameLst>
                                          <p:attrName>ppt_w</p:attrName>
                                        </p:attrNameLst>
                                      </p:cBhvr>
                                      <p:tavLst>
                                        <p:tav tm="0">
                                          <p:val>
                                            <p:fltVal val="0"/>
                                          </p:val>
                                        </p:tav>
                                        <p:tav tm="100000">
                                          <p:val>
                                            <p:strVal val="#ppt_w"/>
                                          </p:val>
                                        </p:tav>
                                      </p:tavLst>
                                    </p:anim>
                                    <p:anim calcmode="lin" valueType="num">
                                      <p:cBhvr>
                                        <p:cTn id="40" dur="100" fill="hold"/>
                                        <p:tgtEl>
                                          <p:spTgt spid="31"/>
                                        </p:tgtEl>
                                        <p:attrNameLst>
                                          <p:attrName>ppt_h</p:attrName>
                                        </p:attrNameLst>
                                      </p:cBhvr>
                                      <p:tavLst>
                                        <p:tav tm="0">
                                          <p:val>
                                            <p:fltVal val="0"/>
                                          </p:val>
                                        </p:tav>
                                        <p:tav tm="100000">
                                          <p:val>
                                            <p:strVal val="#ppt_h"/>
                                          </p:val>
                                        </p:tav>
                                      </p:tavLst>
                                    </p:anim>
                                    <p:animEffect transition="in" filter="fade">
                                      <p:cBhvr>
                                        <p:cTn id="41" dur="100"/>
                                        <p:tgtEl>
                                          <p:spTgt spid="31"/>
                                        </p:tgtEl>
                                      </p:cBhvr>
                                    </p:animEffect>
                                  </p:childTnLst>
                                </p:cTn>
                              </p:par>
                            </p:childTnLst>
                          </p:cTn>
                        </p:par>
                        <p:par>
                          <p:cTn id="42" fill="hold">
                            <p:stCondLst>
                              <p:cond delay="4140"/>
                            </p:stCondLst>
                            <p:childTnLst>
                              <p:par>
                                <p:cTn id="43" presetID="23" presetClass="entr" presetSubtype="36"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p:cTn id="45" dur="500" fill="hold"/>
                                        <p:tgtEl>
                                          <p:spTgt spid="20"/>
                                        </p:tgtEl>
                                        <p:attrNameLst>
                                          <p:attrName>ppt_w</p:attrName>
                                        </p:attrNameLst>
                                      </p:cBhvr>
                                      <p:tavLst>
                                        <p:tav tm="0">
                                          <p:val>
                                            <p:strVal val="(6*min(max(#ppt_w*#ppt_h,.3),1)-7.4)/-.7*#ppt_w"/>
                                          </p:val>
                                        </p:tav>
                                        <p:tav tm="100000">
                                          <p:val>
                                            <p:strVal val="#ppt_w"/>
                                          </p:val>
                                        </p:tav>
                                      </p:tavLst>
                                    </p:anim>
                                    <p:anim calcmode="lin" valueType="num">
                                      <p:cBhvr>
                                        <p:cTn id="46" dur="500" fill="hold"/>
                                        <p:tgtEl>
                                          <p:spTgt spid="20"/>
                                        </p:tgtEl>
                                        <p:attrNameLst>
                                          <p:attrName>ppt_h</p:attrName>
                                        </p:attrNameLst>
                                      </p:cBhvr>
                                      <p:tavLst>
                                        <p:tav tm="0">
                                          <p:val>
                                            <p:strVal val="(6*min(max(#ppt_w*#ppt_h,.3),1)-7.4)/-.7*#ppt_h"/>
                                          </p:val>
                                        </p:tav>
                                        <p:tav tm="100000">
                                          <p:val>
                                            <p:strVal val="#ppt_h"/>
                                          </p:val>
                                        </p:tav>
                                      </p:tavLst>
                                    </p:anim>
                                    <p:anim calcmode="lin" valueType="num">
                                      <p:cBhvr>
                                        <p:cTn id="47" dur="500" fill="hold"/>
                                        <p:tgtEl>
                                          <p:spTgt spid="20"/>
                                        </p:tgtEl>
                                        <p:attrNameLst>
                                          <p:attrName>ppt_x</p:attrName>
                                        </p:attrNameLst>
                                      </p:cBhvr>
                                      <p:tavLst>
                                        <p:tav tm="0">
                                          <p:val>
                                            <p:fltVal val="0.5"/>
                                          </p:val>
                                        </p:tav>
                                        <p:tav tm="100000">
                                          <p:val>
                                            <p:strVal val="#ppt_x"/>
                                          </p:val>
                                        </p:tav>
                                      </p:tavLst>
                                    </p:anim>
                                    <p:anim calcmode="lin" valueType="num">
                                      <p:cBhvr>
                                        <p:cTn id="48" dur="500" fill="hold"/>
                                        <p:tgtEl>
                                          <p:spTgt spid="20"/>
                                        </p:tgtEl>
                                        <p:attrNameLst>
                                          <p:attrName>ppt_y</p:attrName>
                                        </p:attrNameLst>
                                      </p:cBhvr>
                                      <p:tavLst>
                                        <p:tav tm="0">
                                          <p:val>
                                            <p:strVal val="1+(6*min(max(#ppt_w*#ppt_h,.3),1)-7.4)/-.7*#ppt_h/2"/>
                                          </p:val>
                                        </p:tav>
                                        <p:tav tm="100000">
                                          <p:val>
                                            <p:strVal val="#ppt_y"/>
                                          </p:val>
                                        </p:tav>
                                      </p:tavLst>
                                    </p:anim>
                                  </p:childTnLst>
                                </p:cTn>
                              </p:par>
                            </p:childTnLst>
                          </p:cTn>
                        </p:par>
                        <p:par>
                          <p:cTn id="49" fill="hold">
                            <p:stCondLst>
                              <p:cond delay="4640"/>
                            </p:stCondLst>
                            <p:childTnLst>
                              <p:par>
                                <p:cTn id="50" presetID="53" presetClass="entr" presetSubtype="16"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p:cTn id="52" dur="500" fill="hold"/>
                                        <p:tgtEl>
                                          <p:spTgt spid="28"/>
                                        </p:tgtEl>
                                        <p:attrNameLst>
                                          <p:attrName>ppt_w</p:attrName>
                                        </p:attrNameLst>
                                      </p:cBhvr>
                                      <p:tavLst>
                                        <p:tav tm="0">
                                          <p:val>
                                            <p:fltVal val="0"/>
                                          </p:val>
                                        </p:tav>
                                        <p:tav tm="100000">
                                          <p:val>
                                            <p:strVal val="#ppt_w"/>
                                          </p:val>
                                        </p:tav>
                                      </p:tavLst>
                                    </p:anim>
                                    <p:anim calcmode="lin" valueType="num">
                                      <p:cBhvr>
                                        <p:cTn id="53" dur="500" fill="hold"/>
                                        <p:tgtEl>
                                          <p:spTgt spid="28"/>
                                        </p:tgtEl>
                                        <p:attrNameLst>
                                          <p:attrName>ppt_h</p:attrName>
                                        </p:attrNameLst>
                                      </p:cBhvr>
                                      <p:tavLst>
                                        <p:tav tm="0">
                                          <p:val>
                                            <p:fltVal val="0"/>
                                          </p:val>
                                        </p:tav>
                                        <p:tav tm="100000">
                                          <p:val>
                                            <p:strVal val="#ppt_h"/>
                                          </p:val>
                                        </p:tav>
                                      </p:tavLst>
                                    </p:anim>
                                    <p:animEffect transition="in" filter="fade">
                                      <p:cBhvr>
                                        <p:cTn id="54" dur="500"/>
                                        <p:tgtEl>
                                          <p:spTgt spid="28"/>
                                        </p:tgtEl>
                                      </p:cBhvr>
                                    </p:animEffect>
                                  </p:childTnLst>
                                </p:cTn>
                              </p:par>
                            </p:childTnLst>
                          </p:cTn>
                        </p:par>
                        <p:par>
                          <p:cTn id="55" fill="hold">
                            <p:stCondLst>
                              <p:cond delay="5140"/>
                            </p:stCondLst>
                            <p:childTnLst>
                              <p:par>
                                <p:cTn id="56" presetID="53" presetClass="entr" presetSubtype="16" fill="hold" grpId="0" nodeType="afterEffect">
                                  <p:stCondLst>
                                    <p:cond delay="0"/>
                                  </p:stCondLst>
                                  <p:iterate type="lt">
                                    <p:tmPct val="10000"/>
                                  </p:iterate>
                                  <p:childTnLst>
                                    <p:set>
                                      <p:cBhvr>
                                        <p:cTn id="57" dur="1" fill="hold">
                                          <p:stCondLst>
                                            <p:cond delay="0"/>
                                          </p:stCondLst>
                                        </p:cTn>
                                        <p:tgtEl>
                                          <p:spTgt spid="32"/>
                                        </p:tgtEl>
                                        <p:attrNameLst>
                                          <p:attrName>style.visibility</p:attrName>
                                        </p:attrNameLst>
                                      </p:cBhvr>
                                      <p:to>
                                        <p:strVal val="visible"/>
                                      </p:to>
                                    </p:set>
                                    <p:anim calcmode="lin" valueType="num">
                                      <p:cBhvr>
                                        <p:cTn id="58" dur="100" fill="hold"/>
                                        <p:tgtEl>
                                          <p:spTgt spid="32"/>
                                        </p:tgtEl>
                                        <p:attrNameLst>
                                          <p:attrName>ppt_w</p:attrName>
                                        </p:attrNameLst>
                                      </p:cBhvr>
                                      <p:tavLst>
                                        <p:tav tm="0">
                                          <p:val>
                                            <p:fltVal val="0"/>
                                          </p:val>
                                        </p:tav>
                                        <p:tav tm="100000">
                                          <p:val>
                                            <p:strVal val="#ppt_w"/>
                                          </p:val>
                                        </p:tav>
                                      </p:tavLst>
                                    </p:anim>
                                    <p:anim calcmode="lin" valueType="num">
                                      <p:cBhvr>
                                        <p:cTn id="59" dur="100" fill="hold"/>
                                        <p:tgtEl>
                                          <p:spTgt spid="32"/>
                                        </p:tgtEl>
                                        <p:attrNameLst>
                                          <p:attrName>ppt_h</p:attrName>
                                        </p:attrNameLst>
                                      </p:cBhvr>
                                      <p:tavLst>
                                        <p:tav tm="0">
                                          <p:val>
                                            <p:fltVal val="0"/>
                                          </p:val>
                                        </p:tav>
                                        <p:tav tm="100000">
                                          <p:val>
                                            <p:strVal val="#ppt_h"/>
                                          </p:val>
                                        </p:tav>
                                      </p:tavLst>
                                    </p:anim>
                                    <p:animEffect transition="in" filter="fade">
                                      <p:cBhvr>
                                        <p:cTn id="60" dur="100"/>
                                        <p:tgtEl>
                                          <p:spTgt spid="32"/>
                                        </p:tgtEl>
                                      </p:cBhvr>
                                    </p:animEffect>
                                  </p:childTnLst>
                                </p:cTn>
                              </p:par>
                            </p:childTnLst>
                          </p:cTn>
                        </p:par>
                        <p:par>
                          <p:cTn id="61" fill="hold">
                            <p:stCondLst>
                              <p:cond delay="5730"/>
                            </p:stCondLst>
                            <p:childTnLst>
                              <p:par>
                                <p:cTn id="62" presetID="23" presetClass="entr" presetSubtype="36" fill="hold" nodeType="after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p:cTn id="64" dur="500" fill="hold"/>
                                        <p:tgtEl>
                                          <p:spTgt spid="35"/>
                                        </p:tgtEl>
                                        <p:attrNameLst>
                                          <p:attrName>ppt_w</p:attrName>
                                        </p:attrNameLst>
                                      </p:cBhvr>
                                      <p:tavLst>
                                        <p:tav tm="0">
                                          <p:val>
                                            <p:strVal val="(6*min(max(#ppt_w*#ppt_h,.3),1)-7.4)/-.7*#ppt_w"/>
                                          </p:val>
                                        </p:tav>
                                        <p:tav tm="100000">
                                          <p:val>
                                            <p:strVal val="#ppt_w"/>
                                          </p:val>
                                        </p:tav>
                                      </p:tavLst>
                                    </p:anim>
                                    <p:anim calcmode="lin" valueType="num">
                                      <p:cBhvr>
                                        <p:cTn id="65" dur="500" fill="hold"/>
                                        <p:tgtEl>
                                          <p:spTgt spid="35"/>
                                        </p:tgtEl>
                                        <p:attrNameLst>
                                          <p:attrName>ppt_h</p:attrName>
                                        </p:attrNameLst>
                                      </p:cBhvr>
                                      <p:tavLst>
                                        <p:tav tm="0">
                                          <p:val>
                                            <p:strVal val="(6*min(max(#ppt_w*#ppt_h,.3),1)-7.4)/-.7*#ppt_h"/>
                                          </p:val>
                                        </p:tav>
                                        <p:tav tm="100000">
                                          <p:val>
                                            <p:strVal val="#ppt_h"/>
                                          </p:val>
                                        </p:tav>
                                      </p:tavLst>
                                    </p:anim>
                                    <p:anim calcmode="lin" valueType="num">
                                      <p:cBhvr>
                                        <p:cTn id="66" dur="500" fill="hold"/>
                                        <p:tgtEl>
                                          <p:spTgt spid="35"/>
                                        </p:tgtEl>
                                        <p:attrNameLst>
                                          <p:attrName>ppt_x</p:attrName>
                                        </p:attrNameLst>
                                      </p:cBhvr>
                                      <p:tavLst>
                                        <p:tav tm="0">
                                          <p:val>
                                            <p:fltVal val="0.5"/>
                                          </p:val>
                                        </p:tav>
                                        <p:tav tm="100000">
                                          <p:val>
                                            <p:strVal val="#ppt_x"/>
                                          </p:val>
                                        </p:tav>
                                      </p:tavLst>
                                    </p:anim>
                                    <p:anim calcmode="lin" valueType="num">
                                      <p:cBhvr>
                                        <p:cTn id="67" dur="500" fill="hold"/>
                                        <p:tgtEl>
                                          <p:spTgt spid="35"/>
                                        </p:tgtEl>
                                        <p:attrNameLst>
                                          <p:attrName>ppt_y</p:attrName>
                                        </p:attrNameLst>
                                      </p:cBhvr>
                                      <p:tavLst>
                                        <p:tav tm="0">
                                          <p:val>
                                            <p:strVal val="1+(6*min(max(#ppt_w*#ppt_h,.3),1)-7.4)/-.7*#ppt_h/2"/>
                                          </p:val>
                                        </p:tav>
                                        <p:tav tm="100000">
                                          <p:val>
                                            <p:strVal val="#ppt_y"/>
                                          </p:val>
                                        </p:tav>
                                      </p:tavLst>
                                    </p:anim>
                                  </p:childTnLst>
                                </p:cTn>
                              </p:par>
                            </p:childTnLst>
                          </p:cTn>
                        </p:par>
                        <p:par>
                          <p:cTn id="68" fill="hold">
                            <p:stCondLst>
                              <p:cond delay="6230"/>
                            </p:stCondLst>
                            <p:childTnLst>
                              <p:par>
                                <p:cTn id="69" presetID="53" presetClass="entr" presetSubtype="16" fill="hold" grpId="0" nodeType="afterEffect">
                                  <p:stCondLst>
                                    <p:cond delay="0"/>
                                  </p:stCondLst>
                                  <p:childTnLst>
                                    <p:set>
                                      <p:cBhvr>
                                        <p:cTn id="70" dur="1" fill="hold">
                                          <p:stCondLst>
                                            <p:cond delay="0"/>
                                          </p:stCondLst>
                                        </p:cTn>
                                        <p:tgtEl>
                                          <p:spTgt spid="42"/>
                                        </p:tgtEl>
                                        <p:attrNameLst>
                                          <p:attrName>style.visibility</p:attrName>
                                        </p:attrNameLst>
                                      </p:cBhvr>
                                      <p:to>
                                        <p:strVal val="visible"/>
                                      </p:to>
                                    </p:set>
                                    <p:anim calcmode="lin" valueType="num">
                                      <p:cBhvr>
                                        <p:cTn id="71" dur="500" fill="hold"/>
                                        <p:tgtEl>
                                          <p:spTgt spid="42"/>
                                        </p:tgtEl>
                                        <p:attrNameLst>
                                          <p:attrName>ppt_w</p:attrName>
                                        </p:attrNameLst>
                                      </p:cBhvr>
                                      <p:tavLst>
                                        <p:tav tm="0">
                                          <p:val>
                                            <p:fltVal val="0"/>
                                          </p:val>
                                        </p:tav>
                                        <p:tav tm="100000">
                                          <p:val>
                                            <p:strVal val="#ppt_w"/>
                                          </p:val>
                                        </p:tav>
                                      </p:tavLst>
                                    </p:anim>
                                    <p:anim calcmode="lin" valueType="num">
                                      <p:cBhvr>
                                        <p:cTn id="72" dur="500" fill="hold"/>
                                        <p:tgtEl>
                                          <p:spTgt spid="42"/>
                                        </p:tgtEl>
                                        <p:attrNameLst>
                                          <p:attrName>ppt_h</p:attrName>
                                        </p:attrNameLst>
                                      </p:cBhvr>
                                      <p:tavLst>
                                        <p:tav tm="0">
                                          <p:val>
                                            <p:fltVal val="0"/>
                                          </p:val>
                                        </p:tav>
                                        <p:tav tm="100000">
                                          <p:val>
                                            <p:strVal val="#ppt_h"/>
                                          </p:val>
                                        </p:tav>
                                      </p:tavLst>
                                    </p:anim>
                                    <p:animEffect transition="in" filter="fade">
                                      <p:cBhvr>
                                        <p:cTn id="73" dur="500"/>
                                        <p:tgtEl>
                                          <p:spTgt spid="42"/>
                                        </p:tgtEl>
                                      </p:cBhvr>
                                    </p:animEffect>
                                  </p:childTnLst>
                                </p:cTn>
                              </p:par>
                            </p:childTnLst>
                          </p:cTn>
                        </p:par>
                        <p:par>
                          <p:cTn id="74" fill="hold">
                            <p:stCondLst>
                              <p:cond delay="6730"/>
                            </p:stCondLst>
                            <p:childTnLst>
                              <p:par>
                                <p:cTn id="75" presetID="53" presetClass="entr" presetSubtype="16" fill="hold" grpId="0" nodeType="afterEffect">
                                  <p:stCondLst>
                                    <p:cond delay="0"/>
                                  </p:stCondLst>
                                  <p:iterate type="lt">
                                    <p:tmPct val="10000"/>
                                  </p:iterate>
                                  <p:childTnLst>
                                    <p:set>
                                      <p:cBhvr>
                                        <p:cTn id="76" dur="1" fill="hold">
                                          <p:stCondLst>
                                            <p:cond delay="0"/>
                                          </p:stCondLst>
                                        </p:cTn>
                                        <p:tgtEl>
                                          <p:spTgt spid="43"/>
                                        </p:tgtEl>
                                        <p:attrNameLst>
                                          <p:attrName>style.visibility</p:attrName>
                                        </p:attrNameLst>
                                      </p:cBhvr>
                                      <p:to>
                                        <p:strVal val="visible"/>
                                      </p:to>
                                    </p:set>
                                    <p:anim calcmode="lin" valueType="num">
                                      <p:cBhvr>
                                        <p:cTn id="77" dur="100" fill="hold"/>
                                        <p:tgtEl>
                                          <p:spTgt spid="43"/>
                                        </p:tgtEl>
                                        <p:attrNameLst>
                                          <p:attrName>ppt_w</p:attrName>
                                        </p:attrNameLst>
                                      </p:cBhvr>
                                      <p:tavLst>
                                        <p:tav tm="0">
                                          <p:val>
                                            <p:fltVal val="0"/>
                                          </p:val>
                                        </p:tav>
                                        <p:tav tm="100000">
                                          <p:val>
                                            <p:strVal val="#ppt_w"/>
                                          </p:val>
                                        </p:tav>
                                      </p:tavLst>
                                    </p:anim>
                                    <p:anim calcmode="lin" valueType="num">
                                      <p:cBhvr>
                                        <p:cTn id="78" dur="100" fill="hold"/>
                                        <p:tgtEl>
                                          <p:spTgt spid="43"/>
                                        </p:tgtEl>
                                        <p:attrNameLst>
                                          <p:attrName>ppt_h</p:attrName>
                                        </p:attrNameLst>
                                      </p:cBhvr>
                                      <p:tavLst>
                                        <p:tav tm="0">
                                          <p:val>
                                            <p:fltVal val="0"/>
                                          </p:val>
                                        </p:tav>
                                        <p:tav tm="100000">
                                          <p:val>
                                            <p:strVal val="#ppt_h"/>
                                          </p:val>
                                        </p:tav>
                                      </p:tavLst>
                                    </p:anim>
                                    <p:animEffect transition="in" filter="fade">
                                      <p:cBhvr>
                                        <p:cTn id="79" dur="100"/>
                                        <p:tgtEl>
                                          <p:spTgt spid="43"/>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44"/>
                                        </p:tgtEl>
                                        <p:attrNameLst>
                                          <p:attrName>style.visibility</p:attrName>
                                        </p:attrNameLst>
                                      </p:cBhvr>
                                      <p:to>
                                        <p:strVal val="visible"/>
                                      </p:to>
                                    </p:set>
                                    <p:anim calcmode="lin" valueType="num">
                                      <p:cBhvr>
                                        <p:cTn id="82" dur="500" fill="hold"/>
                                        <p:tgtEl>
                                          <p:spTgt spid="44"/>
                                        </p:tgtEl>
                                        <p:attrNameLst>
                                          <p:attrName>ppt_w</p:attrName>
                                        </p:attrNameLst>
                                      </p:cBhvr>
                                      <p:tavLst>
                                        <p:tav tm="0">
                                          <p:val>
                                            <p:fltVal val="0"/>
                                          </p:val>
                                        </p:tav>
                                        <p:tav tm="100000">
                                          <p:val>
                                            <p:strVal val="#ppt_w"/>
                                          </p:val>
                                        </p:tav>
                                      </p:tavLst>
                                    </p:anim>
                                    <p:anim calcmode="lin" valueType="num">
                                      <p:cBhvr>
                                        <p:cTn id="83" dur="500" fill="hold"/>
                                        <p:tgtEl>
                                          <p:spTgt spid="44"/>
                                        </p:tgtEl>
                                        <p:attrNameLst>
                                          <p:attrName>ppt_h</p:attrName>
                                        </p:attrNameLst>
                                      </p:cBhvr>
                                      <p:tavLst>
                                        <p:tav tm="0">
                                          <p:val>
                                            <p:fltVal val="0"/>
                                          </p:val>
                                        </p:tav>
                                        <p:tav tm="100000">
                                          <p:val>
                                            <p:strVal val="#ppt_h"/>
                                          </p:val>
                                        </p:tav>
                                      </p:tavLst>
                                    </p:anim>
                                    <p:animEffect transition="in" filter="fade">
                                      <p:cBhvr>
                                        <p:cTn id="84" dur="500"/>
                                        <p:tgtEl>
                                          <p:spTgt spid="44"/>
                                        </p:tgtEl>
                                      </p:cBhvr>
                                    </p:animEffect>
                                  </p:childTnLst>
                                </p:cTn>
                              </p:par>
                              <p:par>
                                <p:cTn id="85" presetID="35" presetClass="path" presetSubtype="0" accel="50000" decel="50000" fill="hold" grpId="1" nodeType="withEffect">
                                  <p:stCondLst>
                                    <p:cond delay="0"/>
                                  </p:stCondLst>
                                  <p:childTnLst>
                                    <p:animMotion origin="layout" path="M 1.875E-6 -3.7037E-6 L 0.12148 -3.7037E-6 " pathEditMode="relative" rAng="0" ptsTypes="AA">
                                      <p:cBhvr>
                                        <p:cTn id="86" dur="1000" spd="-100000" fill="hold"/>
                                        <p:tgtEl>
                                          <p:spTgt spid="44"/>
                                        </p:tgtEl>
                                        <p:attrNameLst>
                                          <p:attrName>ppt_x</p:attrName>
                                          <p:attrName>ppt_y</p:attrName>
                                        </p:attrNameLst>
                                      </p:cBhvr>
                                      <p:rCtr x="6068" y="0"/>
                                    </p:animMotion>
                                  </p:childTnLst>
                                </p:cTn>
                              </p:par>
                            </p:childTnLst>
                          </p:cTn>
                        </p:par>
                        <p:par>
                          <p:cTn id="87" fill="hold">
                            <p:stCondLst>
                              <p:cond delay="7730"/>
                            </p:stCondLst>
                            <p:childTnLst>
                              <p:par>
                                <p:cTn id="88" presetID="53" presetClass="entr" presetSubtype="16" fill="hold" grpId="0" nodeType="afterEffect">
                                  <p:stCondLst>
                                    <p:cond delay="0"/>
                                  </p:stCondLst>
                                  <p:childTnLst>
                                    <p:set>
                                      <p:cBhvr>
                                        <p:cTn id="89" dur="1" fill="hold">
                                          <p:stCondLst>
                                            <p:cond delay="0"/>
                                          </p:stCondLst>
                                        </p:cTn>
                                        <p:tgtEl>
                                          <p:spTgt spid="45"/>
                                        </p:tgtEl>
                                        <p:attrNameLst>
                                          <p:attrName>style.visibility</p:attrName>
                                        </p:attrNameLst>
                                      </p:cBhvr>
                                      <p:to>
                                        <p:strVal val="visible"/>
                                      </p:to>
                                    </p:set>
                                    <p:anim calcmode="lin" valueType="num">
                                      <p:cBhvr>
                                        <p:cTn id="90" dur="500" fill="hold"/>
                                        <p:tgtEl>
                                          <p:spTgt spid="45"/>
                                        </p:tgtEl>
                                        <p:attrNameLst>
                                          <p:attrName>ppt_w</p:attrName>
                                        </p:attrNameLst>
                                      </p:cBhvr>
                                      <p:tavLst>
                                        <p:tav tm="0">
                                          <p:val>
                                            <p:fltVal val="0"/>
                                          </p:val>
                                        </p:tav>
                                        <p:tav tm="100000">
                                          <p:val>
                                            <p:strVal val="#ppt_w"/>
                                          </p:val>
                                        </p:tav>
                                      </p:tavLst>
                                    </p:anim>
                                    <p:anim calcmode="lin" valueType="num">
                                      <p:cBhvr>
                                        <p:cTn id="91" dur="500" fill="hold"/>
                                        <p:tgtEl>
                                          <p:spTgt spid="45"/>
                                        </p:tgtEl>
                                        <p:attrNameLst>
                                          <p:attrName>ppt_h</p:attrName>
                                        </p:attrNameLst>
                                      </p:cBhvr>
                                      <p:tavLst>
                                        <p:tav tm="0">
                                          <p:val>
                                            <p:fltVal val="0"/>
                                          </p:val>
                                        </p:tav>
                                        <p:tav tm="100000">
                                          <p:val>
                                            <p:strVal val="#ppt_h"/>
                                          </p:val>
                                        </p:tav>
                                      </p:tavLst>
                                    </p:anim>
                                    <p:animEffect transition="in" filter="fade">
                                      <p:cBhvr>
                                        <p:cTn id="92" dur="500"/>
                                        <p:tgtEl>
                                          <p:spTgt spid="45"/>
                                        </p:tgtEl>
                                      </p:cBhvr>
                                    </p:animEffect>
                                  </p:childTnLst>
                                </p:cTn>
                              </p:par>
                              <p:par>
                                <p:cTn id="93" presetID="35" presetClass="path" presetSubtype="0" accel="50000" decel="50000" fill="hold" grpId="1" nodeType="withEffect">
                                  <p:stCondLst>
                                    <p:cond delay="0"/>
                                  </p:stCondLst>
                                  <p:childTnLst>
                                    <p:animMotion origin="layout" path="M 3.125E-6 -2.22222E-6 L -0.0681 -2.22222E-6 " pathEditMode="relative" rAng="0" ptsTypes="AA">
                                      <p:cBhvr>
                                        <p:cTn id="94" dur="1000" spd="-100000" fill="hold"/>
                                        <p:tgtEl>
                                          <p:spTgt spid="45"/>
                                        </p:tgtEl>
                                        <p:attrNameLst>
                                          <p:attrName>ppt_x</p:attrName>
                                          <p:attrName>ppt_y</p:attrName>
                                        </p:attrNameLst>
                                      </p:cBhvr>
                                      <p:rCtr x="-34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42" grpId="0"/>
      <p:bldP spid="43" grpId="0"/>
      <p:bldP spid="44" grpId="0"/>
      <p:bldP spid="44" grpId="1"/>
      <p:bldP spid="45" grpId="0" animBg="1"/>
      <p:bldP spid="45"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矩形 23"/>
          <p:cNvSpPr/>
          <p:nvPr/>
        </p:nvSpPr>
        <p:spPr>
          <a:xfrm>
            <a:off x="608362" y="3973516"/>
            <a:ext cx="3143250" cy="416844"/>
          </a:xfrm>
          <a:prstGeom prst="rect">
            <a:avLst/>
          </a:prstGeom>
          <a:solidFill>
            <a:srgbClr val="093B5C"/>
          </a:solidFill>
          <a:ln w="25400">
            <a:solidFill>
              <a:srgbClr val="083451"/>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5" name="矩形 24"/>
          <p:cNvSpPr/>
          <p:nvPr/>
        </p:nvSpPr>
        <p:spPr>
          <a:xfrm>
            <a:off x="3421825" y="3063335"/>
            <a:ext cx="3143250" cy="416844"/>
          </a:xfrm>
          <a:prstGeom prst="rect">
            <a:avLst/>
          </a:prstGeom>
          <a:solidFill>
            <a:srgbClr val="093B5C"/>
          </a:solidFill>
          <a:ln w="25400">
            <a:solidFill>
              <a:srgbClr val="083451"/>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6" name="矩形 25"/>
          <p:cNvSpPr/>
          <p:nvPr/>
        </p:nvSpPr>
        <p:spPr>
          <a:xfrm>
            <a:off x="6235288" y="2153155"/>
            <a:ext cx="3143250" cy="416844"/>
          </a:xfrm>
          <a:prstGeom prst="rect">
            <a:avLst/>
          </a:prstGeom>
          <a:solidFill>
            <a:srgbClr val="093B5C"/>
          </a:solidFill>
          <a:ln w="25400">
            <a:solidFill>
              <a:srgbClr val="083451"/>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7" name="矩形 26"/>
          <p:cNvSpPr/>
          <p:nvPr/>
        </p:nvSpPr>
        <p:spPr>
          <a:xfrm>
            <a:off x="9048750" y="1242975"/>
            <a:ext cx="3143250" cy="416844"/>
          </a:xfrm>
          <a:prstGeom prst="rect">
            <a:avLst/>
          </a:prstGeom>
          <a:solidFill>
            <a:srgbClr val="093B5C"/>
          </a:solidFill>
          <a:ln w="25400">
            <a:solidFill>
              <a:srgbClr val="083451"/>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53" name="矩形 52"/>
          <p:cNvSpPr/>
          <p:nvPr/>
        </p:nvSpPr>
        <p:spPr>
          <a:xfrm>
            <a:off x="9658492" y="1832772"/>
            <a:ext cx="2228707" cy="1754326"/>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能够维护持有资源少的</a:t>
            </a:r>
            <a:r>
              <a:rPr lang="zh-CN" altLang="zh-CN" dirty="0">
                <a:solidFill>
                  <a:srgbClr val="FF0000"/>
                </a:solidFill>
                <a:latin typeface="Microsoft YaHei" charset="-122"/>
                <a:ea typeface="Microsoft YaHei" charset="-122"/>
                <a:cs typeface="Microsoft YaHei" charset="-122"/>
              </a:rPr>
              <a:t>小份额节点的利益</a:t>
            </a:r>
            <a:r>
              <a:rPr lang="zh-CN" altLang="zh-CN" dirty="0">
                <a:latin typeface="Microsoft YaHei" charset="-122"/>
                <a:ea typeface="Microsoft YaHei" charset="-122"/>
                <a:cs typeface="Microsoft YaHei" charset="-122"/>
              </a:rPr>
              <a:t>，使得他们能够拥有与持有竞争资源大的节点相抗衡的</a:t>
            </a:r>
            <a:r>
              <a:rPr lang="zh-CN" altLang="zh-CN" dirty="0" smtClean="0">
                <a:latin typeface="Microsoft YaHei" charset="-122"/>
                <a:ea typeface="Microsoft YaHei" charset="-122"/>
                <a:cs typeface="Microsoft YaHei" charset="-122"/>
              </a:rPr>
              <a:t>竞争力</a:t>
            </a:r>
            <a:r>
              <a:rPr lang="zh-CN" altLang="zh-CN" sz="1400" dirty="0" smtClean="0">
                <a:effectLst/>
                <a:latin typeface="Microsoft YaHei" charset="-122"/>
                <a:ea typeface="Microsoft YaHei" charset="-122"/>
                <a:cs typeface="Microsoft YaHei" charset="-122"/>
              </a:rPr>
              <a:t> </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56" name="矩形 55"/>
          <p:cNvSpPr/>
          <p:nvPr/>
        </p:nvSpPr>
        <p:spPr>
          <a:xfrm>
            <a:off x="6845030" y="2752097"/>
            <a:ext cx="2286579" cy="2862322"/>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对于不诚实或不尽职的代表，人们可以轻易的将其投票</a:t>
            </a:r>
            <a:r>
              <a:rPr lang="zh-CN" altLang="zh-CN" smtClean="0">
                <a:latin typeface="Microsoft YaHei" charset="-122"/>
                <a:ea typeface="Microsoft YaHei" charset="-122"/>
                <a:cs typeface="Microsoft YaHei" charset="-122"/>
              </a:rPr>
              <a:t>出局</a:t>
            </a:r>
            <a:r>
              <a:rPr lang="zh-CN" altLang="en-US" smtClean="0">
                <a:latin typeface="Microsoft YaHei" charset="-122"/>
                <a:ea typeface="Microsoft YaHei" charset="-122"/>
                <a:cs typeface="Microsoft YaHei" charset="-122"/>
              </a:rPr>
              <a:t>，</a:t>
            </a:r>
            <a:r>
              <a:rPr lang="zh-CN" altLang="zh-CN" smtClean="0">
                <a:latin typeface="Microsoft YaHei" charset="-122"/>
                <a:ea typeface="Microsoft YaHei" charset="-122"/>
                <a:cs typeface="Microsoft YaHei" charset="-122"/>
              </a:rPr>
              <a:t>节点</a:t>
            </a:r>
            <a:r>
              <a:rPr lang="zh-CN" altLang="zh-CN" dirty="0">
                <a:latin typeface="Microsoft YaHei" charset="-122"/>
                <a:ea typeface="Microsoft YaHei" charset="-122"/>
                <a:cs typeface="Microsoft YaHei" charset="-122"/>
              </a:rPr>
              <a:t>的</a:t>
            </a:r>
            <a:r>
              <a:rPr lang="zh-CN" altLang="zh-CN" dirty="0">
                <a:solidFill>
                  <a:srgbClr val="FF0000"/>
                </a:solidFill>
                <a:latin typeface="Microsoft YaHei" charset="-122"/>
                <a:ea typeface="Microsoft YaHei" charset="-122"/>
                <a:cs typeface="Microsoft YaHei" charset="-122"/>
              </a:rPr>
              <a:t>真实性和责任度</a:t>
            </a:r>
            <a:r>
              <a:rPr lang="zh-CN" altLang="zh-CN" dirty="0">
                <a:latin typeface="Microsoft YaHei" charset="-122"/>
                <a:ea typeface="Microsoft YaHei" charset="-122"/>
                <a:cs typeface="Microsoft YaHei" charset="-122"/>
              </a:rPr>
              <a:t>更有</a:t>
            </a:r>
            <a:r>
              <a:rPr lang="zh-CN" altLang="zh-CN" dirty="0" smtClean="0">
                <a:latin typeface="Microsoft YaHei" charset="-122"/>
                <a:ea typeface="Microsoft YaHei" charset="-122"/>
                <a:cs typeface="Microsoft YaHei" charset="-122"/>
              </a:rPr>
              <a:t>保证</a:t>
            </a:r>
            <a:endParaRPr lang="en-US" altLang="zh-CN" dirty="0" smtClean="0">
              <a:latin typeface="Microsoft YaHei" charset="-122"/>
              <a:ea typeface="Microsoft YaHei" charset="-122"/>
              <a:cs typeface="Microsoft YaHei" charset="-122"/>
            </a:endParaRPr>
          </a:p>
          <a:p>
            <a:pPr algn="just"/>
            <a:endParaRPr lang="en-US" altLang="zh-CN" dirty="0">
              <a:latin typeface="Microsoft YaHei" charset="-122"/>
              <a:ea typeface="Microsoft YaHei" charset="-122"/>
              <a:cs typeface="Microsoft YaHei" charset="-122"/>
            </a:endParaRPr>
          </a:p>
          <a:p>
            <a:pPr algn="just"/>
            <a:r>
              <a:rPr lang="zh-CN" altLang="en-US" dirty="0">
                <a:latin typeface="Microsoft YaHei" charset="-122"/>
                <a:ea typeface="Microsoft YaHei" charset="-122"/>
                <a:cs typeface="Microsoft YaHei" charset="-122"/>
              </a:rPr>
              <a:t>解决了某些持币人不想参与竞争记帐权的问题</a:t>
            </a:r>
          </a:p>
          <a:p>
            <a:pPr algn="just"/>
            <a:r>
              <a:rPr lang="zh-CN" altLang="zh-CN" dirty="0">
                <a:latin typeface="Microsoft YaHei" charset="-122"/>
                <a:ea typeface="Microsoft YaHei" charset="-122"/>
                <a:cs typeface="Microsoft YaHei" charset="-122"/>
              </a:rPr>
              <a:t> </a:t>
            </a:r>
            <a:endParaRPr lang="zh-CN" altLang="en-US" dirty="0">
              <a:latin typeface="Microsoft YaHei" charset="-122"/>
              <a:ea typeface="Microsoft YaHei" charset="-122"/>
              <a:cs typeface="Microsoft YaHei" charset="-122"/>
            </a:endParaRPr>
          </a:p>
        </p:txBody>
      </p:sp>
      <p:sp>
        <p:nvSpPr>
          <p:cNvPr id="57" name="矩形 56"/>
          <p:cNvSpPr/>
          <p:nvPr/>
        </p:nvSpPr>
        <p:spPr>
          <a:xfrm>
            <a:off x="3994992" y="3671415"/>
            <a:ext cx="2457640" cy="2800767"/>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由于参与的节点变少且节点普遍在线，证实区块正确的速度明显提高，从而提高了交易速度，如比特股可达到一个区块</a:t>
            </a:r>
            <a:r>
              <a:rPr lang="en-US" altLang="zh-CN" b="1" dirty="0">
                <a:solidFill>
                  <a:srgbClr val="FF0000"/>
                </a:solidFill>
                <a:latin typeface="Microsoft YaHei" charset="-122"/>
                <a:ea typeface="Microsoft YaHei" charset="-122"/>
                <a:cs typeface="Microsoft YaHei" charset="-122"/>
              </a:rPr>
              <a:t>10</a:t>
            </a:r>
            <a:r>
              <a:rPr lang="zh-CN" altLang="zh-CN" b="1" dirty="0">
                <a:solidFill>
                  <a:srgbClr val="FF0000"/>
                </a:solidFill>
                <a:latin typeface="Microsoft YaHei" charset="-122"/>
                <a:ea typeface="Microsoft YaHei" charset="-122"/>
                <a:cs typeface="Microsoft YaHei" charset="-122"/>
              </a:rPr>
              <a:t>秒</a:t>
            </a:r>
            <a:r>
              <a:rPr lang="zh-CN" altLang="zh-CN" dirty="0">
                <a:latin typeface="Microsoft YaHei" charset="-122"/>
                <a:ea typeface="Microsoft YaHei" charset="-122"/>
                <a:cs typeface="Microsoft YaHei" charset="-122"/>
              </a:rPr>
              <a:t>的生成</a:t>
            </a:r>
            <a:r>
              <a:rPr lang="zh-CN" altLang="zh-CN" dirty="0" smtClean="0">
                <a:latin typeface="Microsoft YaHei" charset="-122"/>
                <a:ea typeface="Microsoft YaHei" charset="-122"/>
                <a:cs typeface="Microsoft YaHei" charset="-122"/>
              </a:rPr>
              <a:t>速度</a:t>
            </a:r>
            <a:endParaRPr lang="en-US" altLang="zh-CN" dirty="0">
              <a:latin typeface="Microsoft YaHei" charset="-122"/>
              <a:ea typeface="Microsoft YaHei" charset="-122"/>
              <a:cs typeface="Microsoft YaHei" charset="-122"/>
            </a:endParaRPr>
          </a:p>
          <a:p>
            <a:pPr algn="just"/>
            <a:endParaRPr lang="en-US" altLang="zh-CN" sz="1400" dirty="0">
              <a:effectLst/>
              <a:latin typeface="Microsoft YaHei" charset="-122"/>
              <a:ea typeface="Microsoft YaHei" charset="-122"/>
              <a:cs typeface="Microsoft YaHei" charset="-122"/>
            </a:endParaRPr>
          </a:p>
          <a:p>
            <a:pPr algn="just"/>
            <a:r>
              <a:rPr lang="en-US" altLang="zh-CN" dirty="0" smtClean="0">
                <a:solidFill>
                  <a:schemeClr val="tx1">
                    <a:lumMod val="75000"/>
                    <a:lumOff val="25000"/>
                  </a:schemeClr>
                </a:solidFill>
                <a:latin typeface="Microsoft YaHei" charset="-122"/>
                <a:ea typeface="Microsoft YaHei" charset="-122"/>
                <a:cs typeface="Microsoft YaHei" charset="-122"/>
              </a:rPr>
              <a:t>POS</a:t>
            </a:r>
            <a:r>
              <a:rPr lang="zh-CN" altLang="en-US" dirty="0" smtClean="0">
                <a:solidFill>
                  <a:schemeClr val="tx1">
                    <a:lumMod val="75000"/>
                    <a:lumOff val="25000"/>
                  </a:schemeClr>
                </a:solidFill>
                <a:latin typeface="Microsoft YaHei" charset="-122"/>
                <a:ea typeface="Microsoft YaHei" charset="-122"/>
                <a:cs typeface="Microsoft YaHei" charset="-122"/>
              </a:rPr>
              <a:t>共识机制中区块生成时间为</a:t>
            </a:r>
            <a:r>
              <a:rPr lang="en-US" altLang="zh-CN" b="1" dirty="0" smtClean="0">
                <a:solidFill>
                  <a:srgbClr val="FF0000"/>
                </a:solidFill>
                <a:latin typeface="Microsoft YaHei" charset="-122"/>
                <a:ea typeface="Microsoft YaHei" charset="-122"/>
                <a:cs typeface="Microsoft YaHei" charset="-122"/>
              </a:rPr>
              <a:t>10</a:t>
            </a:r>
            <a:r>
              <a:rPr lang="zh-CN" altLang="zh-CN" b="1" dirty="0" smtClean="0">
                <a:solidFill>
                  <a:srgbClr val="FF0000"/>
                </a:solidFill>
                <a:latin typeface="Microsoft YaHei" charset="-122"/>
                <a:ea typeface="Microsoft YaHei" charset="-122"/>
                <a:cs typeface="Microsoft YaHei" charset="-122"/>
              </a:rPr>
              <a:t>分钟</a:t>
            </a:r>
            <a:r>
              <a:rPr lang="zh-CN" altLang="zh-CN" dirty="0" smtClean="0">
                <a:effectLst/>
                <a:latin typeface="Microsoft YaHei" charset="-122"/>
                <a:ea typeface="Microsoft YaHei" charset="-122"/>
                <a:cs typeface="Microsoft YaHei" charset="-122"/>
              </a:rPr>
              <a:t> </a:t>
            </a:r>
            <a:endParaRPr lang="zh-CN" altLang="en-US" dirty="0">
              <a:solidFill>
                <a:schemeClr val="tx1">
                  <a:lumMod val="75000"/>
                  <a:lumOff val="25000"/>
                </a:schemeClr>
              </a:solidFill>
              <a:latin typeface="Microsoft YaHei" charset="-122"/>
              <a:ea typeface="Microsoft YaHei" charset="-122"/>
              <a:cs typeface="Microsoft YaHei" charset="-122"/>
            </a:endParaRPr>
          </a:p>
        </p:txBody>
      </p:sp>
      <p:sp>
        <p:nvSpPr>
          <p:cNvPr id="58" name="矩形 57"/>
          <p:cNvSpPr/>
          <p:nvPr/>
        </p:nvSpPr>
        <p:spPr>
          <a:xfrm>
            <a:off x="679960" y="4574670"/>
            <a:ext cx="2857151" cy="2308324"/>
          </a:xfrm>
          <a:prstGeom prst="rect">
            <a:avLst/>
          </a:prstGeom>
        </p:spPr>
        <p:txBody>
          <a:bodyPr wrap="square">
            <a:spAutoFit/>
          </a:bodyPr>
          <a:lstStyle/>
          <a:p>
            <a:pPr algn="just"/>
            <a:r>
              <a:rPr lang="zh-CN" altLang="zh-CN" dirty="0" smtClean="0">
                <a:latin typeface="Microsoft YaHei" charset="-122"/>
                <a:ea typeface="Microsoft YaHei" charset="-122"/>
                <a:cs typeface="Microsoft YaHei" charset="-122"/>
              </a:rPr>
              <a:t>激励</a:t>
            </a:r>
            <a:r>
              <a:rPr lang="zh-CN" altLang="zh-CN" dirty="0">
                <a:latin typeface="Microsoft YaHei" charset="-122"/>
                <a:ea typeface="Microsoft YaHei" charset="-122"/>
                <a:cs typeface="Microsoft YaHei" charset="-122"/>
              </a:rPr>
              <a:t>政策能促使授权代表节点更加努力的维护系统</a:t>
            </a:r>
            <a:r>
              <a:rPr lang="zh-CN" altLang="zh-CN" dirty="0" smtClean="0">
                <a:latin typeface="Microsoft YaHei" charset="-122"/>
                <a:ea typeface="Microsoft YaHei" charset="-122"/>
                <a:cs typeface="Microsoft YaHei" charset="-122"/>
              </a:rPr>
              <a:t>安全</a:t>
            </a:r>
            <a:r>
              <a:rPr lang="zh-CN" altLang="en-US" dirty="0">
                <a:latin typeface="Microsoft YaHei" charset="-122"/>
                <a:ea typeface="Microsoft YaHei" charset="-122"/>
                <a:cs typeface="Microsoft YaHei" charset="-122"/>
              </a:rPr>
              <a:t>，</a:t>
            </a:r>
            <a:r>
              <a:rPr lang="zh-CN" altLang="zh-CN" dirty="0" smtClean="0">
                <a:latin typeface="Microsoft YaHei" charset="-122"/>
                <a:ea typeface="Microsoft YaHei" charset="-122"/>
                <a:cs typeface="Microsoft YaHei" charset="-122"/>
              </a:rPr>
              <a:t>如果</a:t>
            </a:r>
            <a:r>
              <a:rPr lang="zh-CN" altLang="zh-CN" dirty="0">
                <a:latin typeface="Microsoft YaHei" charset="-122"/>
                <a:ea typeface="Microsoft YaHei" charset="-122"/>
                <a:cs typeface="Microsoft YaHei" charset="-122"/>
              </a:rPr>
              <a:t>某个节点不履行义务、合约，其保证金将被</a:t>
            </a:r>
            <a:r>
              <a:rPr lang="zh-CN" altLang="zh-CN" dirty="0" smtClean="0">
                <a:latin typeface="Microsoft YaHei" charset="-122"/>
                <a:ea typeface="Microsoft YaHei" charset="-122"/>
                <a:cs typeface="Microsoft YaHei" charset="-122"/>
              </a:rPr>
              <a:t>没收</a:t>
            </a:r>
            <a:endParaRPr lang="en-US" altLang="zh-CN" dirty="0" smtClean="0">
              <a:latin typeface="Microsoft YaHei" charset="-122"/>
              <a:ea typeface="Microsoft YaHei" charset="-122"/>
              <a:cs typeface="Microsoft YaHei" charset="-122"/>
            </a:endParaRPr>
          </a:p>
          <a:p>
            <a:pPr algn="just"/>
            <a:endParaRPr lang="en-US" altLang="zh-CN" dirty="0">
              <a:latin typeface="Microsoft YaHei" charset="-122"/>
              <a:ea typeface="Microsoft YaHei" charset="-122"/>
              <a:cs typeface="Microsoft YaHei" charset="-122"/>
            </a:endParaRPr>
          </a:p>
          <a:p>
            <a:pPr algn="just"/>
            <a:r>
              <a:rPr lang="zh-CN" altLang="en-US" dirty="0" smtClean="0">
                <a:latin typeface="Microsoft YaHei" charset="-122"/>
                <a:ea typeface="Microsoft YaHei" charset="-122"/>
                <a:cs typeface="Microsoft YaHei" charset="-122"/>
              </a:rPr>
              <a:t>解决</a:t>
            </a:r>
            <a:r>
              <a:rPr lang="zh-CN" altLang="en-US" dirty="0">
                <a:latin typeface="Microsoft YaHei" charset="-122"/>
                <a:ea typeface="Microsoft YaHei" charset="-122"/>
                <a:cs typeface="Microsoft YaHei" charset="-122"/>
              </a:rPr>
              <a:t>了</a:t>
            </a:r>
            <a:r>
              <a:rPr lang="zh-CN" altLang="en-US" dirty="0">
                <a:solidFill>
                  <a:srgbClr val="FF0000"/>
                </a:solidFill>
                <a:latin typeface="Microsoft YaHei" charset="-122"/>
                <a:ea typeface="Microsoft YaHei" charset="-122"/>
                <a:cs typeface="Microsoft YaHei" charset="-122"/>
              </a:rPr>
              <a:t>离线也能累积币龄</a:t>
            </a:r>
            <a:r>
              <a:rPr lang="zh-CN" altLang="en-US" dirty="0">
                <a:latin typeface="Microsoft YaHei" charset="-122"/>
                <a:ea typeface="Microsoft YaHei" charset="-122"/>
                <a:cs typeface="Microsoft YaHei" charset="-122"/>
              </a:rPr>
              <a:t>的安全</a:t>
            </a:r>
            <a:r>
              <a:rPr lang="zh-CN" altLang="en-US" dirty="0" smtClean="0">
                <a:latin typeface="Microsoft YaHei" charset="-122"/>
                <a:ea typeface="Microsoft YaHei" charset="-122"/>
                <a:cs typeface="Microsoft YaHei" charset="-122"/>
              </a:rPr>
              <a:t>问题</a:t>
            </a:r>
            <a:endParaRPr lang="zh-CN" altLang="en-US" dirty="0">
              <a:latin typeface="Microsoft YaHei" charset="-122"/>
              <a:ea typeface="Microsoft YaHei" charset="-122"/>
              <a:cs typeface="Microsoft YaHei" charset="-122"/>
            </a:endParaRPr>
          </a:p>
        </p:txBody>
      </p:sp>
      <p:sp>
        <p:nvSpPr>
          <p:cNvPr id="5" name="Freeform 5"/>
          <p:cNvSpPr>
            <a:spLocks noEditPoints="1"/>
          </p:cNvSpPr>
          <p:nvPr/>
        </p:nvSpPr>
        <p:spPr bwMode="auto">
          <a:xfrm>
            <a:off x="2598180" y="1361493"/>
            <a:ext cx="582764" cy="581536"/>
          </a:xfrm>
          <a:custGeom>
            <a:avLst/>
            <a:gdLst>
              <a:gd name="T0" fmla="*/ 2070 w 4140"/>
              <a:gd name="T1" fmla="*/ 0 h 4140"/>
              <a:gd name="T2" fmla="*/ 3534 w 4140"/>
              <a:gd name="T3" fmla="*/ 606 h 4140"/>
              <a:gd name="T4" fmla="*/ 4140 w 4140"/>
              <a:gd name="T5" fmla="*/ 2070 h 4140"/>
              <a:gd name="T6" fmla="*/ 3534 w 4140"/>
              <a:gd name="T7" fmla="*/ 3534 h 4140"/>
              <a:gd name="T8" fmla="*/ 2070 w 4140"/>
              <a:gd name="T9" fmla="*/ 4140 h 4140"/>
              <a:gd name="T10" fmla="*/ 607 w 4140"/>
              <a:gd name="T11" fmla="*/ 3534 h 4140"/>
              <a:gd name="T12" fmla="*/ 0 w 4140"/>
              <a:gd name="T13" fmla="*/ 2070 h 4140"/>
              <a:gd name="T14" fmla="*/ 607 w 4140"/>
              <a:gd name="T15" fmla="*/ 606 h 4140"/>
              <a:gd name="T16" fmla="*/ 2070 w 4140"/>
              <a:gd name="T17" fmla="*/ 0 h 4140"/>
              <a:gd name="T18" fmla="*/ 2685 w 4140"/>
              <a:gd name="T19" fmla="*/ 1455 h 4140"/>
              <a:gd name="T20" fmla="*/ 2070 w 4140"/>
              <a:gd name="T21" fmla="*/ 1200 h 4140"/>
              <a:gd name="T22" fmla="*/ 1455 w 4140"/>
              <a:gd name="T23" fmla="*/ 1455 h 4140"/>
              <a:gd name="T24" fmla="*/ 1200 w 4140"/>
              <a:gd name="T25" fmla="*/ 2070 h 4140"/>
              <a:gd name="T26" fmla="*/ 1455 w 4140"/>
              <a:gd name="T27" fmla="*/ 2685 h 4140"/>
              <a:gd name="T28" fmla="*/ 2070 w 4140"/>
              <a:gd name="T29" fmla="*/ 2940 h 4140"/>
              <a:gd name="T30" fmla="*/ 2685 w 4140"/>
              <a:gd name="T31" fmla="*/ 2685 h 4140"/>
              <a:gd name="T32" fmla="*/ 2940 w 4140"/>
              <a:gd name="T33" fmla="*/ 2070 h 4140"/>
              <a:gd name="T34" fmla="*/ 2685 w 4140"/>
              <a:gd name="T35" fmla="*/ 1455 h 4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40" h="4140">
                <a:moveTo>
                  <a:pt x="2070" y="0"/>
                </a:moveTo>
                <a:cubicBezTo>
                  <a:pt x="2642" y="0"/>
                  <a:pt x="3159" y="232"/>
                  <a:pt x="3534" y="606"/>
                </a:cubicBezTo>
                <a:cubicBezTo>
                  <a:pt x="3909" y="981"/>
                  <a:pt x="4140" y="1499"/>
                  <a:pt x="4140" y="2070"/>
                </a:cubicBezTo>
                <a:cubicBezTo>
                  <a:pt x="4140" y="2642"/>
                  <a:pt x="3909" y="3159"/>
                  <a:pt x="3534" y="3534"/>
                </a:cubicBezTo>
                <a:cubicBezTo>
                  <a:pt x="3159" y="3908"/>
                  <a:pt x="2642" y="4140"/>
                  <a:pt x="2070" y="4140"/>
                </a:cubicBezTo>
                <a:cubicBezTo>
                  <a:pt x="1499" y="4140"/>
                  <a:pt x="981" y="3908"/>
                  <a:pt x="607" y="3534"/>
                </a:cubicBezTo>
                <a:cubicBezTo>
                  <a:pt x="232" y="3159"/>
                  <a:pt x="0" y="2642"/>
                  <a:pt x="0" y="2070"/>
                </a:cubicBezTo>
                <a:cubicBezTo>
                  <a:pt x="0" y="1499"/>
                  <a:pt x="232" y="981"/>
                  <a:pt x="607" y="606"/>
                </a:cubicBezTo>
                <a:cubicBezTo>
                  <a:pt x="981" y="232"/>
                  <a:pt x="1499" y="0"/>
                  <a:pt x="2070" y="0"/>
                </a:cubicBezTo>
                <a:close/>
                <a:moveTo>
                  <a:pt x="2685" y="1455"/>
                </a:moveTo>
                <a:cubicBezTo>
                  <a:pt x="2528" y="1297"/>
                  <a:pt x="2310" y="1200"/>
                  <a:pt x="2070" y="1200"/>
                </a:cubicBezTo>
                <a:cubicBezTo>
                  <a:pt x="1830" y="1200"/>
                  <a:pt x="1612" y="1297"/>
                  <a:pt x="1455" y="1455"/>
                </a:cubicBezTo>
                <a:cubicBezTo>
                  <a:pt x="1298" y="1612"/>
                  <a:pt x="1200" y="1830"/>
                  <a:pt x="1200" y="2070"/>
                </a:cubicBezTo>
                <a:cubicBezTo>
                  <a:pt x="1200" y="2310"/>
                  <a:pt x="1298" y="2528"/>
                  <a:pt x="1455" y="2685"/>
                </a:cubicBezTo>
                <a:cubicBezTo>
                  <a:pt x="1612" y="2843"/>
                  <a:pt x="1830" y="2940"/>
                  <a:pt x="2070" y="2940"/>
                </a:cubicBezTo>
                <a:cubicBezTo>
                  <a:pt x="2310" y="2940"/>
                  <a:pt x="2528" y="2843"/>
                  <a:pt x="2685" y="2685"/>
                </a:cubicBezTo>
                <a:cubicBezTo>
                  <a:pt x="2843" y="2528"/>
                  <a:pt x="2940" y="2310"/>
                  <a:pt x="2940" y="2070"/>
                </a:cubicBezTo>
                <a:cubicBezTo>
                  <a:pt x="2940" y="1830"/>
                  <a:pt x="2843" y="1612"/>
                  <a:pt x="2685" y="1455"/>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p:cNvSpPr>
            <a:spLocks/>
          </p:cNvSpPr>
          <p:nvPr/>
        </p:nvSpPr>
        <p:spPr bwMode="auto">
          <a:xfrm>
            <a:off x="1504499" y="1242975"/>
            <a:ext cx="1255799" cy="1530908"/>
          </a:xfrm>
          <a:custGeom>
            <a:avLst/>
            <a:gdLst>
              <a:gd name="T0" fmla="*/ 1123 w 8917"/>
              <a:gd name="T1" fmla="*/ 5709 h 10898"/>
              <a:gd name="T2" fmla="*/ 281 w 8917"/>
              <a:gd name="T3" fmla="*/ 5777 h 10898"/>
              <a:gd name="T4" fmla="*/ 213 w 8917"/>
              <a:gd name="T5" fmla="*/ 4935 h 10898"/>
              <a:gd name="T6" fmla="*/ 8609 w 8917"/>
              <a:gd name="T7" fmla="*/ 5602 h 10898"/>
              <a:gd name="T8" fmla="*/ 8917 w 8917"/>
              <a:gd name="T9" fmla="*/ 6005 h 10898"/>
              <a:gd name="T10" fmla="*/ 8567 w 8917"/>
              <a:gd name="T11" fmla="*/ 6375 h 10898"/>
              <a:gd name="T12" fmla="*/ 4524 w 8917"/>
              <a:gd name="T13" fmla="*/ 10648 h 10898"/>
              <a:gd name="T14" fmla="*/ 3680 w 8917"/>
              <a:gd name="T15" fmla="*/ 10671 h 10898"/>
              <a:gd name="T16" fmla="*/ 3657 w 8917"/>
              <a:gd name="T17" fmla="*/ 9827 h 10898"/>
              <a:gd name="T18" fmla="*/ 7339 w 8917"/>
              <a:gd name="T19" fmla="*/ 5936 h 10898"/>
              <a:gd name="T20" fmla="*/ 1123 w 8917"/>
              <a:gd name="T21" fmla="*/ 5709 h 10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17" h="10898">
                <a:moveTo>
                  <a:pt x="1123" y="5709"/>
                </a:moveTo>
                <a:cubicBezTo>
                  <a:pt x="909" y="5960"/>
                  <a:pt x="532" y="5990"/>
                  <a:pt x="281" y="5777"/>
                </a:cubicBezTo>
                <a:cubicBezTo>
                  <a:pt x="30" y="5563"/>
                  <a:pt x="0" y="5186"/>
                  <a:pt x="213" y="4935"/>
                </a:cubicBezTo>
                <a:cubicBezTo>
                  <a:pt x="225" y="4921"/>
                  <a:pt x="4318" y="0"/>
                  <a:pt x="8609" y="5602"/>
                </a:cubicBezTo>
                <a:lnTo>
                  <a:pt x="8917" y="6005"/>
                </a:lnTo>
                <a:lnTo>
                  <a:pt x="8567" y="6375"/>
                </a:lnTo>
                <a:lnTo>
                  <a:pt x="4524" y="10648"/>
                </a:lnTo>
                <a:cubicBezTo>
                  <a:pt x="4297" y="10887"/>
                  <a:pt x="3920" y="10898"/>
                  <a:pt x="3680" y="10671"/>
                </a:cubicBezTo>
                <a:cubicBezTo>
                  <a:pt x="3441" y="10445"/>
                  <a:pt x="3430" y="10067"/>
                  <a:pt x="3657" y="9827"/>
                </a:cubicBezTo>
                <a:lnTo>
                  <a:pt x="7339" y="5936"/>
                </a:lnTo>
                <a:cubicBezTo>
                  <a:pt x="4082" y="2149"/>
                  <a:pt x="1131" y="5698"/>
                  <a:pt x="1123" y="5709"/>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1702848" y="1920308"/>
            <a:ext cx="665051" cy="1877250"/>
          </a:xfrm>
          <a:custGeom>
            <a:avLst/>
            <a:gdLst>
              <a:gd name="T0" fmla="*/ 3659 w 4726"/>
              <a:gd name="T1" fmla="*/ 223 h 13369"/>
              <a:gd name="T2" fmla="*/ 4503 w 4726"/>
              <a:gd name="T3" fmla="*/ 261 h 13369"/>
              <a:gd name="T4" fmla="*/ 4466 w 4726"/>
              <a:gd name="T5" fmla="*/ 1104 h 13369"/>
              <a:gd name="T6" fmla="*/ 2074 w 4726"/>
              <a:gd name="T7" fmla="*/ 3295 h 13369"/>
              <a:gd name="T8" fmla="*/ 1225 w 4726"/>
              <a:gd name="T9" fmla="*/ 4658 h 13369"/>
              <a:gd name="T10" fmla="*/ 2112 w 4726"/>
              <a:gd name="T11" fmla="*/ 6320 h 13369"/>
              <a:gd name="T12" fmla="*/ 4206 w 4726"/>
              <a:gd name="T13" fmla="*/ 11721 h 13369"/>
              <a:gd name="T14" fmla="*/ 4203 w 4726"/>
              <a:gd name="T15" fmla="*/ 12769 h 13369"/>
              <a:gd name="T16" fmla="*/ 3603 w 4726"/>
              <a:gd name="T17" fmla="*/ 13369 h 13369"/>
              <a:gd name="T18" fmla="*/ 3003 w 4726"/>
              <a:gd name="T19" fmla="*/ 12769 h 13369"/>
              <a:gd name="T20" fmla="*/ 3011 w 4726"/>
              <a:gd name="T21" fmla="*/ 11716 h 13369"/>
              <a:gd name="T22" fmla="*/ 1235 w 4726"/>
              <a:gd name="T23" fmla="*/ 7136 h 13369"/>
              <a:gd name="T24" fmla="*/ 30 w 4726"/>
              <a:gd name="T25" fmla="*/ 4616 h 13369"/>
              <a:gd name="T26" fmla="*/ 1268 w 4726"/>
              <a:gd name="T27" fmla="*/ 2414 h 13369"/>
              <a:gd name="T28" fmla="*/ 3659 w 4726"/>
              <a:gd name="T29" fmla="*/ 223 h 13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26" h="13369">
                <a:moveTo>
                  <a:pt x="3659" y="223"/>
                </a:moveTo>
                <a:cubicBezTo>
                  <a:pt x="3903" y="0"/>
                  <a:pt x="4281" y="17"/>
                  <a:pt x="4503" y="261"/>
                </a:cubicBezTo>
                <a:cubicBezTo>
                  <a:pt x="4726" y="504"/>
                  <a:pt x="4709" y="882"/>
                  <a:pt x="4466" y="1104"/>
                </a:cubicBezTo>
                <a:lnTo>
                  <a:pt x="2074" y="3295"/>
                </a:lnTo>
                <a:cubicBezTo>
                  <a:pt x="1544" y="3780"/>
                  <a:pt x="1242" y="4219"/>
                  <a:pt x="1225" y="4658"/>
                </a:cubicBezTo>
                <a:cubicBezTo>
                  <a:pt x="1208" y="5113"/>
                  <a:pt x="1484" y="5645"/>
                  <a:pt x="2112" y="6320"/>
                </a:cubicBezTo>
                <a:cubicBezTo>
                  <a:pt x="4230" y="8594"/>
                  <a:pt x="4229" y="8769"/>
                  <a:pt x="4206" y="11721"/>
                </a:cubicBezTo>
                <a:cubicBezTo>
                  <a:pt x="4205" y="11891"/>
                  <a:pt x="4203" y="12080"/>
                  <a:pt x="4203" y="12769"/>
                </a:cubicBezTo>
                <a:cubicBezTo>
                  <a:pt x="4203" y="13100"/>
                  <a:pt x="3935" y="13369"/>
                  <a:pt x="3603" y="13369"/>
                </a:cubicBezTo>
                <a:cubicBezTo>
                  <a:pt x="3272" y="13369"/>
                  <a:pt x="3003" y="13100"/>
                  <a:pt x="3003" y="12769"/>
                </a:cubicBezTo>
                <a:cubicBezTo>
                  <a:pt x="3003" y="12680"/>
                  <a:pt x="3007" y="12173"/>
                  <a:pt x="3011" y="11716"/>
                </a:cubicBezTo>
                <a:cubicBezTo>
                  <a:pt x="3030" y="9212"/>
                  <a:pt x="3031" y="9064"/>
                  <a:pt x="1235" y="7136"/>
                </a:cubicBezTo>
                <a:cubicBezTo>
                  <a:pt x="375" y="6211"/>
                  <a:pt x="0" y="5401"/>
                  <a:pt x="30" y="4616"/>
                </a:cubicBezTo>
                <a:cubicBezTo>
                  <a:pt x="60" y="3815"/>
                  <a:pt x="501" y="3116"/>
                  <a:pt x="1268" y="2414"/>
                </a:cubicBezTo>
                <a:lnTo>
                  <a:pt x="3659" y="223"/>
                </a:ln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907611" y="2894243"/>
            <a:ext cx="933405" cy="552674"/>
          </a:xfrm>
          <a:custGeom>
            <a:avLst/>
            <a:gdLst>
              <a:gd name="T0" fmla="*/ 354 w 6628"/>
              <a:gd name="T1" fmla="*/ 1922 h 3936"/>
              <a:gd name="T2" fmla="*/ 181 w 6628"/>
              <a:gd name="T3" fmla="*/ 1093 h 3936"/>
              <a:gd name="T4" fmla="*/ 1010 w 6628"/>
              <a:gd name="T5" fmla="*/ 919 h 3936"/>
              <a:gd name="T6" fmla="*/ 5555 w 6628"/>
              <a:gd name="T7" fmla="*/ 227 h 3936"/>
              <a:gd name="T8" fmla="*/ 6401 w 6628"/>
              <a:gd name="T9" fmla="*/ 252 h 3936"/>
              <a:gd name="T10" fmla="*/ 6376 w 6628"/>
              <a:gd name="T11" fmla="*/ 1099 h 3936"/>
              <a:gd name="T12" fmla="*/ 354 w 6628"/>
              <a:gd name="T13" fmla="*/ 1922 h 3936"/>
            </a:gdLst>
            <a:ahLst/>
            <a:cxnLst>
              <a:cxn ang="0">
                <a:pos x="T0" y="T1"/>
              </a:cxn>
              <a:cxn ang="0">
                <a:pos x="T2" y="T3"/>
              </a:cxn>
              <a:cxn ang="0">
                <a:pos x="T4" y="T5"/>
              </a:cxn>
              <a:cxn ang="0">
                <a:pos x="T6" y="T7"/>
              </a:cxn>
              <a:cxn ang="0">
                <a:pos x="T8" y="T9"/>
              </a:cxn>
              <a:cxn ang="0">
                <a:pos x="T10" y="T11"/>
              </a:cxn>
              <a:cxn ang="0">
                <a:pos x="T12" y="T13"/>
              </a:cxn>
            </a:cxnLst>
            <a:rect l="0" t="0" r="r" b="b"/>
            <a:pathLst>
              <a:path w="6628" h="3936">
                <a:moveTo>
                  <a:pt x="354" y="1922"/>
                </a:moveTo>
                <a:cubicBezTo>
                  <a:pt x="77" y="1741"/>
                  <a:pt x="0" y="1370"/>
                  <a:pt x="181" y="1093"/>
                </a:cubicBezTo>
                <a:cubicBezTo>
                  <a:pt x="362" y="816"/>
                  <a:pt x="733" y="738"/>
                  <a:pt x="1010" y="919"/>
                </a:cubicBezTo>
                <a:cubicBezTo>
                  <a:pt x="1017" y="923"/>
                  <a:pt x="3227" y="2410"/>
                  <a:pt x="5555" y="227"/>
                </a:cubicBezTo>
                <a:cubicBezTo>
                  <a:pt x="5796" y="0"/>
                  <a:pt x="6175" y="12"/>
                  <a:pt x="6401" y="252"/>
                </a:cubicBezTo>
                <a:cubicBezTo>
                  <a:pt x="6628" y="493"/>
                  <a:pt x="6616" y="872"/>
                  <a:pt x="6376" y="1099"/>
                </a:cubicBezTo>
                <a:cubicBezTo>
                  <a:pt x="3351" y="3936"/>
                  <a:pt x="363" y="1928"/>
                  <a:pt x="354" y="1922"/>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2706258" y="2140150"/>
            <a:ext cx="830854" cy="518286"/>
          </a:xfrm>
          <a:custGeom>
            <a:avLst/>
            <a:gdLst>
              <a:gd name="T0" fmla="*/ 185 w 5902"/>
              <a:gd name="T1" fmla="*/ 1017 h 3689"/>
              <a:gd name="T2" fmla="*/ 347 w 5902"/>
              <a:gd name="T3" fmla="*/ 185 h 3689"/>
              <a:gd name="T4" fmla="*/ 1179 w 5902"/>
              <a:gd name="T5" fmla="*/ 346 h 3689"/>
              <a:gd name="T6" fmla="*/ 5045 w 5902"/>
              <a:gd name="T7" fmla="*/ 1421 h 3689"/>
              <a:gd name="T8" fmla="*/ 5799 w 5902"/>
              <a:gd name="T9" fmla="*/ 1806 h 3689"/>
              <a:gd name="T10" fmla="*/ 5415 w 5902"/>
              <a:gd name="T11" fmla="*/ 2560 h 3689"/>
              <a:gd name="T12" fmla="*/ 185 w 5902"/>
              <a:gd name="T13" fmla="*/ 1017 h 3689"/>
            </a:gdLst>
            <a:ahLst/>
            <a:cxnLst>
              <a:cxn ang="0">
                <a:pos x="T0" y="T1"/>
              </a:cxn>
              <a:cxn ang="0">
                <a:pos x="T2" y="T3"/>
              </a:cxn>
              <a:cxn ang="0">
                <a:pos x="T4" y="T5"/>
              </a:cxn>
              <a:cxn ang="0">
                <a:pos x="T6" y="T7"/>
              </a:cxn>
              <a:cxn ang="0">
                <a:pos x="T8" y="T9"/>
              </a:cxn>
              <a:cxn ang="0">
                <a:pos x="T10" y="T11"/>
              </a:cxn>
              <a:cxn ang="0">
                <a:pos x="T12" y="T13"/>
              </a:cxn>
            </a:cxnLst>
            <a:rect l="0" t="0" r="r" b="b"/>
            <a:pathLst>
              <a:path w="5902" h="3689">
                <a:moveTo>
                  <a:pt x="185" y="1017"/>
                </a:moveTo>
                <a:cubicBezTo>
                  <a:pt x="0" y="742"/>
                  <a:pt x="72" y="370"/>
                  <a:pt x="347" y="185"/>
                </a:cubicBezTo>
                <a:cubicBezTo>
                  <a:pt x="621" y="0"/>
                  <a:pt x="993" y="72"/>
                  <a:pt x="1179" y="346"/>
                </a:cubicBezTo>
                <a:cubicBezTo>
                  <a:pt x="1182" y="352"/>
                  <a:pt x="2446" y="2268"/>
                  <a:pt x="5045" y="1421"/>
                </a:cubicBezTo>
                <a:cubicBezTo>
                  <a:pt x="5359" y="1319"/>
                  <a:pt x="5697" y="1491"/>
                  <a:pt x="5799" y="1806"/>
                </a:cubicBezTo>
                <a:cubicBezTo>
                  <a:pt x="5902" y="2120"/>
                  <a:pt x="5729" y="2458"/>
                  <a:pt x="5415" y="2560"/>
                </a:cubicBezTo>
                <a:cubicBezTo>
                  <a:pt x="1949" y="3689"/>
                  <a:pt x="190" y="1024"/>
                  <a:pt x="185" y="1017"/>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23" name="矩形 22"/>
          <p:cNvSpPr/>
          <p:nvPr/>
        </p:nvSpPr>
        <p:spPr>
          <a:xfrm>
            <a:off x="1099987" y="3960453"/>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安全</a:t>
            </a:r>
          </a:p>
        </p:txBody>
      </p:sp>
      <p:sp>
        <p:nvSpPr>
          <p:cNvPr id="28" name="矩形 27"/>
          <p:cNvSpPr/>
          <p:nvPr/>
        </p:nvSpPr>
        <p:spPr>
          <a:xfrm>
            <a:off x="3913450" y="3050272"/>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交易速度提高</a:t>
            </a:r>
          </a:p>
        </p:txBody>
      </p:sp>
      <p:sp>
        <p:nvSpPr>
          <p:cNvPr id="29" name="矩形 28"/>
          <p:cNvSpPr/>
          <p:nvPr/>
        </p:nvSpPr>
        <p:spPr>
          <a:xfrm>
            <a:off x="6726913" y="2140092"/>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监督</a:t>
            </a:r>
          </a:p>
        </p:txBody>
      </p:sp>
      <p:sp>
        <p:nvSpPr>
          <p:cNvPr id="30" name="矩形 29"/>
          <p:cNvSpPr/>
          <p:nvPr/>
        </p:nvSpPr>
        <p:spPr>
          <a:xfrm>
            <a:off x="9540375" y="1229912"/>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维护小股东利益</a:t>
            </a:r>
          </a:p>
        </p:txBody>
      </p:sp>
      <p:sp>
        <p:nvSpPr>
          <p:cNvPr id="22" name="矩形 3"/>
          <p:cNvSpPr>
            <a:spLocks noChangeArrowheads="1"/>
          </p:cNvSpPr>
          <p:nvPr/>
        </p:nvSpPr>
        <p:spPr bwMode="auto">
          <a:xfrm>
            <a:off x="798575" y="234824"/>
            <a:ext cx="4622544" cy="523220"/>
          </a:xfrm>
          <a:prstGeom prst="rect">
            <a:avLst/>
          </a:prstGeom>
          <a:extLst/>
        </p:spPr>
        <p:txBody>
          <a:bodyPr wrap="square">
            <a:spAutoFit/>
          </a:bodyPr>
          <a:lstStyle/>
          <a:p>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DPOS</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共识机制的优点</a:t>
            </a:r>
          </a:p>
        </p:txBody>
      </p:sp>
      <p:sp>
        <p:nvSpPr>
          <p:cNvPr id="31" name="等腰三角形 30"/>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076109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31"/>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22"/>
                                        </p:tgtEl>
                                        <p:attrNameLst>
                                          <p:attrName>ppt_x</p:attrName>
                                          <p:attrName>ppt_y</p:attrName>
                                        </p:attrNameLst>
                                      </p:cBhvr>
                                      <p:rCtr x="6068" y="0"/>
                                    </p:animMotion>
                                  </p:childTnLst>
                                </p:cTn>
                              </p:par>
                            </p:childTnLst>
                          </p:cTn>
                        </p:par>
                        <p:par>
                          <p:cTn id="19" fill="hold">
                            <p:stCondLst>
                              <p:cond delay="1000"/>
                            </p:stCondLst>
                            <p:childTnLst>
                              <p:par>
                                <p:cTn id="20" presetID="2" presetClass="entr" presetSubtype="8"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750" fill="hold"/>
                                        <p:tgtEl>
                                          <p:spTgt spid="24"/>
                                        </p:tgtEl>
                                        <p:attrNameLst>
                                          <p:attrName>ppt_x</p:attrName>
                                        </p:attrNameLst>
                                      </p:cBhvr>
                                      <p:tavLst>
                                        <p:tav tm="0">
                                          <p:val>
                                            <p:strVal val="0-#ppt_w/2"/>
                                          </p:val>
                                        </p:tav>
                                        <p:tav tm="100000">
                                          <p:val>
                                            <p:strVal val="#ppt_x"/>
                                          </p:val>
                                        </p:tav>
                                      </p:tavLst>
                                    </p:anim>
                                    <p:anim calcmode="lin" valueType="num">
                                      <p:cBhvr additive="base">
                                        <p:cTn id="23" dur="750" fill="hold"/>
                                        <p:tgtEl>
                                          <p:spTgt spid="24"/>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750" fill="hold"/>
                                        <p:tgtEl>
                                          <p:spTgt spid="25"/>
                                        </p:tgtEl>
                                        <p:attrNameLst>
                                          <p:attrName>ppt_x</p:attrName>
                                        </p:attrNameLst>
                                      </p:cBhvr>
                                      <p:tavLst>
                                        <p:tav tm="0">
                                          <p:val>
                                            <p:strVal val="0-#ppt_w/2"/>
                                          </p:val>
                                        </p:tav>
                                        <p:tav tm="100000">
                                          <p:val>
                                            <p:strVal val="#ppt_x"/>
                                          </p:val>
                                        </p:tav>
                                      </p:tavLst>
                                    </p:anim>
                                    <p:anim calcmode="lin" valueType="num">
                                      <p:cBhvr additive="base">
                                        <p:cTn id="27" dur="750" fill="hold"/>
                                        <p:tgtEl>
                                          <p:spTgt spid="25"/>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750" fill="hold"/>
                                        <p:tgtEl>
                                          <p:spTgt spid="26"/>
                                        </p:tgtEl>
                                        <p:attrNameLst>
                                          <p:attrName>ppt_x</p:attrName>
                                        </p:attrNameLst>
                                      </p:cBhvr>
                                      <p:tavLst>
                                        <p:tav tm="0">
                                          <p:val>
                                            <p:strVal val="0-#ppt_w/2"/>
                                          </p:val>
                                        </p:tav>
                                        <p:tav tm="100000">
                                          <p:val>
                                            <p:strVal val="#ppt_x"/>
                                          </p:val>
                                        </p:tav>
                                      </p:tavLst>
                                    </p:anim>
                                    <p:anim calcmode="lin" valueType="num">
                                      <p:cBhvr additive="base">
                                        <p:cTn id="31" dur="750" fill="hold"/>
                                        <p:tgtEl>
                                          <p:spTgt spid="26"/>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750" fill="hold"/>
                                        <p:tgtEl>
                                          <p:spTgt spid="27"/>
                                        </p:tgtEl>
                                        <p:attrNameLst>
                                          <p:attrName>ppt_x</p:attrName>
                                        </p:attrNameLst>
                                      </p:cBhvr>
                                      <p:tavLst>
                                        <p:tav tm="0">
                                          <p:val>
                                            <p:strVal val="0-#ppt_w/2"/>
                                          </p:val>
                                        </p:tav>
                                        <p:tav tm="100000">
                                          <p:val>
                                            <p:strVal val="#ppt_x"/>
                                          </p:val>
                                        </p:tav>
                                      </p:tavLst>
                                    </p:anim>
                                    <p:anim calcmode="lin" valueType="num">
                                      <p:cBhvr additive="base">
                                        <p:cTn id="35" dur="750" fill="hold"/>
                                        <p:tgtEl>
                                          <p:spTgt spid="27"/>
                                        </p:tgtEl>
                                        <p:attrNameLst>
                                          <p:attrName>ppt_y</p:attrName>
                                        </p:attrNameLst>
                                      </p:cBhvr>
                                      <p:tavLst>
                                        <p:tav tm="0">
                                          <p:val>
                                            <p:strVal val="#ppt_y"/>
                                          </p:val>
                                        </p:tav>
                                        <p:tav tm="100000">
                                          <p:val>
                                            <p:strVal val="#ppt_y"/>
                                          </p:val>
                                        </p:tav>
                                      </p:tavLst>
                                    </p:anim>
                                  </p:childTnLst>
                                </p:cTn>
                              </p:par>
                            </p:childTnLst>
                          </p:cTn>
                        </p:par>
                        <p:par>
                          <p:cTn id="36" fill="hold">
                            <p:stCondLst>
                              <p:cond delay="1750"/>
                            </p:stCondLst>
                            <p:childTnLst>
                              <p:par>
                                <p:cTn id="37" presetID="21" presetClass="entr" presetSubtype="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heel(1)">
                                      <p:cBhvr>
                                        <p:cTn id="39" dur="500"/>
                                        <p:tgtEl>
                                          <p:spTgt spid="5"/>
                                        </p:tgtEl>
                                      </p:cBhvr>
                                    </p:animEffect>
                                  </p:childTnLst>
                                </p:cTn>
                              </p:par>
                            </p:childTnLst>
                          </p:cTn>
                        </p:par>
                        <p:par>
                          <p:cTn id="40" fill="hold">
                            <p:stCondLst>
                              <p:cond delay="2250"/>
                            </p:stCondLst>
                            <p:childTnLst>
                              <p:par>
                                <p:cTn id="41" presetID="22" presetClass="entr" presetSubtype="4"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00"/>
                                        <p:tgtEl>
                                          <p:spTgt spid="6"/>
                                        </p:tgtEl>
                                      </p:cBhvr>
                                    </p:animEffect>
                                  </p:childTnLst>
                                </p:cTn>
                              </p:par>
                            </p:childTnLst>
                          </p:cTn>
                        </p:par>
                        <p:par>
                          <p:cTn id="44" fill="hold">
                            <p:stCondLst>
                              <p:cond delay="2750"/>
                            </p:stCondLst>
                            <p:childTnLst>
                              <p:par>
                                <p:cTn id="45" presetID="22" presetClass="entr" presetSubtype="8"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par>
                          <p:cTn id="48" fill="hold">
                            <p:stCondLst>
                              <p:cond delay="3250"/>
                            </p:stCondLst>
                            <p:childTnLst>
                              <p:par>
                                <p:cTn id="49" presetID="22" presetClass="entr" presetSubtype="1"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up)">
                                      <p:cBhvr>
                                        <p:cTn id="51" dur="500"/>
                                        <p:tgtEl>
                                          <p:spTgt spid="9"/>
                                        </p:tgtEl>
                                      </p:cBhvr>
                                    </p:animEffect>
                                  </p:childTnLst>
                                </p:cTn>
                              </p:par>
                            </p:childTnLst>
                          </p:cTn>
                        </p:par>
                        <p:par>
                          <p:cTn id="52" fill="hold">
                            <p:stCondLst>
                              <p:cond delay="3750"/>
                            </p:stCondLst>
                            <p:childTnLst>
                              <p:par>
                                <p:cTn id="53" presetID="22" presetClass="entr" presetSubtype="2"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right)">
                                      <p:cBhvr>
                                        <p:cTn id="55" dur="500"/>
                                        <p:tgtEl>
                                          <p:spTgt spid="10"/>
                                        </p:tgtEl>
                                      </p:cBhvr>
                                    </p:animEffect>
                                  </p:childTnLst>
                                </p:cTn>
                              </p:par>
                            </p:childTnLst>
                          </p:cTn>
                        </p:par>
                        <p:par>
                          <p:cTn id="56" fill="hold">
                            <p:stCondLst>
                              <p:cond delay="4250"/>
                            </p:stCondLst>
                            <p:childTnLst>
                              <p:par>
                                <p:cTn id="57" presetID="53" presetClass="entr" presetSubtype="16"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p:cTn id="59" dur="500" fill="hold"/>
                                        <p:tgtEl>
                                          <p:spTgt spid="23"/>
                                        </p:tgtEl>
                                        <p:attrNameLst>
                                          <p:attrName>ppt_w</p:attrName>
                                        </p:attrNameLst>
                                      </p:cBhvr>
                                      <p:tavLst>
                                        <p:tav tm="0">
                                          <p:val>
                                            <p:fltVal val="0"/>
                                          </p:val>
                                        </p:tav>
                                        <p:tav tm="100000">
                                          <p:val>
                                            <p:strVal val="#ppt_w"/>
                                          </p:val>
                                        </p:tav>
                                      </p:tavLst>
                                    </p:anim>
                                    <p:anim calcmode="lin" valueType="num">
                                      <p:cBhvr>
                                        <p:cTn id="60" dur="500" fill="hold"/>
                                        <p:tgtEl>
                                          <p:spTgt spid="23"/>
                                        </p:tgtEl>
                                        <p:attrNameLst>
                                          <p:attrName>ppt_h</p:attrName>
                                        </p:attrNameLst>
                                      </p:cBhvr>
                                      <p:tavLst>
                                        <p:tav tm="0">
                                          <p:val>
                                            <p:fltVal val="0"/>
                                          </p:val>
                                        </p:tav>
                                        <p:tav tm="100000">
                                          <p:val>
                                            <p:strVal val="#ppt_h"/>
                                          </p:val>
                                        </p:tav>
                                      </p:tavLst>
                                    </p:anim>
                                    <p:animEffect transition="in" filter="fade">
                                      <p:cBhvr>
                                        <p:cTn id="61" dur="500"/>
                                        <p:tgtEl>
                                          <p:spTgt spid="23"/>
                                        </p:tgtEl>
                                      </p:cBhvr>
                                    </p:animEffect>
                                  </p:childTnLst>
                                </p:cTn>
                              </p:par>
                            </p:childTnLst>
                          </p:cTn>
                        </p:par>
                        <p:par>
                          <p:cTn id="62" fill="hold">
                            <p:stCondLst>
                              <p:cond delay="4750"/>
                            </p:stCondLst>
                            <p:childTnLst>
                              <p:par>
                                <p:cTn id="63" presetID="53" presetClass="entr" presetSubtype="16" fill="hold" grpId="0" nodeType="afterEffect">
                                  <p:stCondLst>
                                    <p:cond delay="0"/>
                                  </p:stCondLst>
                                  <p:iterate type="lt">
                                    <p:tmPct val="10000"/>
                                  </p:iterate>
                                  <p:childTnLst>
                                    <p:set>
                                      <p:cBhvr>
                                        <p:cTn id="64" dur="1" fill="hold">
                                          <p:stCondLst>
                                            <p:cond delay="0"/>
                                          </p:stCondLst>
                                        </p:cTn>
                                        <p:tgtEl>
                                          <p:spTgt spid="58"/>
                                        </p:tgtEl>
                                        <p:attrNameLst>
                                          <p:attrName>style.visibility</p:attrName>
                                        </p:attrNameLst>
                                      </p:cBhvr>
                                      <p:to>
                                        <p:strVal val="visible"/>
                                      </p:to>
                                    </p:set>
                                    <p:anim calcmode="lin" valueType="num">
                                      <p:cBhvr>
                                        <p:cTn id="65" dur="100" fill="hold"/>
                                        <p:tgtEl>
                                          <p:spTgt spid="58"/>
                                        </p:tgtEl>
                                        <p:attrNameLst>
                                          <p:attrName>ppt_w</p:attrName>
                                        </p:attrNameLst>
                                      </p:cBhvr>
                                      <p:tavLst>
                                        <p:tav tm="0">
                                          <p:val>
                                            <p:fltVal val="0"/>
                                          </p:val>
                                        </p:tav>
                                        <p:tav tm="100000">
                                          <p:val>
                                            <p:strVal val="#ppt_w"/>
                                          </p:val>
                                        </p:tav>
                                      </p:tavLst>
                                    </p:anim>
                                    <p:anim calcmode="lin" valueType="num">
                                      <p:cBhvr>
                                        <p:cTn id="66" dur="100" fill="hold"/>
                                        <p:tgtEl>
                                          <p:spTgt spid="58"/>
                                        </p:tgtEl>
                                        <p:attrNameLst>
                                          <p:attrName>ppt_h</p:attrName>
                                        </p:attrNameLst>
                                      </p:cBhvr>
                                      <p:tavLst>
                                        <p:tav tm="0">
                                          <p:val>
                                            <p:fltVal val="0"/>
                                          </p:val>
                                        </p:tav>
                                        <p:tav tm="100000">
                                          <p:val>
                                            <p:strVal val="#ppt_h"/>
                                          </p:val>
                                        </p:tav>
                                      </p:tavLst>
                                    </p:anim>
                                    <p:animEffect transition="in" filter="fade">
                                      <p:cBhvr>
                                        <p:cTn id="67" dur="100"/>
                                        <p:tgtEl>
                                          <p:spTgt spid="58"/>
                                        </p:tgtEl>
                                      </p:cBhvr>
                                    </p:animEffect>
                                  </p:childTnLst>
                                </p:cTn>
                              </p:par>
                            </p:childTnLst>
                          </p:cTn>
                        </p:par>
                        <p:par>
                          <p:cTn id="68" fill="hold">
                            <p:stCondLst>
                              <p:cond delay="5480"/>
                            </p:stCondLst>
                            <p:childTnLst>
                              <p:par>
                                <p:cTn id="69" presetID="53" presetClass="entr" presetSubtype="16"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p:cTn id="71" dur="500" fill="hold"/>
                                        <p:tgtEl>
                                          <p:spTgt spid="28"/>
                                        </p:tgtEl>
                                        <p:attrNameLst>
                                          <p:attrName>ppt_w</p:attrName>
                                        </p:attrNameLst>
                                      </p:cBhvr>
                                      <p:tavLst>
                                        <p:tav tm="0">
                                          <p:val>
                                            <p:fltVal val="0"/>
                                          </p:val>
                                        </p:tav>
                                        <p:tav tm="100000">
                                          <p:val>
                                            <p:strVal val="#ppt_w"/>
                                          </p:val>
                                        </p:tav>
                                      </p:tavLst>
                                    </p:anim>
                                    <p:anim calcmode="lin" valueType="num">
                                      <p:cBhvr>
                                        <p:cTn id="72" dur="500" fill="hold"/>
                                        <p:tgtEl>
                                          <p:spTgt spid="28"/>
                                        </p:tgtEl>
                                        <p:attrNameLst>
                                          <p:attrName>ppt_h</p:attrName>
                                        </p:attrNameLst>
                                      </p:cBhvr>
                                      <p:tavLst>
                                        <p:tav tm="0">
                                          <p:val>
                                            <p:fltVal val="0"/>
                                          </p:val>
                                        </p:tav>
                                        <p:tav tm="100000">
                                          <p:val>
                                            <p:strVal val="#ppt_h"/>
                                          </p:val>
                                        </p:tav>
                                      </p:tavLst>
                                    </p:anim>
                                    <p:animEffect transition="in" filter="fade">
                                      <p:cBhvr>
                                        <p:cTn id="73" dur="500"/>
                                        <p:tgtEl>
                                          <p:spTgt spid="28"/>
                                        </p:tgtEl>
                                      </p:cBhvr>
                                    </p:animEffect>
                                  </p:childTnLst>
                                </p:cTn>
                              </p:par>
                            </p:childTnLst>
                          </p:cTn>
                        </p:par>
                        <p:par>
                          <p:cTn id="74" fill="hold">
                            <p:stCondLst>
                              <p:cond delay="5980"/>
                            </p:stCondLst>
                            <p:childTnLst>
                              <p:par>
                                <p:cTn id="75" presetID="53" presetClass="entr" presetSubtype="16" fill="hold" grpId="0" nodeType="afterEffect">
                                  <p:stCondLst>
                                    <p:cond delay="0"/>
                                  </p:stCondLst>
                                  <p:iterate type="lt">
                                    <p:tmPct val="10000"/>
                                  </p:iterate>
                                  <p:childTnLst>
                                    <p:set>
                                      <p:cBhvr>
                                        <p:cTn id="76" dur="1" fill="hold">
                                          <p:stCondLst>
                                            <p:cond delay="0"/>
                                          </p:stCondLst>
                                        </p:cTn>
                                        <p:tgtEl>
                                          <p:spTgt spid="57"/>
                                        </p:tgtEl>
                                        <p:attrNameLst>
                                          <p:attrName>style.visibility</p:attrName>
                                        </p:attrNameLst>
                                      </p:cBhvr>
                                      <p:to>
                                        <p:strVal val="visible"/>
                                      </p:to>
                                    </p:set>
                                    <p:anim calcmode="lin" valueType="num">
                                      <p:cBhvr>
                                        <p:cTn id="77" dur="100" fill="hold"/>
                                        <p:tgtEl>
                                          <p:spTgt spid="57"/>
                                        </p:tgtEl>
                                        <p:attrNameLst>
                                          <p:attrName>ppt_w</p:attrName>
                                        </p:attrNameLst>
                                      </p:cBhvr>
                                      <p:tavLst>
                                        <p:tav tm="0">
                                          <p:val>
                                            <p:fltVal val="0"/>
                                          </p:val>
                                        </p:tav>
                                        <p:tav tm="100000">
                                          <p:val>
                                            <p:strVal val="#ppt_w"/>
                                          </p:val>
                                        </p:tav>
                                      </p:tavLst>
                                    </p:anim>
                                    <p:anim calcmode="lin" valueType="num">
                                      <p:cBhvr>
                                        <p:cTn id="78" dur="100" fill="hold"/>
                                        <p:tgtEl>
                                          <p:spTgt spid="57"/>
                                        </p:tgtEl>
                                        <p:attrNameLst>
                                          <p:attrName>ppt_h</p:attrName>
                                        </p:attrNameLst>
                                      </p:cBhvr>
                                      <p:tavLst>
                                        <p:tav tm="0">
                                          <p:val>
                                            <p:fltVal val="0"/>
                                          </p:val>
                                        </p:tav>
                                        <p:tav tm="100000">
                                          <p:val>
                                            <p:strVal val="#ppt_h"/>
                                          </p:val>
                                        </p:tav>
                                      </p:tavLst>
                                    </p:anim>
                                    <p:animEffect transition="in" filter="fade">
                                      <p:cBhvr>
                                        <p:cTn id="79" dur="100"/>
                                        <p:tgtEl>
                                          <p:spTgt spid="57"/>
                                        </p:tgtEl>
                                      </p:cBhvr>
                                    </p:animEffect>
                                  </p:childTnLst>
                                </p:cTn>
                              </p:par>
                            </p:childTnLst>
                          </p:cTn>
                        </p:par>
                        <p:par>
                          <p:cTn id="80" fill="hold">
                            <p:stCondLst>
                              <p:cond delay="6860"/>
                            </p:stCondLst>
                            <p:childTnLst>
                              <p:par>
                                <p:cTn id="81" presetID="53" presetClass="entr" presetSubtype="16" fill="hold" grpId="0" nodeType="afterEffect">
                                  <p:stCondLst>
                                    <p:cond delay="0"/>
                                  </p:stCondLst>
                                  <p:childTnLst>
                                    <p:set>
                                      <p:cBhvr>
                                        <p:cTn id="82" dur="1" fill="hold">
                                          <p:stCondLst>
                                            <p:cond delay="0"/>
                                          </p:stCondLst>
                                        </p:cTn>
                                        <p:tgtEl>
                                          <p:spTgt spid="29"/>
                                        </p:tgtEl>
                                        <p:attrNameLst>
                                          <p:attrName>style.visibility</p:attrName>
                                        </p:attrNameLst>
                                      </p:cBhvr>
                                      <p:to>
                                        <p:strVal val="visible"/>
                                      </p:to>
                                    </p:set>
                                    <p:anim calcmode="lin" valueType="num">
                                      <p:cBhvr>
                                        <p:cTn id="83" dur="500" fill="hold"/>
                                        <p:tgtEl>
                                          <p:spTgt spid="29"/>
                                        </p:tgtEl>
                                        <p:attrNameLst>
                                          <p:attrName>ppt_w</p:attrName>
                                        </p:attrNameLst>
                                      </p:cBhvr>
                                      <p:tavLst>
                                        <p:tav tm="0">
                                          <p:val>
                                            <p:fltVal val="0"/>
                                          </p:val>
                                        </p:tav>
                                        <p:tav tm="100000">
                                          <p:val>
                                            <p:strVal val="#ppt_w"/>
                                          </p:val>
                                        </p:tav>
                                      </p:tavLst>
                                    </p:anim>
                                    <p:anim calcmode="lin" valueType="num">
                                      <p:cBhvr>
                                        <p:cTn id="84" dur="500" fill="hold"/>
                                        <p:tgtEl>
                                          <p:spTgt spid="29"/>
                                        </p:tgtEl>
                                        <p:attrNameLst>
                                          <p:attrName>ppt_h</p:attrName>
                                        </p:attrNameLst>
                                      </p:cBhvr>
                                      <p:tavLst>
                                        <p:tav tm="0">
                                          <p:val>
                                            <p:fltVal val="0"/>
                                          </p:val>
                                        </p:tav>
                                        <p:tav tm="100000">
                                          <p:val>
                                            <p:strVal val="#ppt_h"/>
                                          </p:val>
                                        </p:tav>
                                      </p:tavLst>
                                    </p:anim>
                                    <p:animEffect transition="in" filter="fade">
                                      <p:cBhvr>
                                        <p:cTn id="85" dur="500"/>
                                        <p:tgtEl>
                                          <p:spTgt spid="29"/>
                                        </p:tgtEl>
                                      </p:cBhvr>
                                    </p:animEffect>
                                  </p:childTnLst>
                                </p:cTn>
                              </p:par>
                            </p:childTnLst>
                          </p:cTn>
                        </p:par>
                        <p:par>
                          <p:cTn id="86" fill="hold">
                            <p:stCondLst>
                              <p:cond delay="7360"/>
                            </p:stCondLst>
                            <p:childTnLst>
                              <p:par>
                                <p:cTn id="87" presetID="53" presetClass="entr" presetSubtype="16" fill="hold" grpId="0" nodeType="afterEffect">
                                  <p:stCondLst>
                                    <p:cond delay="0"/>
                                  </p:stCondLst>
                                  <p:iterate type="lt">
                                    <p:tmPct val="10000"/>
                                  </p:iterate>
                                  <p:childTnLst>
                                    <p:set>
                                      <p:cBhvr>
                                        <p:cTn id="88" dur="1" fill="hold">
                                          <p:stCondLst>
                                            <p:cond delay="0"/>
                                          </p:stCondLst>
                                        </p:cTn>
                                        <p:tgtEl>
                                          <p:spTgt spid="56"/>
                                        </p:tgtEl>
                                        <p:attrNameLst>
                                          <p:attrName>style.visibility</p:attrName>
                                        </p:attrNameLst>
                                      </p:cBhvr>
                                      <p:to>
                                        <p:strVal val="visible"/>
                                      </p:to>
                                    </p:set>
                                    <p:anim calcmode="lin" valueType="num">
                                      <p:cBhvr>
                                        <p:cTn id="89" dur="100" fill="hold"/>
                                        <p:tgtEl>
                                          <p:spTgt spid="56"/>
                                        </p:tgtEl>
                                        <p:attrNameLst>
                                          <p:attrName>ppt_w</p:attrName>
                                        </p:attrNameLst>
                                      </p:cBhvr>
                                      <p:tavLst>
                                        <p:tav tm="0">
                                          <p:val>
                                            <p:fltVal val="0"/>
                                          </p:val>
                                        </p:tav>
                                        <p:tav tm="100000">
                                          <p:val>
                                            <p:strVal val="#ppt_w"/>
                                          </p:val>
                                        </p:tav>
                                      </p:tavLst>
                                    </p:anim>
                                    <p:anim calcmode="lin" valueType="num">
                                      <p:cBhvr>
                                        <p:cTn id="90" dur="100" fill="hold"/>
                                        <p:tgtEl>
                                          <p:spTgt spid="56"/>
                                        </p:tgtEl>
                                        <p:attrNameLst>
                                          <p:attrName>ppt_h</p:attrName>
                                        </p:attrNameLst>
                                      </p:cBhvr>
                                      <p:tavLst>
                                        <p:tav tm="0">
                                          <p:val>
                                            <p:fltVal val="0"/>
                                          </p:val>
                                        </p:tav>
                                        <p:tav tm="100000">
                                          <p:val>
                                            <p:strVal val="#ppt_h"/>
                                          </p:val>
                                        </p:tav>
                                      </p:tavLst>
                                    </p:anim>
                                    <p:animEffect transition="in" filter="fade">
                                      <p:cBhvr>
                                        <p:cTn id="91" dur="100"/>
                                        <p:tgtEl>
                                          <p:spTgt spid="56"/>
                                        </p:tgtEl>
                                      </p:cBhvr>
                                    </p:animEffect>
                                  </p:childTnLst>
                                </p:cTn>
                              </p:par>
                            </p:childTnLst>
                          </p:cTn>
                        </p:par>
                        <p:par>
                          <p:cTn id="92" fill="hold">
                            <p:stCondLst>
                              <p:cond delay="8060"/>
                            </p:stCondLst>
                            <p:childTnLst>
                              <p:par>
                                <p:cTn id="93" presetID="53" presetClass="entr" presetSubtype="16" fill="hold" grpId="0" nodeType="afterEffect">
                                  <p:stCondLst>
                                    <p:cond delay="0"/>
                                  </p:stCondLst>
                                  <p:childTnLst>
                                    <p:set>
                                      <p:cBhvr>
                                        <p:cTn id="94" dur="1" fill="hold">
                                          <p:stCondLst>
                                            <p:cond delay="0"/>
                                          </p:stCondLst>
                                        </p:cTn>
                                        <p:tgtEl>
                                          <p:spTgt spid="30"/>
                                        </p:tgtEl>
                                        <p:attrNameLst>
                                          <p:attrName>style.visibility</p:attrName>
                                        </p:attrNameLst>
                                      </p:cBhvr>
                                      <p:to>
                                        <p:strVal val="visible"/>
                                      </p:to>
                                    </p:set>
                                    <p:anim calcmode="lin" valueType="num">
                                      <p:cBhvr>
                                        <p:cTn id="95" dur="500" fill="hold"/>
                                        <p:tgtEl>
                                          <p:spTgt spid="30"/>
                                        </p:tgtEl>
                                        <p:attrNameLst>
                                          <p:attrName>ppt_w</p:attrName>
                                        </p:attrNameLst>
                                      </p:cBhvr>
                                      <p:tavLst>
                                        <p:tav tm="0">
                                          <p:val>
                                            <p:fltVal val="0"/>
                                          </p:val>
                                        </p:tav>
                                        <p:tav tm="100000">
                                          <p:val>
                                            <p:strVal val="#ppt_w"/>
                                          </p:val>
                                        </p:tav>
                                      </p:tavLst>
                                    </p:anim>
                                    <p:anim calcmode="lin" valueType="num">
                                      <p:cBhvr>
                                        <p:cTn id="96" dur="500" fill="hold"/>
                                        <p:tgtEl>
                                          <p:spTgt spid="30"/>
                                        </p:tgtEl>
                                        <p:attrNameLst>
                                          <p:attrName>ppt_h</p:attrName>
                                        </p:attrNameLst>
                                      </p:cBhvr>
                                      <p:tavLst>
                                        <p:tav tm="0">
                                          <p:val>
                                            <p:fltVal val="0"/>
                                          </p:val>
                                        </p:tav>
                                        <p:tav tm="100000">
                                          <p:val>
                                            <p:strVal val="#ppt_h"/>
                                          </p:val>
                                        </p:tav>
                                      </p:tavLst>
                                    </p:anim>
                                    <p:animEffect transition="in" filter="fade">
                                      <p:cBhvr>
                                        <p:cTn id="97" dur="500"/>
                                        <p:tgtEl>
                                          <p:spTgt spid="30"/>
                                        </p:tgtEl>
                                      </p:cBhvr>
                                    </p:animEffect>
                                  </p:childTnLst>
                                </p:cTn>
                              </p:par>
                            </p:childTnLst>
                          </p:cTn>
                        </p:par>
                        <p:par>
                          <p:cTn id="98" fill="hold">
                            <p:stCondLst>
                              <p:cond delay="8560"/>
                            </p:stCondLst>
                            <p:childTnLst>
                              <p:par>
                                <p:cTn id="99" presetID="53" presetClass="entr" presetSubtype="16" fill="hold" grpId="0" nodeType="afterEffect">
                                  <p:stCondLst>
                                    <p:cond delay="0"/>
                                  </p:stCondLst>
                                  <p:iterate type="lt">
                                    <p:tmPct val="10000"/>
                                  </p:iterate>
                                  <p:childTnLst>
                                    <p:set>
                                      <p:cBhvr>
                                        <p:cTn id="100" dur="1" fill="hold">
                                          <p:stCondLst>
                                            <p:cond delay="0"/>
                                          </p:stCondLst>
                                        </p:cTn>
                                        <p:tgtEl>
                                          <p:spTgt spid="53"/>
                                        </p:tgtEl>
                                        <p:attrNameLst>
                                          <p:attrName>style.visibility</p:attrName>
                                        </p:attrNameLst>
                                      </p:cBhvr>
                                      <p:to>
                                        <p:strVal val="visible"/>
                                      </p:to>
                                    </p:set>
                                    <p:anim calcmode="lin" valueType="num">
                                      <p:cBhvr>
                                        <p:cTn id="101" dur="100" fill="hold"/>
                                        <p:tgtEl>
                                          <p:spTgt spid="53"/>
                                        </p:tgtEl>
                                        <p:attrNameLst>
                                          <p:attrName>ppt_w</p:attrName>
                                        </p:attrNameLst>
                                      </p:cBhvr>
                                      <p:tavLst>
                                        <p:tav tm="0">
                                          <p:val>
                                            <p:fltVal val="0"/>
                                          </p:val>
                                        </p:tav>
                                        <p:tav tm="100000">
                                          <p:val>
                                            <p:strVal val="#ppt_w"/>
                                          </p:val>
                                        </p:tav>
                                      </p:tavLst>
                                    </p:anim>
                                    <p:anim calcmode="lin" valueType="num">
                                      <p:cBhvr>
                                        <p:cTn id="102" dur="100" fill="hold"/>
                                        <p:tgtEl>
                                          <p:spTgt spid="53"/>
                                        </p:tgtEl>
                                        <p:attrNameLst>
                                          <p:attrName>ppt_h</p:attrName>
                                        </p:attrNameLst>
                                      </p:cBhvr>
                                      <p:tavLst>
                                        <p:tav tm="0">
                                          <p:val>
                                            <p:fltVal val="0"/>
                                          </p:val>
                                        </p:tav>
                                        <p:tav tm="100000">
                                          <p:val>
                                            <p:strVal val="#ppt_h"/>
                                          </p:val>
                                        </p:tav>
                                      </p:tavLst>
                                    </p:anim>
                                    <p:animEffect transition="in" filter="fade">
                                      <p:cBhvr>
                                        <p:cTn id="103" dur="1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53" grpId="0"/>
      <p:bldP spid="56" grpId="0"/>
      <p:bldP spid="57" grpId="0"/>
      <p:bldP spid="58" grpId="0"/>
      <p:bldP spid="5" grpId="0" animBg="1"/>
      <p:bldP spid="6" grpId="0" animBg="1"/>
      <p:bldP spid="9" grpId="0" animBg="1"/>
      <p:bldP spid="10" grpId="0" animBg="1"/>
      <p:bldP spid="11" grpId="0" animBg="1"/>
      <p:bldP spid="23" grpId="0"/>
      <p:bldP spid="28" grpId="0"/>
      <p:bldP spid="29" grpId="0"/>
      <p:bldP spid="30" grpId="0"/>
      <p:bldP spid="22" grpId="0"/>
      <p:bldP spid="22" grpId="1"/>
      <p:bldP spid="31" grpId="0" animBg="1"/>
      <p:bldP spid="31"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矩形 23"/>
          <p:cNvSpPr/>
          <p:nvPr/>
        </p:nvSpPr>
        <p:spPr>
          <a:xfrm>
            <a:off x="608362" y="3973516"/>
            <a:ext cx="3143250" cy="416844"/>
          </a:xfrm>
          <a:prstGeom prst="rect">
            <a:avLst/>
          </a:prstGeom>
          <a:solidFill>
            <a:srgbClr val="093B5C"/>
          </a:solidFill>
          <a:ln w="25400">
            <a:solidFill>
              <a:srgbClr val="083451"/>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icrosoft YaHei" charset="-122"/>
                <a:ea typeface="Microsoft YaHei" charset="-122"/>
                <a:cs typeface="Microsoft YaHei" charset="-122"/>
              </a:rPr>
              <a:t>授权代表共谋</a:t>
            </a:r>
            <a:endParaRPr lang="zh-CN" altLang="en-US" sz="2000" dirty="0">
              <a:latin typeface="Microsoft YaHei" charset="-122"/>
              <a:ea typeface="Microsoft YaHei" charset="-122"/>
              <a:cs typeface="Microsoft YaHei" charset="-122"/>
            </a:endParaRPr>
          </a:p>
        </p:txBody>
      </p:sp>
      <p:sp>
        <p:nvSpPr>
          <p:cNvPr id="25" name="矩形 24"/>
          <p:cNvSpPr/>
          <p:nvPr/>
        </p:nvSpPr>
        <p:spPr>
          <a:xfrm>
            <a:off x="4475751" y="2124929"/>
            <a:ext cx="3143250" cy="416844"/>
          </a:xfrm>
          <a:prstGeom prst="rect">
            <a:avLst/>
          </a:prstGeom>
          <a:solidFill>
            <a:srgbClr val="093B5C"/>
          </a:solidFill>
          <a:ln w="25400">
            <a:solidFill>
              <a:srgbClr val="083451"/>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icrosoft YaHei" charset="-122"/>
                <a:ea typeface="Microsoft YaHei" charset="-122"/>
                <a:cs typeface="Microsoft YaHei" charset="-122"/>
              </a:rPr>
              <a:t>收益陡峭下降带来的共谋</a:t>
            </a:r>
            <a:endParaRPr lang="zh-CN" altLang="en-US" sz="2000" dirty="0">
              <a:latin typeface="Microsoft YaHei" charset="-122"/>
              <a:ea typeface="Microsoft YaHei" charset="-122"/>
              <a:cs typeface="Microsoft YaHei" charset="-122"/>
            </a:endParaRPr>
          </a:p>
        </p:txBody>
      </p:sp>
      <p:sp>
        <p:nvSpPr>
          <p:cNvPr id="57" name="矩形 56"/>
          <p:cNvSpPr/>
          <p:nvPr/>
        </p:nvSpPr>
        <p:spPr>
          <a:xfrm>
            <a:off x="4737130" y="2879080"/>
            <a:ext cx="2813464" cy="3631763"/>
          </a:xfrm>
          <a:prstGeom prst="rect">
            <a:avLst/>
          </a:prstGeom>
        </p:spPr>
        <p:txBody>
          <a:bodyPr wrap="square">
            <a:spAutoFit/>
          </a:bodyPr>
          <a:lstStyle/>
          <a:p>
            <a:pPr algn="just"/>
            <a:r>
              <a:rPr lang="zh-CN" altLang="en-US" dirty="0">
                <a:latin typeface="Microsoft YaHei" charset="-122"/>
                <a:ea typeface="Microsoft YaHei" charset="-122"/>
                <a:cs typeface="Microsoft YaHei" charset="-122"/>
              </a:rPr>
              <a:t>以比特股为例</a:t>
            </a:r>
            <a:r>
              <a:rPr lang="en-US"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系统中共选举出</a:t>
            </a:r>
            <a:r>
              <a:rPr lang="en-US" altLang="zh-CN" dirty="0">
                <a:latin typeface="Microsoft YaHei" charset="-122"/>
                <a:ea typeface="Microsoft YaHei" charset="-122"/>
                <a:cs typeface="Microsoft YaHei" charset="-122"/>
              </a:rPr>
              <a:t>101</a:t>
            </a:r>
            <a:r>
              <a:rPr lang="zh-CN" altLang="en-US" dirty="0">
                <a:latin typeface="Microsoft YaHei" charset="-122"/>
                <a:ea typeface="Microsoft YaHei" charset="-122"/>
                <a:cs typeface="Microsoft YaHei" charset="-122"/>
              </a:rPr>
              <a:t>个代表生成区块</a:t>
            </a:r>
            <a:r>
              <a:rPr lang="en-US"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第</a:t>
            </a:r>
            <a:r>
              <a:rPr lang="en-US" altLang="zh-CN" dirty="0">
                <a:latin typeface="Microsoft YaHei" charset="-122"/>
                <a:ea typeface="Microsoft YaHei" charset="-122"/>
                <a:cs typeface="Microsoft YaHei" charset="-122"/>
              </a:rPr>
              <a:t>101</a:t>
            </a:r>
            <a:r>
              <a:rPr lang="zh-CN" altLang="en-US" dirty="0">
                <a:latin typeface="Microsoft YaHei" charset="-122"/>
                <a:ea typeface="Microsoft YaHei" charset="-122"/>
                <a:cs typeface="Microsoft YaHei" charset="-122"/>
              </a:rPr>
              <a:t>个代表将获得交易费用的 </a:t>
            </a:r>
            <a:r>
              <a:rPr lang="en-US" altLang="zh-CN" dirty="0">
                <a:latin typeface="Microsoft YaHei" charset="-122"/>
                <a:ea typeface="Microsoft YaHei" charset="-122"/>
                <a:cs typeface="Microsoft YaHei" charset="-122"/>
              </a:rPr>
              <a:t>1/101, </a:t>
            </a:r>
            <a:r>
              <a:rPr lang="zh-CN" altLang="en-US" dirty="0">
                <a:latin typeface="Microsoft YaHei" charset="-122"/>
                <a:ea typeface="Microsoft YaHei" charset="-122"/>
                <a:cs typeface="Microsoft YaHei" charset="-122"/>
              </a:rPr>
              <a:t>但第 </a:t>
            </a:r>
            <a:r>
              <a:rPr lang="en-US" altLang="zh-CN" dirty="0">
                <a:latin typeface="Microsoft YaHei" charset="-122"/>
                <a:ea typeface="Microsoft YaHei" charset="-122"/>
                <a:cs typeface="Microsoft YaHei" charset="-122"/>
              </a:rPr>
              <a:t>102 </a:t>
            </a:r>
            <a:r>
              <a:rPr lang="zh-CN" altLang="en-US" dirty="0">
                <a:latin typeface="Microsoft YaHei" charset="-122"/>
                <a:ea typeface="Microsoft YaHei" charset="-122"/>
                <a:cs typeface="Microsoft YaHei" charset="-122"/>
              </a:rPr>
              <a:t>个代表却</a:t>
            </a:r>
            <a:r>
              <a:rPr lang="zh-CN" altLang="en-US" dirty="0" smtClean="0">
                <a:latin typeface="Microsoft YaHei" charset="-122"/>
                <a:ea typeface="Microsoft YaHei" charset="-122"/>
                <a:cs typeface="Microsoft YaHei" charset="-122"/>
              </a:rPr>
              <a:t>一无所获</a:t>
            </a:r>
            <a:endParaRPr lang="en-US" altLang="zh-CN" b="1" dirty="0" smtClean="0">
              <a:solidFill>
                <a:srgbClr val="FF0000"/>
              </a:solidFill>
              <a:latin typeface="Microsoft YaHei" charset="-122"/>
              <a:ea typeface="Microsoft YaHei" charset="-122"/>
              <a:cs typeface="Microsoft YaHei" charset="-122"/>
            </a:endParaRPr>
          </a:p>
          <a:p>
            <a:pPr algn="just"/>
            <a:endParaRPr lang="en-US" altLang="zh-CN" b="1" dirty="0">
              <a:solidFill>
                <a:srgbClr val="FF0000"/>
              </a:solidFill>
              <a:latin typeface="Microsoft YaHei" charset="-122"/>
              <a:ea typeface="Microsoft YaHei" charset="-122"/>
              <a:cs typeface="Microsoft YaHei" charset="-122"/>
            </a:endParaRPr>
          </a:p>
          <a:p>
            <a:pPr algn="just"/>
            <a:r>
              <a:rPr lang="zh-CN" altLang="zh-CN" b="1" dirty="0" smtClean="0">
                <a:solidFill>
                  <a:srgbClr val="FF0000"/>
                </a:solidFill>
                <a:latin typeface="Microsoft YaHei" charset="-122"/>
                <a:ea typeface="Microsoft YaHei" charset="-122"/>
                <a:cs typeface="Microsoft YaHei" charset="-122"/>
              </a:rPr>
              <a:t>收益</a:t>
            </a:r>
            <a:r>
              <a:rPr lang="zh-CN" altLang="zh-CN" b="1" dirty="0">
                <a:solidFill>
                  <a:srgbClr val="FF0000"/>
                </a:solidFill>
                <a:latin typeface="Microsoft YaHei" charset="-122"/>
                <a:ea typeface="Microsoft YaHei" charset="-122"/>
                <a:cs typeface="Microsoft YaHei" charset="-122"/>
              </a:rPr>
              <a:t>的陡峭下降</a:t>
            </a:r>
            <a:r>
              <a:rPr lang="zh-CN" altLang="zh-CN" dirty="0">
                <a:latin typeface="Microsoft YaHei" charset="-122"/>
                <a:ea typeface="Microsoft YaHei" charset="-122"/>
                <a:cs typeface="Microsoft YaHei" charset="-122"/>
              </a:rPr>
              <a:t>可能会</a:t>
            </a:r>
            <a:r>
              <a:rPr lang="zh-CN" altLang="zh-CN" dirty="0" smtClean="0">
                <a:latin typeface="Microsoft YaHei" charset="-122"/>
                <a:ea typeface="Microsoft YaHei" charset="-122"/>
                <a:cs typeface="Microsoft YaHei" charset="-122"/>
              </a:rPr>
              <a:t>促使</a:t>
            </a:r>
            <a:r>
              <a:rPr lang="zh-CN" altLang="en-US" dirty="0" smtClean="0">
                <a:latin typeface="Microsoft YaHei" charset="-122"/>
                <a:ea typeface="Microsoft YaHei" charset="-122"/>
                <a:cs typeface="Microsoft YaHei" charset="-122"/>
              </a:rPr>
              <a:t>恰好未获得记账权的</a:t>
            </a:r>
            <a:r>
              <a:rPr lang="zh-CN" altLang="zh-CN" dirty="0" smtClean="0">
                <a:latin typeface="Microsoft YaHei" charset="-122"/>
                <a:ea typeface="Microsoft YaHei" charset="-122"/>
                <a:cs typeface="Microsoft YaHei" charset="-122"/>
              </a:rPr>
              <a:t>代表</a:t>
            </a:r>
            <a:r>
              <a:rPr lang="zh-CN" altLang="zh-CN" dirty="0">
                <a:latin typeface="Microsoft YaHei" charset="-122"/>
                <a:ea typeface="Microsoft YaHei" charset="-122"/>
                <a:cs typeface="Microsoft YaHei" charset="-122"/>
              </a:rPr>
              <a:t>与某些用户达成协议</a:t>
            </a:r>
            <a:r>
              <a:rPr lang="en-US" altLang="zh-CN"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通过某些手段使自己跻身前</a:t>
            </a:r>
            <a:r>
              <a:rPr lang="en-US" altLang="zh-CN" dirty="0">
                <a:latin typeface="Microsoft YaHei" charset="-122"/>
                <a:ea typeface="Microsoft YaHei" charset="-122"/>
                <a:cs typeface="Microsoft YaHei" charset="-122"/>
              </a:rPr>
              <a:t>101</a:t>
            </a:r>
            <a:r>
              <a:rPr lang="zh-CN" altLang="zh-CN" dirty="0">
                <a:latin typeface="Microsoft YaHei" charset="-122"/>
                <a:ea typeface="Microsoft YaHei" charset="-122"/>
                <a:cs typeface="Microsoft YaHei" charset="-122"/>
              </a:rPr>
              <a:t>名</a:t>
            </a:r>
            <a:r>
              <a:rPr lang="en-US" altLang="zh-CN"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例如和手握股权的人分享部分交易</a:t>
            </a:r>
            <a:r>
              <a:rPr lang="zh-CN" altLang="zh-CN" dirty="0" smtClean="0">
                <a:latin typeface="Microsoft YaHei" charset="-122"/>
                <a:ea typeface="Microsoft YaHei" charset="-122"/>
                <a:cs typeface="Microsoft YaHei" charset="-122"/>
              </a:rPr>
              <a:t>费用</a:t>
            </a:r>
            <a:endParaRPr lang="en-US" altLang="zh-CN" dirty="0" smtClean="0">
              <a:latin typeface="Microsoft YaHei" charset="-122"/>
              <a:ea typeface="Microsoft YaHei" charset="-122"/>
              <a:cs typeface="Microsoft YaHei" charset="-122"/>
            </a:endParaRPr>
          </a:p>
          <a:p>
            <a:pPr algn="just"/>
            <a:endParaRPr lang="en-US" altLang="zh-CN" sz="1400" dirty="0">
              <a:solidFill>
                <a:schemeClr val="tx1">
                  <a:lumMod val="75000"/>
                  <a:lumOff val="25000"/>
                </a:schemeClr>
              </a:solidFill>
              <a:latin typeface="Microsoft YaHei" charset="-122"/>
              <a:ea typeface="Microsoft YaHei" charset="-122"/>
              <a:cs typeface="Microsoft YaHei" charset="-122"/>
            </a:endParaRPr>
          </a:p>
        </p:txBody>
      </p:sp>
      <p:sp>
        <p:nvSpPr>
          <p:cNvPr id="58" name="矩形 57"/>
          <p:cNvSpPr/>
          <p:nvPr/>
        </p:nvSpPr>
        <p:spPr>
          <a:xfrm>
            <a:off x="798576" y="4574670"/>
            <a:ext cx="2738536" cy="1754326"/>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由于授权代表的数量固定且较少，能收取手续费从而获得收益，某些节点可能会</a:t>
            </a:r>
            <a:r>
              <a:rPr lang="zh-CN" altLang="zh-CN" b="1" dirty="0">
                <a:solidFill>
                  <a:srgbClr val="FF0000"/>
                </a:solidFill>
                <a:latin typeface="Microsoft YaHei" charset="-122"/>
                <a:ea typeface="Microsoft YaHei" charset="-122"/>
                <a:cs typeface="Microsoft YaHei" charset="-122"/>
              </a:rPr>
              <a:t>迎合大股东</a:t>
            </a:r>
            <a:r>
              <a:rPr lang="zh-CN" altLang="zh-CN" dirty="0">
                <a:latin typeface="Microsoft YaHei" charset="-122"/>
                <a:ea typeface="Microsoft YaHei" charset="-122"/>
                <a:cs typeface="Microsoft YaHei" charset="-122"/>
              </a:rPr>
              <a:t>、做出损害普通用户利益的共谋事情来维持自己的代表身份</a:t>
            </a:r>
            <a:r>
              <a:rPr lang="zh-CN" altLang="zh-CN" dirty="0">
                <a:effectLst/>
                <a:latin typeface="Microsoft YaHei" charset="-122"/>
                <a:ea typeface="Microsoft YaHei" charset="-122"/>
                <a:cs typeface="Microsoft YaHei" charset="-122"/>
              </a:rPr>
              <a:t> </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5" name="Freeform 5"/>
          <p:cNvSpPr>
            <a:spLocks noEditPoints="1"/>
          </p:cNvSpPr>
          <p:nvPr/>
        </p:nvSpPr>
        <p:spPr bwMode="auto">
          <a:xfrm>
            <a:off x="2598180" y="1361493"/>
            <a:ext cx="582764" cy="581536"/>
          </a:xfrm>
          <a:custGeom>
            <a:avLst/>
            <a:gdLst>
              <a:gd name="T0" fmla="*/ 2070 w 4140"/>
              <a:gd name="T1" fmla="*/ 0 h 4140"/>
              <a:gd name="T2" fmla="*/ 3534 w 4140"/>
              <a:gd name="T3" fmla="*/ 606 h 4140"/>
              <a:gd name="T4" fmla="*/ 4140 w 4140"/>
              <a:gd name="T5" fmla="*/ 2070 h 4140"/>
              <a:gd name="T6" fmla="*/ 3534 w 4140"/>
              <a:gd name="T7" fmla="*/ 3534 h 4140"/>
              <a:gd name="T8" fmla="*/ 2070 w 4140"/>
              <a:gd name="T9" fmla="*/ 4140 h 4140"/>
              <a:gd name="T10" fmla="*/ 607 w 4140"/>
              <a:gd name="T11" fmla="*/ 3534 h 4140"/>
              <a:gd name="T12" fmla="*/ 0 w 4140"/>
              <a:gd name="T13" fmla="*/ 2070 h 4140"/>
              <a:gd name="T14" fmla="*/ 607 w 4140"/>
              <a:gd name="T15" fmla="*/ 606 h 4140"/>
              <a:gd name="T16" fmla="*/ 2070 w 4140"/>
              <a:gd name="T17" fmla="*/ 0 h 4140"/>
              <a:gd name="T18" fmla="*/ 2685 w 4140"/>
              <a:gd name="T19" fmla="*/ 1455 h 4140"/>
              <a:gd name="T20" fmla="*/ 2070 w 4140"/>
              <a:gd name="T21" fmla="*/ 1200 h 4140"/>
              <a:gd name="T22" fmla="*/ 1455 w 4140"/>
              <a:gd name="T23" fmla="*/ 1455 h 4140"/>
              <a:gd name="T24" fmla="*/ 1200 w 4140"/>
              <a:gd name="T25" fmla="*/ 2070 h 4140"/>
              <a:gd name="T26" fmla="*/ 1455 w 4140"/>
              <a:gd name="T27" fmla="*/ 2685 h 4140"/>
              <a:gd name="T28" fmla="*/ 2070 w 4140"/>
              <a:gd name="T29" fmla="*/ 2940 h 4140"/>
              <a:gd name="T30" fmla="*/ 2685 w 4140"/>
              <a:gd name="T31" fmla="*/ 2685 h 4140"/>
              <a:gd name="T32" fmla="*/ 2940 w 4140"/>
              <a:gd name="T33" fmla="*/ 2070 h 4140"/>
              <a:gd name="T34" fmla="*/ 2685 w 4140"/>
              <a:gd name="T35" fmla="*/ 1455 h 4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40" h="4140">
                <a:moveTo>
                  <a:pt x="2070" y="0"/>
                </a:moveTo>
                <a:cubicBezTo>
                  <a:pt x="2642" y="0"/>
                  <a:pt x="3159" y="232"/>
                  <a:pt x="3534" y="606"/>
                </a:cubicBezTo>
                <a:cubicBezTo>
                  <a:pt x="3909" y="981"/>
                  <a:pt x="4140" y="1499"/>
                  <a:pt x="4140" y="2070"/>
                </a:cubicBezTo>
                <a:cubicBezTo>
                  <a:pt x="4140" y="2642"/>
                  <a:pt x="3909" y="3159"/>
                  <a:pt x="3534" y="3534"/>
                </a:cubicBezTo>
                <a:cubicBezTo>
                  <a:pt x="3159" y="3908"/>
                  <a:pt x="2642" y="4140"/>
                  <a:pt x="2070" y="4140"/>
                </a:cubicBezTo>
                <a:cubicBezTo>
                  <a:pt x="1499" y="4140"/>
                  <a:pt x="981" y="3908"/>
                  <a:pt x="607" y="3534"/>
                </a:cubicBezTo>
                <a:cubicBezTo>
                  <a:pt x="232" y="3159"/>
                  <a:pt x="0" y="2642"/>
                  <a:pt x="0" y="2070"/>
                </a:cubicBezTo>
                <a:cubicBezTo>
                  <a:pt x="0" y="1499"/>
                  <a:pt x="232" y="981"/>
                  <a:pt x="607" y="606"/>
                </a:cubicBezTo>
                <a:cubicBezTo>
                  <a:pt x="981" y="232"/>
                  <a:pt x="1499" y="0"/>
                  <a:pt x="2070" y="0"/>
                </a:cubicBezTo>
                <a:close/>
                <a:moveTo>
                  <a:pt x="2685" y="1455"/>
                </a:moveTo>
                <a:cubicBezTo>
                  <a:pt x="2528" y="1297"/>
                  <a:pt x="2310" y="1200"/>
                  <a:pt x="2070" y="1200"/>
                </a:cubicBezTo>
                <a:cubicBezTo>
                  <a:pt x="1830" y="1200"/>
                  <a:pt x="1612" y="1297"/>
                  <a:pt x="1455" y="1455"/>
                </a:cubicBezTo>
                <a:cubicBezTo>
                  <a:pt x="1298" y="1612"/>
                  <a:pt x="1200" y="1830"/>
                  <a:pt x="1200" y="2070"/>
                </a:cubicBezTo>
                <a:cubicBezTo>
                  <a:pt x="1200" y="2310"/>
                  <a:pt x="1298" y="2528"/>
                  <a:pt x="1455" y="2685"/>
                </a:cubicBezTo>
                <a:cubicBezTo>
                  <a:pt x="1612" y="2843"/>
                  <a:pt x="1830" y="2940"/>
                  <a:pt x="2070" y="2940"/>
                </a:cubicBezTo>
                <a:cubicBezTo>
                  <a:pt x="2310" y="2940"/>
                  <a:pt x="2528" y="2843"/>
                  <a:pt x="2685" y="2685"/>
                </a:cubicBezTo>
                <a:cubicBezTo>
                  <a:pt x="2843" y="2528"/>
                  <a:pt x="2940" y="2310"/>
                  <a:pt x="2940" y="2070"/>
                </a:cubicBezTo>
                <a:cubicBezTo>
                  <a:pt x="2940" y="1830"/>
                  <a:pt x="2843" y="1612"/>
                  <a:pt x="2685" y="1455"/>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p:cNvSpPr>
            <a:spLocks/>
          </p:cNvSpPr>
          <p:nvPr/>
        </p:nvSpPr>
        <p:spPr bwMode="auto">
          <a:xfrm>
            <a:off x="1504499" y="1242975"/>
            <a:ext cx="1255799" cy="1530908"/>
          </a:xfrm>
          <a:custGeom>
            <a:avLst/>
            <a:gdLst>
              <a:gd name="T0" fmla="*/ 1123 w 8917"/>
              <a:gd name="T1" fmla="*/ 5709 h 10898"/>
              <a:gd name="T2" fmla="*/ 281 w 8917"/>
              <a:gd name="T3" fmla="*/ 5777 h 10898"/>
              <a:gd name="T4" fmla="*/ 213 w 8917"/>
              <a:gd name="T5" fmla="*/ 4935 h 10898"/>
              <a:gd name="T6" fmla="*/ 8609 w 8917"/>
              <a:gd name="T7" fmla="*/ 5602 h 10898"/>
              <a:gd name="T8" fmla="*/ 8917 w 8917"/>
              <a:gd name="T9" fmla="*/ 6005 h 10898"/>
              <a:gd name="T10" fmla="*/ 8567 w 8917"/>
              <a:gd name="T11" fmla="*/ 6375 h 10898"/>
              <a:gd name="T12" fmla="*/ 4524 w 8917"/>
              <a:gd name="T13" fmla="*/ 10648 h 10898"/>
              <a:gd name="T14" fmla="*/ 3680 w 8917"/>
              <a:gd name="T15" fmla="*/ 10671 h 10898"/>
              <a:gd name="T16" fmla="*/ 3657 w 8917"/>
              <a:gd name="T17" fmla="*/ 9827 h 10898"/>
              <a:gd name="T18" fmla="*/ 7339 w 8917"/>
              <a:gd name="T19" fmla="*/ 5936 h 10898"/>
              <a:gd name="T20" fmla="*/ 1123 w 8917"/>
              <a:gd name="T21" fmla="*/ 5709 h 10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17" h="10898">
                <a:moveTo>
                  <a:pt x="1123" y="5709"/>
                </a:moveTo>
                <a:cubicBezTo>
                  <a:pt x="909" y="5960"/>
                  <a:pt x="532" y="5990"/>
                  <a:pt x="281" y="5777"/>
                </a:cubicBezTo>
                <a:cubicBezTo>
                  <a:pt x="30" y="5563"/>
                  <a:pt x="0" y="5186"/>
                  <a:pt x="213" y="4935"/>
                </a:cubicBezTo>
                <a:cubicBezTo>
                  <a:pt x="225" y="4921"/>
                  <a:pt x="4318" y="0"/>
                  <a:pt x="8609" y="5602"/>
                </a:cubicBezTo>
                <a:lnTo>
                  <a:pt x="8917" y="6005"/>
                </a:lnTo>
                <a:lnTo>
                  <a:pt x="8567" y="6375"/>
                </a:lnTo>
                <a:lnTo>
                  <a:pt x="4524" y="10648"/>
                </a:lnTo>
                <a:cubicBezTo>
                  <a:pt x="4297" y="10887"/>
                  <a:pt x="3920" y="10898"/>
                  <a:pt x="3680" y="10671"/>
                </a:cubicBezTo>
                <a:cubicBezTo>
                  <a:pt x="3441" y="10445"/>
                  <a:pt x="3430" y="10067"/>
                  <a:pt x="3657" y="9827"/>
                </a:cubicBezTo>
                <a:lnTo>
                  <a:pt x="7339" y="5936"/>
                </a:lnTo>
                <a:cubicBezTo>
                  <a:pt x="4082" y="2149"/>
                  <a:pt x="1131" y="5698"/>
                  <a:pt x="1123" y="5709"/>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1702848" y="1920308"/>
            <a:ext cx="665051" cy="1877250"/>
          </a:xfrm>
          <a:custGeom>
            <a:avLst/>
            <a:gdLst>
              <a:gd name="T0" fmla="*/ 3659 w 4726"/>
              <a:gd name="T1" fmla="*/ 223 h 13369"/>
              <a:gd name="T2" fmla="*/ 4503 w 4726"/>
              <a:gd name="T3" fmla="*/ 261 h 13369"/>
              <a:gd name="T4" fmla="*/ 4466 w 4726"/>
              <a:gd name="T5" fmla="*/ 1104 h 13369"/>
              <a:gd name="T6" fmla="*/ 2074 w 4726"/>
              <a:gd name="T7" fmla="*/ 3295 h 13369"/>
              <a:gd name="T8" fmla="*/ 1225 w 4726"/>
              <a:gd name="T9" fmla="*/ 4658 h 13369"/>
              <a:gd name="T10" fmla="*/ 2112 w 4726"/>
              <a:gd name="T11" fmla="*/ 6320 h 13369"/>
              <a:gd name="T12" fmla="*/ 4206 w 4726"/>
              <a:gd name="T13" fmla="*/ 11721 h 13369"/>
              <a:gd name="T14" fmla="*/ 4203 w 4726"/>
              <a:gd name="T15" fmla="*/ 12769 h 13369"/>
              <a:gd name="T16" fmla="*/ 3603 w 4726"/>
              <a:gd name="T17" fmla="*/ 13369 h 13369"/>
              <a:gd name="T18" fmla="*/ 3003 w 4726"/>
              <a:gd name="T19" fmla="*/ 12769 h 13369"/>
              <a:gd name="T20" fmla="*/ 3011 w 4726"/>
              <a:gd name="T21" fmla="*/ 11716 h 13369"/>
              <a:gd name="T22" fmla="*/ 1235 w 4726"/>
              <a:gd name="T23" fmla="*/ 7136 h 13369"/>
              <a:gd name="T24" fmla="*/ 30 w 4726"/>
              <a:gd name="T25" fmla="*/ 4616 h 13369"/>
              <a:gd name="T26" fmla="*/ 1268 w 4726"/>
              <a:gd name="T27" fmla="*/ 2414 h 13369"/>
              <a:gd name="T28" fmla="*/ 3659 w 4726"/>
              <a:gd name="T29" fmla="*/ 223 h 13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26" h="13369">
                <a:moveTo>
                  <a:pt x="3659" y="223"/>
                </a:moveTo>
                <a:cubicBezTo>
                  <a:pt x="3903" y="0"/>
                  <a:pt x="4281" y="17"/>
                  <a:pt x="4503" y="261"/>
                </a:cubicBezTo>
                <a:cubicBezTo>
                  <a:pt x="4726" y="504"/>
                  <a:pt x="4709" y="882"/>
                  <a:pt x="4466" y="1104"/>
                </a:cubicBezTo>
                <a:lnTo>
                  <a:pt x="2074" y="3295"/>
                </a:lnTo>
                <a:cubicBezTo>
                  <a:pt x="1544" y="3780"/>
                  <a:pt x="1242" y="4219"/>
                  <a:pt x="1225" y="4658"/>
                </a:cubicBezTo>
                <a:cubicBezTo>
                  <a:pt x="1208" y="5113"/>
                  <a:pt x="1484" y="5645"/>
                  <a:pt x="2112" y="6320"/>
                </a:cubicBezTo>
                <a:cubicBezTo>
                  <a:pt x="4230" y="8594"/>
                  <a:pt x="4229" y="8769"/>
                  <a:pt x="4206" y="11721"/>
                </a:cubicBezTo>
                <a:cubicBezTo>
                  <a:pt x="4205" y="11891"/>
                  <a:pt x="4203" y="12080"/>
                  <a:pt x="4203" y="12769"/>
                </a:cubicBezTo>
                <a:cubicBezTo>
                  <a:pt x="4203" y="13100"/>
                  <a:pt x="3935" y="13369"/>
                  <a:pt x="3603" y="13369"/>
                </a:cubicBezTo>
                <a:cubicBezTo>
                  <a:pt x="3272" y="13369"/>
                  <a:pt x="3003" y="13100"/>
                  <a:pt x="3003" y="12769"/>
                </a:cubicBezTo>
                <a:cubicBezTo>
                  <a:pt x="3003" y="12680"/>
                  <a:pt x="3007" y="12173"/>
                  <a:pt x="3011" y="11716"/>
                </a:cubicBezTo>
                <a:cubicBezTo>
                  <a:pt x="3030" y="9212"/>
                  <a:pt x="3031" y="9064"/>
                  <a:pt x="1235" y="7136"/>
                </a:cubicBezTo>
                <a:cubicBezTo>
                  <a:pt x="375" y="6211"/>
                  <a:pt x="0" y="5401"/>
                  <a:pt x="30" y="4616"/>
                </a:cubicBezTo>
                <a:cubicBezTo>
                  <a:pt x="60" y="3815"/>
                  <a:pt x="501" y="3116"/>
                  <a:pt x="1268" y="2414"/>
                </a:cubicBezTo>
                <a:lnTo>
                  <a:pt x="3659" y="223"/>
                </a:ln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907611" y="2894243"/>
            <a:ext cx="933405" cy="552674"/>
          </a:xfrm>
          <a:custGeom>
            <a:avLst/>
            <a:gdLst>
              <a:gd name="T0" fmla="*/ 354 w 6628"/>
              <a:gd name="T1" fmla="*/ 1922 h 3936"/>
              <a:gd name="T2" fmla="*/ 181 w 6628"/>
              <a:gd name="T3" fmla="*/ 1093 h 3936"/>
              <a:gd name="T4" fmla="*/ 1010 w 6628"/>
              <a:gd name="T5" fmla="*/ 919 h 3936"/>
              <a:gd name="T6" fmla="*/ 5555 w 6628"/>
              <a:gd name="T7" fmla="*/ 227 h 3936"/>
              <a:gd name="T8" fmla="*/ 6401 w 6628"/>
              <a:gd name="T9" fmla="*/ 252 h 3936"/>
              <a:gd name="T10" fmla="*/ 6376 w 6628"/>
              <a:gd name="T11" fmla="*/ 1099 h 3936"/>
              <a:gd name="T12" fmla="*/ 354 w 6628"/>
              <a:gd name="T13" fmla="*/ 1922 h 3936"/>
            </a:gdLst>
            <a:ahLst/>
            <a:cxnLst>
              <a:cxn ang="0">
                <a:pos x="T0" y="T1"/>
              </a:cxn>
              <a:cxn ang="0">
                <a:pos x="T2" y="T3"/>
              </a:cxn>
              <a:cxn ang="0">
                <a:pos x="T4" y="T5"/>
              </a:cxn>
              <a:cxn ang="0">
                <a:pos x="T6" y="T7"/>
              </a:cxn>
              <a:cxn ang="0">
                <a:pos x="T8" y="T9"/>
              </a:cxn>
              <a:cxn ang="0">
                <a:pos x="T10" y="T11"/>
              </a:cxn>
              <a:cxn ang="0">
                <a:pos x="T12" y="T13"/>
              </a:cxn>
            </a:cxnLst>
            <a:rect l="0" t="0" r="r" b="b"/>
            <a:pathLst>
              <a:path w="6628" h="3936">
                <a:moveTo>
                  <a:pt x="354" y="1922"/>
                </a:moveTo>
                <a:cubicBezTo>
                  <a:pt x="77" y="1741"/>
                  <a:pt x="0" y="1370"/>
                  <a:pt x="181" y="1093"/>
                </a:cubicBezTo>
                <a:cubicBezTo>
                  <a:pt x="362" y="816"/>
                  <a:pt x="733" y="738"/>
                  <a:pt x="1010" y="919"/>
                </a:cubicBezTo>
                <a:cubicBezTo>
                  <a:pt x="1017" y="923"/>
                  <a:pt x="3227" y="2410"/>
                  <a:pt x="5555" y="227"/>
                </a:cubicBezTo>
                <a:cubicBezTo>
                  <a:pt x="5796" y="0"/>
                  <a:pt x="6175" y="12"/>
                  <a:pt x="6401" y="252"/>
                </a:cubicBezTo>
                <a:cubicBezTo>
                  <a:pt x="6628" y="493"/>
                  <a:pt x="6616" y="872"/>
                  <a:pt x="6376" y="1099"/>
                </a:cubicBezTo>
                <a:cubicBezTo>
                  <a:pt x="3351" y="3936"/>
                  <a:pt x="363" y="1928"/>
                  <a:pt x="354" y="1922"/>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2706258" y="2140150"/>
            <a:ext cx="830854" cy="518286"/>
          </a:xfrm>
          <a:custGeom>
            <a:avLst/>
            <a:gdLst>
              <a:gd name="T0" fmla="*/ 185 w 5902"/>
              <a:gd name="T1" fmla="*/ 1017 h 3689"/>
              <a:gd name="T2" fmla="*/ 347 w 5902"/>
              <a:gd name="T3" fmla="*/ 185 h 3689"/>
              <a:gd name="T4" fmla="*/ 1179 w 5902"/>
              <a:gd name="T5" fmla="*/ 346 h 3689"/>
              <a:gd name="T6" fmla="*/ 5045 w 5902"/>
              <a:gd name="T7" fmla="*/ 1421 h 3689"/>
              <a:gd name="T8" fmla="*/ 5799 w 5902"/>
              <a:gd name="T9" fmla="*/ 1806 h 3689"/>
              <a:gd name="T10" fmla="*/ 5415 w 5902"/>
              <a:gd name="T11" fmla="*/ 2560 h 3689"/>
              <a:gd name="T12" fmla="*/ 185 w 5902"/>
              <a:gd name="T13" fmla="*/ 1017 h 3689"/>
            </a:gdLst>
            <a:ahLst/>
            <a:cxnLst>
              <a:cxn ang="0">
                <a:pos x="T0" y="T1"/>
              </a:cxn>
              <a:cxn ang="0">
                <a:pos x="T2" y="T3"/>
              </a:cxn>
              <a:cxn ang="0">
                <a:pos x="T4" y="T5"/>
              </a:cxn>
              <a:cxn ang="0">
                <a:pos x="T6" y="T7"/>
              </a:cxn>
              <a:cxn ang="0">
                <a:pos x="T8" y="T9"/>
              </a:cxn>
              <a:cxn ang="0">
                <a:pos x="T10" y="T11"/>
              </a:cxn>
              <a:cxn ang="0">
                <a:pos x="T12" y="T13"/>
              </a:cxn>
            </a:cxnLst>
            <a:rect l="0" t="0" r="r" b="b"/>
            <a:pathLst>
              <a:path w="5902" h="3689">
                <a:moveTo>
                  <a:pt x="185" y="1017"/>
                </a:moveTo>
                <a:cubicBezTo>
                  <a:pt x="0" y="742"/>
                  <a:pt x="72" y="370"/>
                  <a:pt x="347" y="185"/>
                </a:cubicBezTo>
                <a:cubicBezTo>
                  <a:pt x="621" y="0"/>
                  <a:pt x="993" y="72"/>
                  <a:pt x="1179" y="346"/>
                </a:cubicBezTo>
                <a:cubicBezTo>
                  <a:pt x="1182" y="352"/>
                  <a:pt x="2446" y="2268"/>
                  <a:pt x="5045" y="1421"/>
                </a:cubicBezTo>
                <a:cubicBezTo>
                  <a:pt x="5359" y="1319"/>
                  <a:pt x="5697" y="1491"/>
                  <a:pt x="5799" y="1806"/>
                </a:cubicBezTo>
                <a:cubicBezTo>
                  <a:pt x="5902" y="2120"/>
                  <a:pt x="5729" y="2458"/>
                  <a:pt x="5415" y="2560"/>
                </a:cubicBezTo>
                <a:cubicBezTo>
                  <a:pt x="1949" y="3689"/>
                  <a:pt x="190" y="1024"/>
                  <a:pt x="185" y="1017"/>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23" name="矩形 22"/>
          <p:cNvSpPr/>
          <p:nvPr/>
        </p:nvSpPr>
        <p:spPr>
          <a:xfrm>
            <a:off x="1099987" y="3960453"/>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3913450" y="3050272"/>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5459001" y="2124929"/>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9540375" y="1229912"/>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维护小股东利益</a:t>
            </a:r>
          </a:p>
        </p:txBody>
      </p:sp>
      <p:sp>
        <p:nvSpPr>
          <p:cNvPr id="22" name="矩形 3"/>
          <p:cNvSpPr>
            <a:spLocks noChangeArrowheads="1"/>
          </p:cNvSpPr>
          <p:nvPr/>
        </p:nvSpPr>
        <p:spPr bwMode="auto">
          <a:xfrm>
            <a:off x="798575" y="234824"/>
            <a:ext cx="5912468" cy="523220"/>
          </a:xfrm>
          <a:prstGeom prst="rect">
            <a:avLst/>
          </a:prstGeom>
          <a:extLst/>
        </p:spPr>
        <p:txBody>
          <a:bodyPr wrap="square">
            <a:spAutoFit/>
          </a:bodyPr>
          <a:lstStyle/>
          <a:p>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DPOS</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共识机制的缺点及应用</a:t>
            </a:r>
          </a:p>
        </p:txBody>
      </p:sp>
      <p:sp>
        <p:nvSpPr>
          <p:cNvPr id="31" name="等腰三角形 30"/>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8C480EFA-65DF-A741-B64D-AEE5902F2253}"/>
              </a:ext>
            </a:extLst>
          </p:cNvPr>
          <p:cNvSpPr/>
          <p:nvPr/>
        </p:nvSpPr>
        <p:spPr>
          <a:xfrm>
            <a:off x="8079369" y="1583685"/>
            <a:ext cx="3817726" cy="1631216"/>
          </a:xfrm>
          <a:prstGeom prst="rect">
            <a:avLst/>
          </a:prstGeom>
        </p:spPr>
        <p:txBody>
          <a:bodyPr wrap="square">
            <a:spAutoFit/>
          </a:bodyPr>
          <a:lstStyle/>
          <a:p>
            <a:r>
              <a:rPr lang="zh-CN" altLang="en-US" b="1" dirty="0">
                <a:solidFill>
                  <a:srgbClr val="093B5C"/>
                </a:solidFill>
                <a:latin typeface="微软雅黑" panose="020B0503020204020204" pitchFamily="34" charset="-122"/>
                <a:ea typeface="微软雅黑" panose="020B0503020204020204" pitchFamily="34" charset="-122"/>
              </a:rPr>
              <a:t> </a:t>
            </a:r>
            <a:r>
              <a:rPr lang="en-US" altLang="zh-CN" sz="2800" b="1" dirty="0">
                <a:solidFill>
                  <a:srgbClr val="FF0000"/>
                </a:solidFill>
                <a:latin typeface="微软雅黑" panose="020B0503020204020204" pitchFamily="34" charset="-122"/>
                <a:ea typeface="微软雅黑" panose="020B0503020204020204" pitchFamily="34" charset="-122"/>
              </a:rPr>
              <a:t>D</a:t>
            </a:r>
            <a:r>
              <a:rPr lang="en-US" altLang="zh-CN" sz="2800" b="1" dirty="0" smtClean="0">
                <a:solidFill>
                  <a:srgbClr val="FF0000"/>
                </a:solidFill>
                <a:latin typeface="微软雅黑" panose="020B0503020204020204" pitchFamily="34" charset="-122"/>
                <a:ea typeface="微软雅黑" panose="020B0503020204020204" pitchFamily="34" charset="-122"/>
              </a:rPr>
              <a:t>POS</a:t>
            </a:r>
            <a:r>
              <a:rPr lang="zh-CN" altLang="en-US" sz="2800" b="1" dirty="0">
                <a:solidFill>
                  <a:srgbClr val="FF0000"/>
                </a:solidFill>
                <a:latin typeface="微软雅黑" panose="020B0503020204020204" pitchFamily="34" charset="-122"/>
                <a:ea typeface="微软雅黑" panose="020B0503020204020204" pitchFamily="34" charset="-122"/>
              </a:rPr>
              <a:t>共识机制的</a:t>
            </a:r>
            <a:r>
              <a:rPr lang="zh-CN" altLang="en-US" sz="2800" b="1" dirty="0" smtClean="0">
                <a:solidFill>
                  <a:srgbClr val="FF0000"/>
                </a:solidFill>
                <a:latin typeface="微软雅黑" panose="020B0503020204020204" pitchFamily="34" charset="-122"/>
                <a:ea typeface="微软雅黑" panose="020B0503020204020204" pitchFamily="34" charset="-122"/>
              </a:rPr>
              <a:t>应用：</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a:buFont typeface="Arial" charset="0"/>
              <a:buChar char="•"/>
            </a:pP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a:buFont typeface="Arial" charset="0"/>
              <a:buChar char="•"/>
            </a:pPr>
            <a:r>
              <a:rPr lang="zh-CN" altLang="en-US" b="1" dirty="0" smtClean="0">
                <a:solidFill>
                  <a:srgbClr val="093B5C"/>
                </a:solidFill>
                <a:latin typeface="微软雅黑" panose="020B0503020204020204" pitchFamily="34" charset="-122"/>
                <a:ea typeface="微软雅黑" panose="020B0503020204020204" pitchFamily="34" charset="-122"/>
              </a:rPr>
              <a:t> </a:t>
            </a:r>
            <a:r>
              <a:rPr lang="en-US" altLang="zh-CN" b="1" dirty="0" err="1">
                <a:solidFill>
                  <a:srgbClr val="093B5C"/>
                </a:solidFill>
                <a:latin typeface="微软雅黑" panose="020B0503020204020204" pitchFamily="34" charset="-122"/>
                <a:ea typeface="微软雅黑" panose="020B0503020204020204" pitchFamily="34" charset="-122"/>
              </a:rPr>
              <a:t>Crypti</a:t>
            </a:r>
            <a:r>
              <a:rPr lang="zh-CN" altLang="zh-CN" b="1" dirty="0">
                <a:solidFill>
                  <a:srgbClr val="093B5C"/>
                </a:solidFill>
                <a:latin typeface="微软雅黑" panose="020B0503020204020204" pitchFamily="34" charset="-122"/>
                <a:ea typeface="微软雅黑" panose="020B0503020204020204" pitchFamily="34" charset="-122"/>
              </a:rPr>
              <a:t>平台内置的共识</a:t>
            </a:r>
            <a:r>
              <a:rPr lang="zh-CN" altLang="zh-CN" b="1" dirty="0" smtClean="0">
                <a:solidFill>
                  <a:srgbClr val="093B5C"/>
                </a:solidFill>
                <a:latin typeface="微软雅黑" panose="020B0503020204020204" pitchFamily="34" charset="-122"/>
                <a:ea typeface="微软雅黑" panose="020B0503020204020204" pitchFamily="34" charset="-122"/>
              </a:rPr>
              <a:t>机制</a:t>
            </a:r>
            <a:endParaRPr lang="en-US" altLang="zh-CN" b="1" dirty="0" smtClean="0">
              <a:solidFill>
                <a:srgbClr val="093B5C"/>
              </a:solidFill>
              <a:latin typeface="微软雅黑" panose="020B0503020204020204" pitchFamily="34" charset="-122"/>
              <a:ea typeface="微软雅黑" panose="020B0503020204020204" pitchFamily="34" charset="-122"/>
            </a:endParaRPr>
          </a:p>
          <a:p>
            <a:pPr marL="285750" indent="-285750">
              <a:buFont typeface="Arial" charset="0"/>
              <a:buChar char="•"/>
            </a:pPr>
            <a:endParaRPr lang="en-US" altLang="zh-CN" b="1" dirty="0">
              <a:solidFill>
                <a:srgbClr val="093B5C"/>
              </a:solidFill>
              <a:latin typeface="微软雅黑" panose="020B0503020204020204" pitchFamily="34" charset="-122"/>
              <a:ea typeface="微软雅黑" panose="020B0503020204020204" pitchFamily="34" charset="-122"/>
            </a:endParaRPr>
          </a:p>
          <a:p>
            <a:pPr marL="285750" indent="-285750">
              <a:buFont typeface="Arial" charset="0"/>
              <a:buChar char="•"/>
            </a:pPr>
            <a:r>
              <a:rPr lang="zh-CN" altLang="en-US" b="1" dirty="0">
                <a:solidFill>
                  <a:srgbClr val="093B5C"/>
                </a:solidFill>
                <a:latin typeface="微软雅黑" panose="020B0503020204020204" pitchFamily="34" charset="-122"/>
                <a:ea typeface="微软雅黑" panose="020B0503020204020204" pitchFamily="34" charset="-122"/>
              </a:rPr>
              <a:t>比特股， </a:t>
            </a:r>
            <a:r>
              <a:rPr lang="en-US" altLang="zh-CN" b="1" dirty="0" err="1" smtClean="0">
                <a:solidFill>
                  <a:srgbClr val="093B5C"/>
                </a:solidFill>
                <a:latin typeface="微软雅黑" panose="020B0503020204020204" pitchFamily="34" charset="-122"/>
                <a:ea typeface="微软雅黑" panose="020B0503020204020204" pitchFamily="34" charset="-122"/>
              </a:rPr>
              <a:t>Bitshare</a:t>
            </a:r>
            <a:r>
              <a:rPr lang="zh-CN" altLang="zh-CN" b="1" dirty="0" smtClean="0">
                <a:solidFill>
                  <a:srgbClr val="093B5C"/>
                </a:solidFill>
                <a:latin typeface="微软雅黑" panose="020B0503020204020204" pitchFamily="34" charset="-122"/>
                <a:ea typeface="微软雅黑" panose="020B0503020204020204" pitchFamily="34" charset="-122"/>
              </a:rPr>
              <a:t> </a:t>
            </a:r>
            <a:endParaRPr lang="zh-CN" altLang="en-US" b="1" dirty="0">
              <a:solidFill>
                <a:srgbClr val="093B5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918757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31"/>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22"/>
                                        </p:tgtEl>
                                        <p:attrNameLst>
                                          <p:attrName>ppt_x</p:attrName>
                                          <p:attrName>ppt_y</p:attrName>
                                        </p:attrNameLst>
                                      </p:cBhvr>
                                      <p:rCtr x="6068" y="0"/>
                                    </p:animMotion>
                                  </p:childTnLst>
                                </p:cTn>
                              </p:par>
                            </p:childTnLst>
                          </p:cTn>
                        </p:par>
                        <p:par>
                          <p:cTn id="19" fill="hold">
                            <p:stCondLst>
                              <p:cond delay="1000"/>
                            </p:stCondLst>
                            <p:childTnLst>
                              <p:par>
                                <p:cTn id="20" presetID="2" presetClass="entr" presetSubtype="8"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750" fill="hold"/>
                                        <p:tgtEl>
                                          <p:spTgt spid="24"/>
                                        </p:tgtEl>
                                        <p:attrNameLst>
                                          <p:attrName>ppt_x</p:attrName>
                                        </p:attrNameLst>
                                      </p:cBhvr>
                                      <p:tavLst>
                                        <p:tav tm="0">
                                          <p:val>
                                            <p:strVal val="0-#ppt_w/2"/>
                                          </p:val>
                                        </p:tav>
                                        <p:tav tm="100000">
                                          <p:val>
                                            <p:strVal val="#ppt_x"/>
                                          </p:val>
                                        </p:tav>
                                      </p:tavLst>
                                    </p:anim>
                                    <p:anim calcmode="lin" valueType="num">
                                      <p:cBhvr additive="base">
                                        <p:cTn id="23" dur="750" fill="hold"/>
                                        <p:tgtEl>
                                          <p:spTgt spid="24"/>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750" fill="hold"/>
                                        <p:tgtEl>
                                          <p:spTgt spid="25"/>
                                        </p:tgtEl>
                                        <p:attrNameLst>
                                          <p:attrName>ppt_x</p:attrName>
                                        </p:attrNameLst>
                                      </p:cBhvr>
                                      <p:tavLst>
                                        <p:tav tm="0">
                                          <p:val>
                                            <p:strVal val="0-#ppt_w/2"/>
                                          </p:val>
                                        </p:tav>
                                        <p:tav tm="100000">
                                          <p:val>
                                            <p:strVal val="#ppt_x"/>
                                          </p:val>
                                        </p:tav>
                                      </p:tavLst>
                                    </p:anim>
                                    <p:anim calcmode="lin" valueType="num">
                                      <p:cBhvr additive="base">
                                        <p:cTn id="27" dur="750" fill="hold"/>
                                        <p:tgtEl>
                                          <p:spTgt spid="25"/>
                                        </p:tgtEl>
                                        <p:attrNameLst>
                                          <p:attrName>ppt_y</p:attrName>
                                        </p:attrNameLst>
                                      </p:cBhvr>
                                      <p:tavLst>
                                        <p:tav tm="0">
                                          <p:val>
                                            <p:strVal val="#ppt_y"/>
                                          </p:val>
                                        </p:tav>
                                        <p:tav tm="100000">
                                          <p:val>
                                            <p:strVal val="#ppt_y"/>
                                          </p:val>
                                        </p:tav>
                                      </p:tavLst>
                                    </p:anim>
                                  </p:childTnLst>
                                </p:cTn>
                              </p:par>
                            </p:childTnLst>
                          </p:cTn>
                        </p:par>
                        <p:par>
                          <p:cTn id="28" fill="hold">
                            <p:stCondLst>
                              <p:cond delay="1750"/>
                            </p:stCondLst>
                            <p:childTnLst>
                              <p:par>
                                <p:cTn id="29" presetID="21" presetClass="entr" presetSubtype="1"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heel(1)">
                                      <p:cBhvr>
                                        <p:cTn id="31" dur="500"/>
                                        <p:tgtEl>
                                          <p:spTgt spid="5"/>
                                        </p:tgtEl>
                                      </p:cBhvr>
                                    </p:animEffect>
                                  </p:childTnLst>
                                </p:cTn>
                              </p:par>
                            </p:childTnLst>
                          </p:cTn>
                        </p:par>
                        <p:par>
                          <p:cTn id="32" fill="hold">
                            <p:stCondLst>
                              <p:cond delay="2250"/>
                            </p:stCondLst>
                            <p:childTnLst>
                              <p:par>
                                <p:cTn id="33" presetID="22" presetClass="entr" presetSubtype="4"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par>
                          <p:cTn id="40" fill="hold">
                            <p:stCondLst>
                              <p:cond delay="3250"/>
                            </p:stCondLst>
                            <p:childTnLst>
                              <p:par>
                                <p:cTn id="41" presetID="22" presetClass="entr" presetSubtype="1"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up)">
                                      <p:cBhvr>
                                        <p:cTn id="43" dur="500"/>
                                        <p:tgtEl>
                                          <p:spTgt spid="9"/>
                                        </p:tgtEl>
                                      </p:cBhvr>
                                    </p:animEffect>
                                  </p:childTnLst>
                                </p:cTn>
                              </p:par>
                            </p:childTnLst>
                          </p:cTn>
                        </p:par>
                        <p:par>
                          <p:cTn id="44" fill="hold">
                            <p:stCondLst>
                              <p:cond delay="3750"/>
                            </p:stCondLst>
                            <p:childTnLst>
                              <p:par>
                                <p:cTn id="45" presetID="22" presetClass="entr" presetSubtype="2"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right)">
                                      <p:cBhvr>
                                        <p:cTn id="47" dur="500"/>
                                        <p:tgtEl>
                                          <p:spTgt spid="10"/>
                                        </p:tgtEl>
                                      </p:cBhvr>
                                    </p:animEffect>
                                  </p:childTnLst>
                                </p:cTn>
                              </p:par>
                            </p:childTnLst>
                          </p:cTn>
                        </p:par>
                        <p:par>
                          <p:cTn id="48" fill="hold">
                            <p:stCondLst>
                              <p:cond delay="4250"/>
                            </p:stCondLst>
                            <p:childTnLst>
                              <p:par>
                                <p:cTn id="49" presetID="53" presetClass="entr" presetSubtype="16" fill="hold" grpId="0" nodeType="afterEffect" nodePh="1">
                                  <p:stCondLst>
                                    <p:cond delay="0"/>
                                  </p:stCondLst>
                                  <p:endCondLst>
                                    <p:cond evt="begin" delay="0">
                                      <p:tn val="49"/>
                                    </p:cond>
                                  </p:end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childTnLst>
                          </p:cTn>
                        </p:par>
                        <p:par>
                          <p:cTn id="54" fill="hold">
                            <p:stCondLst>
                              <p:cond delay="4750"/>
                            </p:stCondLst>
                            <p:childTnLst>
                              <p:par>
                                <p:cTn id="55" presetID="53" presetClass="entr" presetSubtype="16" fill="hold" grpId="0" nodeType="afterEffect">
                                  <p:stCondLst>
                                    <p:cond delay="0"/>
                                  </p:stCondLst>
                                  <p:iterate type="lt">
                                    <p:tmPct val="10000"/>
                                  </p:iterate>
                                  <p:childTnLst>
                                    <p:set>
                                      <p:cBhvr>
                                        <p:cTn id="56" dur="1" fill="hold">
                                          <p:stCondLst>
                                            <p:cond delay="0"/>
                                          </p:stCondLst>
                                        </p:cTn>
                                        <p:tgtEl>
                                          <p:spTgt spid="58"/>
                                        </p:tgtEl>
                                        <p:attrNameLst>
                                          <p:attrName>style.visibility</p:attrName>
                                        </p:attrNameLst>
                                      </p:cBhvr>
                                      <p:to>
                                        <p:strVal val="visible"/>
                                      </p:to>
                                    </p:set>
                                    <p:anim calcmode="lin" valueType="num">
                                      <p:cBhvr>
                                        <p:cTn id="57" dur="100" fill="hold"/>
                                        <p:tgtEl>
                                          <p:spTgt spid="58"/>
                                        </p:tgtEl>
                                        <p:attrNameLst>
                                          <p:attrName>ppt_w</p:attrName>
                                        </p:attrNameLst>
                                      </p:cBhvr>
                                      <p:tavLst>
                                        <p:tav tm="0">
                                          <p:val>
                                            <p:fltVal val="0"/>
                                          </p:val>
                                        </p:tav>
                                        <p:tav tm="100000">
                                          <p:val>
                                            <p:strVal val="#ppt_w"/>
                                          </p:val>
                                        </p:tav>
                                      </p:tavLst>
                                    </p:anim>
                                    <p:anim calcmode="lin" valueType="num">
                                      <p:cBhvr>
                                        <p:cTn id="58" dur="100" fill="hold"/>
                                        <p:tgtEl>
                                          <p:spTgt spid="58"/>
                                        </p:tgtEl>
                                        <p:attrNameLst>
                                          <p:attrName>ppt_h</p:attrName>
                                        </p:attrNameLst>
                                      </p:cBhvr>
                                      <p:tavLst>
                                        <p:tav tm="0">
                                          <p:val>
                                            <p:fltVal val="0"/>
                                          </p:val>
                                        </p:tav>
                                        <p:tav tm="100000">
                                          <p:val>
                                            <p:strVal val="#ppt_h"/>
                                          </p:val>
                                        </p:tav>
                                      </p:tavLst>
                                    </p:anim>
                                    <p:animEffect transition="in" filter="fade">
                                      <p:cBhvr>
                                        <p:cTn id="59" dur="100"/>
                                        <p:tgtEl>
                                          <p:spTgt spid="58"/>
                                        </p:tgtEl>
                                      </p:cBhvr>
                                    </p:animEffect>
                                  </p:childTnLst>
                                </p:cTn>
                              </p:par>
                            </p:childTnLst>
                          </p:cTn>
                        </p:par>
                        <p:par>
                          <p:cTn id="60" fill="hold">
                            <p:stCondLst>
                              <p:cond delay="5500"/>
                            </p:stCondLst>
                            <p:childTnLst>
                              <p:par>
                                <p:cTn id="61" presetID="53" presetClass="entr" presetSubtype="16" fill="hold" grpId="0" nodeType="afterEffect" nodePh="1">
                                  <p:stCondLst>
                                    <p:cond delay="0"/>
                                  </p:stCondLst>
                                  <p:endCondLst>
                                    <p:cond evt="begin" delay="0">
                                      <p:tn val="61"/>
                                    </p:cond>
                                  </p:endCondLst>
                                  <p:childTnLst>
                                    <p:set>
                                      <p:cBhvr>
                                        <p:cTn id="62" dur="1" fill="hold">
                                          <p:stCondLst>
                                            <p:cond delay="0"/>
                                          </p:stCondLst>
                                        </p:cTn>
                                        <p:tgtEl>
                                          <p:spTgt spid="28"/>
                                        </p:tgtEl>
                                        <p:attrNameLst>
                                          <p:attrName>style.visibility</p:attrName>
                                        </p:attrNameLst>
                                      </p:cBhvr>
                                      <p:to>
                                        <p:strVal val="visible"/>
                                      </p:to>
                                    </p:set>
                                    <p:anim calcmode="lin" valueType="num">
                                      <p:cBhvr>
                                        <p:cTn id="63" dur="500" fill="hold"/>
                                        <p:tgtEl>
                                          <p:spTgt spid="28"/>
                                        </p:tgtEl>
                                        <p:attrNameLst>
                                          <p:attrName>ppt_w</p:attrName>
                                        </p:attrNameLst>
                                      </p:cBhvr>
                                      <p:tavLst>
                                        <p:tav tm="0">
                                          <p:val>
                                            <p:fltVal val="0"/>
                                          </p:val>
                                        </p:tav>
                                        <p:tav tm="100000">
                                          <p:val>
                                            <p:strVal val="#ppt_w"/>
                                          </p:val>
                                        </p:tav>
                                      </p:tavLst>
                                    </p:anim>
                                    <p:anim calcmode="lin" valueType="num">
                                      <p:cBhvr>
                                        <p:cTn id="64" dur="500" fill="hold"/>
                                        <p:tgtEl>
                                          <p:spTgt spid="28"/>
                                        </p:tgtEl>
                                        <p:attrNameLst>
                                          <p:attrName>ppt_h</p:attrName>
                                        </p:attrNameLst>
                                      </p:cBhvr>
                                      <p:tavLst>
                                        <p:tav tm="0">
                                          <p:val>
                                            <p:fltVal val="0"/>
                                          </p:val>
                                        </p:tav>
                                        <p:tav tm="100000">
                                          <p:val>
                                            <p:strVal val="#ppt_h"/>
                                          </p:val>
                                        </p:tav>
                                      </p:tavLst>
                                    </p:anim>
                                    <p:animEffect transition="in" filter="fade">
                                      <p:cBhvr>
                                        <p:cTn id="65" dur="500"/>
                                        <p:tgtEl>
                                          <p:spTgt spid="28"/>
                                        </p:tgtEl>
                                      </p:cBhvr>
                                    </p:animEffect>
                                  </p:childTnLst>
                                </p:cTn>
                              </p:par>
                            </p:childTnLst>
                          </p:cTn>
                        </p:par>
                        <p:par>
                          <p:cTn id="66" fill="hold">
                            <p:stCondLst>
                              <p:cond delay="6000"/>
                            </p:stCondLst>
                            <p:childTnLst>
                              <p:par>
                                <p:cTn id="67" presetID="53" presetClass="entr" presetSubtype="16" fill="hold" grpId="0" nodeType="afterEffect">
                                  <p:stCondLst>
                                    <p:cond delay="0"/>
                                  </p:stCondLst>
                                  <p:iterate type="lt">
                                    <p:tmPct val="10000"/>
                                  </p:iterate>
                                  <p:childTnLst>
                                    <p:set>
                                      <p:cBhvr>
                                        <p:cTn id="68" dur="1" fill="hold">
                                          <p:stCondLst>
                                            <p:cond delay="0"/>
                                          </p:stCondLst>
                                        </p:cTn>
                                        <p:tgtEl>
                                          <p:spTgt spid="57"/>
                                        </p:tgtEl>
                                        <p:attrNameLst>
                                          <p:attrName>style.visibility</p:attrName>
                                        </p:attrNameLst>
                                      </p:cBhvr>
                                      <p:to>
                                        <p:strVal val="visible"/>
                                      </p:to>
                                    </p:set>
                                    <p:anim calcmode="lin" valueType="num">
                                      <p:cBhvr>
                                        <p:cTn id="69" dur="100" fill="hold"/>
                                        <p:tgtEl>
                                          <p:spTgt spid="57"/>
                                        </p:tgtEl>
                                        <p:attrNameLst>
                                          <p:attrName>ppt_w</p:attrName>
                                        </p:attrNameLst>
                                      </p:cBhvr>
                                      <p:tavLst>
                                        <p:tav tm="0">
                                          <p:val>
                                            <p:fltVal val="0"/>
                                          </p:val>
                                        </p:tav>
                                        <p:tav tm="100000">
                                          <p:val>
                                            <p:strVal val="#ppt_w"/>
                                          </p:val>
                                        </p:tav>
                                      </p:tavLst>
                                    </p:anim>
                                    <p:anim calcmode="lin" valueType="num">
                                      <p:cBhvr>
                                        <p:cTn id="70" dur="100" fill="hold"/>
                                        <p:tgtEl>
                                          <p:spTgt spid="57"/>
                                        </p:tgtEl>
                                        <p:attrNameLst>
                                          <p:attrName>ppt_h</p:attrName>
                                        </p:attrNameLst>
                                      </p:cBhvr>
                                      <p:tavLst>
                                        <p:tav tm="0">
                                          <p:val>
                                            <p:fltVal val="0"/>
                                          </p:val>
                                        </p:tav>
                                        <p:tav tm="100000">
                                          <p:val>
                                            <p:strVal val="#ppt_h"/>
                                          </p:val>
                                        </p:tav>
                                      </p:tavLst>
                                    </p:anim>
                                    <p:animEffect transition="in" filter="fade">
                                      <p:cBhvr>
                                        <p:cTn id="71" dur="100"/>
                                        <p:tgtEl>
                                          <p:spTgt spid="57"/>
                                        </p:tgtEl>
                                      </p:cBhvr>
                                    </p:animEffect>
                                  </p:childTnLst>
                                </p:cTn>
                              </p:par>
                            </p:childTnLst>
                          </p:cTn>
                        </p:par>
                        <p:par>
                          <p:cTn id="72" fill="hold">
                            <p:stCondLst>
                              <p:cond delay="7350"/>
                            </p:stCondLst>
                            <p:childTnLst>
                              <p:par>
                                <p:cTn id="73" presetID="53" presetClass="entr" presetSubtype="16" fill="hold" grpId="0" nodeType="afterEffect" nodePh="1">
                                  <p:stCondLst>
                                    <p:cond delay="0"/>
                                  </p:stCondLst>
                                  <p:endCondLst>
                                    <p:cond evt="begin" delay="0">
                                      <p:tn val="73"/>
                                    </p:cond>
                                  </p:endCondLst>
                                  <p:childTnLst>
                                    <p:set>
                                      <p:cBhvr>
                                        <p:cTn id="74" dur="1" fill="hold">
                                          <p:stCondLst>
                                            <p:cond delay="0"/>
                                          </p:stCondLst>
                                        </p:cTn>
                                        <p:tgtEl>
                                          <p:spTgt spid="29"/>
                                        </p:tgtEl>
                                        <p:attrNameLst>
                                          <p:attrName>style.visibility</p:attrName>
                                        </p:attrNameLst>
                                      </p:cBhvr>
                                      <p:to>
                                        <p:strVal val="visible"/>
                                      </p:to>
                                    </p:set>
                                    <p:anim calcmode="lin" valueType="num">
                                      <p:cBhvr>
                                        <p:cTn id="75" dur="500" fill="hold"/>
                                        <p:tgtEl>
                                          <p:spTgt spid="29"/>
                                        </p:tgtEl>
                                        <p:attrNameLst>
                                          <p:attrName>ppt_w</p:attrName>
                                        </p:attrNameLst>
                                      </p:cBhvr>
                                      <p:tavLst>
                                        <p:tav tm="0">
                                          <p:val>
                                            <p:fltVal val="0"/>
                                          </p:val>
                                        </p:tav>
                                        <p:tav tm="100000">
                                          <p:val>
                                            <p:strVal val="#ppt_w"/>
                                          </p:val>
                                        </p:tav>
                                      </p:tavLst>
                                    </p:anim>
                                    <p:anim calcmode="lin" valueType="num">
                                      <p:cBhvr>
                                        <p:cTn id="76" dur="500" fill="hold"/>
                                        <p:tgtEl>
                                          <p:spTgt spid="29"/>
                                        </p:tgtEl>
                                        <p:attrNameLst>
                                          <p:attrName>ppt_h</p:attrName>
                                        </p:attrNameLst>
                                      </p:cBhvr>
                                      <p:tavLst>
                                        <p:tav tm="0">
                                          <p:val>
                                            <p:fltVal val="0"/>
                                          </p:val>
                                        </p:tav>
                                        <p:tav tm="100000">
                                          <p:val>
                                            <p:strVal val="#ppt_h"/>
                                          </p:val>
                                        </p:tav>
                                      </p:tavLst>
                                    </p:anim>
                                    <p:animEffect transition="in" filter="fade">
                                      <p:cBhvr>
                                        <p:cTn id="77" dur="500"/>
                                        <p:tgtEl>
                                          <p:spTgt spid="29"/>
                                        </p:tgtEl>
                                      </p:cBhvr>
                                    </p:animEffect>
                                  </p:childTnLst>
                                </p:cTn>
                              </p:par>
                            </p:childTnLst>
                          </p:cTn>
                        </p:par>
                        <p:par>
                          <p:cTn id="78" fill="hold">
                            <p:stCondLst>
                              <p:cond delay="7850"/>
                            </p:stCondLst>
                            <p:childTnLst>
                              <p:par>
                                <p:cTn id="79" presetID="53" presetClass="entr" presetSubtype="16"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 calcmode="lin" valueType="num">
                                      <p:cBhvr>
                                        <p:cTn id="81" dur="500" fill="hold"/>
                                        <p:tgtEl>
                                          <p:spTgt spid="30"/>
                                        </p:tgtEl>
                                        <p:attrNameLst>
                                          <p:attrName>ppt_w</p:attrName>
                                        </p:attrNameLst>
                                      </p:cBhvr>
                                      <p:tavLst>
                                        <p:tav tm="0">
                                          <p:val>
                                            <p:fltVal val="0"/>
                                          </p:val>
                                        </p:tav>
                                        <p:tav tm="100000">
                                          <p:val>
                                            <p:strVal val="#ppt_w"/>
                                          </p:val>
                                        </p:tav>
                                      </p:tavLst>
                                    </p:anim>
                                    <p:anim calcmode="lin" valueType="num">
                                      <p:cBhvr>
                                        <p:cTn id="82" dur="500" fill="hold"/>
                                        <p:tgtEl>
                                          <p:spTgt spid="30"/>
                                        </p:tgtEl>
                                        <p:attrNameLst>
                                          <p:attrName>ppt_h</p:attrName>
                                        </p:attrNameLst>
                                      </p:cBhvr>
                                      <p:tavLst>
                                        <p:tav tm="0">
                                          <p:val>
                                            <p:fltVal val="0"/>
                                          </p:val>
                                        </p:tav>
                                        <p:tav tm="100000">
                                          <p:val>
                                            <p:strVal val="#ppt_h"/>
                                          </p:val>
                                        </p:tav>
                                      </p:tavLst>
                                    </p:anim>
                                    <p:animEffect transition="in" filter="fade">
                                      <p:cBhvr>
                                        <p:cTn id="8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57" grpId="0"/>
      <p:bldP spid="58" grpId="0"/>
      <p:bldP spid="5" grpId="0" animBg="1"/>
      <p:bldP spid="6" grpId="0" animBg="1"/>
      <p:bldP spid="9" grpId="0" animBg="1"/>
      <p:bldP spid="10" grpId="0" animBg="1"/>
      <p:bldP spid="11" grpId="0" animBg="1"/>
      <p:bldP spid="23" grpId="0"/>
      <p:bldP spid="28" grpId="0"/>
      <p:bldP spid="29" grpId="0"/>
      <p:bldP spid="30" grpId="0"/>
      <p:bldP spid="22" grpId="0"/>
      <p:bldP spid="22" grpId="1"/>
      <p:bldP spid="31" grpId="0" animBg="1"/>
      <p:bldP spid="31"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3"/>
          <p:cNvSpPr>
            <a:spLocks noChangeArrowheads="1"/>
          </p:cNvSpPr>
          <p:nvPr/>
        </p:nvSpPr>
        <p:spPr bwMode="auto">
          <a:xfrm>
            <a:off x="798575" y="234824"/>
            <a:ext cx="11026632" cy="954107"/>
          </a:xfrm>
          <a:prstGeom prst="rect">
            <a:avLst/>
          </a:prstGeom>
          <a:extLst/>
        </p:spPr>
        <p:txBody>
          <a:bodyPr wrap="square">
            <a:spAutoFit/>
          </a:bodyPr>
          <a:lstStyle/>
          <a:p>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POSV</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 （</a:t>
            </a:r>
            <a:r>
              <a:rPr lang="pt-BR" altLang="zh-CN" sz="2800" dirty="0">
                <a:solidFill>
                  <a:srgbClr val="093B5C"/>
                </a:solidFill>
                <a:latin typeface="Microsoft YaHei" charset="-122"/>
                <a:ea typeface="Microsoft YaHei" charset="-122"/>
                <a:cs typeface="Microsoft YaHei" charset="-122"/>
              </a:rPr>
              <a:t> </a:t>
            </a:r>
            <a:r>
              <a:rPr lang="pt-BR" altLang="zh-CN" sz="2800" dirty="0" err="1">
                <a:solidFill>
                  <a:srgbClr val="093B5C"/>
                </a:solidFill>
                <a:latin typeface="Microsoft YaHei" charset="-122"/>
                <a:ea typeface="Microsoft YaHei" charset="-122"/>
                <a:cs typeface="Microsoft YaHei" charset="-122"/>
              </a:rPr>
              <a:t>Practical</a:t>
            </a:r>
            <a:r>
              <a:rPr lang="pt-BR" altLang="zh-CN" sz="2800" dirty="0">
                <a:solidFill>
                  <a:srgbClr val="093B5C"/>
                </a:solidFill>
                <a:latin typeface="Microsoft YaHei" charset="-122"/>
                <a:ea typeface="Microsoft YaHei" charset="-122"/>
                <a:cs typeface="Microsoft YaHei" charset="-122"/>
              </a:rPr>
              <a:t> </a:t>
            </a:r>
            <a:r>
              <a:rPr lang="pt-BR" altLang="zh-CN" sz="2800" dirty="0" err="1">
                <a:solidFill>
                  <a:srgbClr val="093B5C"/>
                </a:solidFill>
                <a:latin typeface="Microsoft YaHei" charset="-122"/>
                <a:ea typeface="Microsoft YaHei" charset="-122"/>
                <a:cs typeface="Microsoft YaHei" charset="-122"/>
              </a:rPr>
              <a:t>Byzantine</a:t>
            </a:r>
            <a:r>
              <a:rPr lang="pt-BR" altLang="zh-CN" sz="2800" dirty="0">
                <a:solidFill>
                  <a:srgbClr val="093B5C"/>
                </a:solidFill>
                <a:latin typeface="Microsoft YaHei" charset="-122"/>
                <a:ea typeface="Microsoft YaHei" charset="-122"/>
                <a:cs typeface="Microsoft YaHei" charset="-122"/>
              </a:rPr>
              <a:t> </a:t>
            </a:r>
            <a:r>
              <a:rPr lang="pt-BR" altLang="zh-CN" sz="2800" dirty="0" err="1">
                <a:solidFill>
                  <a:srgbClr val="093B5C"/>
                </a:solidFill>
                <a:latin typeface="Microsoft YaHei" charset="-122"/>
                <a:ea typeface="Microsoft YaHei" charset="-122"/>
                <a:cs typeface="Microsoft YaHei" charset="-122"/>
              </a:rPr>
              <a:t>Fault</a:t>
            </a:r>
            <a:r>
              <a:rPr lang="pt-BR" altLang="zh-CN" sz="2800" dirty="0">
                <a:solidFill>
                  <a:srgbClr val="093B5C"/>
                </a:solidFill>
                <a:latin typeface="Microsoft YaHei" charset="-122"/>
                <a:ea typeface="Microsoft YaHei" charset="-122"/>
                <a:cs typeface="Microsoft YaHei" charset="-122"/>
              </a:rPr>
              <a:t> </a:t>
            </a:r>
            <a:r>
              <a:rPr lang="pt-BR" altLang="zh-CN" sz="2800" dirty="0" err="1" smtClean="0">
                <a:solidFill>
                  <a:srgbClr val="093B5C"/>
                </a:solidFill>
                <a:latin typeface="Microsoft YaHei" charset="-122"/>
                <a:ea typeface="Microsoft YaHei" charset="-122"/>
                <a:cs typeface="Microsoft YaHei" charset="-122"/>
              </a:rPr>
              <a:t>Tolerance</a:t>
            </a:r>
            <a:r>
              <a:rPr lang="zh-CN" altLang="en-US" sz="2800" dirty="0">
                <a:solidFill>
                  <a:srgbClr val="093B5C"/>
                </a:solidFill>
                <a:latin typeface="Microsoft YaHei" charset="-122"/>
                <a:ea typeface="Microsoft YaHei" charset="-122"/>
                <a:cs typeface="Microsoft YaHei" charset="-122"/>
              </a:rPr>
              <a:t>，权益和活动频率证明 </a:t>
            </a:r>
            <a:r>
              <a:rPr lang="zh-CN" altLang="en-US" sz="2800" dirty="0" smtClean="0">
                <a:solidFill>
                  <a:srgbClr val="093B5C"/>
                </a:solidFill>
                <a:latin typeface="Microsoft YaHei" charset="-122"/>
                <a:ea typeface="Microsoft YaHei" charset="-122"/>
                <a:cs typeface="Microsoft YaHei" charset="-122"/>
              </a:rPr>
              <a:t>，</a:t>
            </a:r>
            <a:r>
              <a:rPr lang="en-US" altLang="zh-CN" sz="2800" dirty="0" smtClean="0">
                <a:solidFill>
                  <a:srgbClr val="093B5C"/>
                </a:solidFill>
                <a:latin typeface="Microsoft YaHei" charset="-122"/>
                <a:ea typeface="Microsoft YaHei" charset="-122"/>
                <a:cs typeface="Microsoft YaHei" charset="-122"/>
              </a:rPr>
              <a:t> </a:t>
            </a:r>
            <a:r>
              <a:rPr lang="en-US" altLang="zh-CN" sz="2800" dirty="0">
                <a:solidFill>
                  <a:srgbClr val="093B5C"/>
                </a:solidFill>
                <a:latin typeface="Microsoft YaHei" charset="-122"/>
                <a:ea typeface="Microsoft YaHei" charset="-122"/>
                <a:cs typeface="Microsoft YaHei" charset="-122"/>
              </a:rPr>
              <a:t>Wood G. </a:t>
            </a:r>
            <a:r>
              <a:rPr lang="en-US" altLang="zh-CN" sz="2800" dirty="0" err="1">
                <a:solidFill>
                  <a:srgbClr val="093B5C"/>
                </a:solidFill>
                <a:latin typeface="Microsoft YaHei" charset="-122"/>
                <a:ea typeface="Microsoft YaHei" charset="-122"/>
                <a:cs typeface="Microsoft YaHei" charset="-122"/>
              </a:rPr>
              <a:t>Ethereum</a:t>
            </a:r>
            <a:r>
              <a:rPr lang="en-US" altLang="zh-CN" sz="2800" dirty="0">
                <a:solidFill>
                  <a:srgbClr val="093B5C"/>
                </a:solidFill>
                <a:latin typeface="Microsoft YaHei" charset="-122"/>
                <a:ea typeface="Microsoft YaHei" charset="-122"/>
                <a:cs typeface="Microsoft YaHei" charset="-122"/>
              </a:rPr>
              <a:t> </a:t>
            </a:r>
            <a:r>
              <a:rPr lang="zh-CN" altLang="en-US" sz="2800" dirty="0" smtClean="0">
                <a:solidFill>
                  <a:srgbClr val="093B5C"/>
                </a:solidFill>
                <a:latin typeface="Microsoft YaHei" charset="-122"/>
                <a:ea typeface="Microsoft YaHei" charset="-122"/>
                <a:cs typeface="Microsoft YaHei" charset="-122"/>
              </a:rPr>
              <a:t>， </a:t>
            </a:r>
            <a:r>
              <a:rPr lang="en-US" altLang="zh-CN" sz="2800" dirty="0" smtClean="0">
                <a:solidFill>
                  <a:srgbClr val="093B5C"/>
                </a:solidFill>
                <a:latin typeface="Microsoft YaHei" charset="-122"/>
                <a:ea typeface="Microsoft YaHei" charset="-122"/>
                <a:cs typeface="Microsoft YaHei" charset="-122"/>
              </a:rPr>
              <a:t>2014</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6" name="等腰三角形 26"/>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4C13108F-6C6A-3445-BCC4-BAF1AE3A3040}"/>
              </a:ext>
            </a:extLst>
          </p:cNvPr>
          <p:cNvSpPr/>
          <p:nvPr/>
        </p:nvSpPr>
        <p:spPr>
          <a:xfrm>
            <a:off x="1538642" y="1452484"/>
            <a:ext cx="4133738" cy="523220"/>
          </a:xfrm>
          <a:prstGeom prst="rect">
            <a:avLst/>
          </a:prstGeom>
        </p:spPr>
        <p:txBody>
          <a:bodyPr wrap="square">
            <a:spAutoFit/>
          </a:bodyPr>
          <a:lstStyle/>
          <a:p>
            <a:r>
              <a:rPr lang="en-US" altLang="zh-CN" sz="2800" b="1" dirty="0" smtClean="0">
                <a:solidFill>
                  <a:srgbClr val="093B5C"/>
                </a:solidFill>
                <a:latin typeface="微软雅黑" panose="020B0503020204020204" pitchFamily="34" charset="-122"/>
                <a:ea typeface="微软雅黑" panose="020B0503020204020204" pitchFamily="34" charset="-122"/>
              </a:rPr>
              <a:t>POS</a:t>
            </a:r>
            <a:r>
              <a:rPr lang="zh-CN" altLang="en-US" sz="2800" b="1" dirty="0" smtClean="0">
                <a:solidFill>
                  <a:srgbClr val="093B5C"/>
                </a:solidFill>
                <a:latin typeface="微软雅黑" panose="020B0503020204020204" pitchFamily="34" charset="-122"/>
                <a:ea typeface="微软雅黑" panose="020B0503020204020204" pitchFamily="34" charset="-122"/>
              </a:rPr>
              <a:t>共识机制</a:t>
            </a:r>
            <a:r>
              <a:rPr lang="zh-CN" altLang="zh-CN" sz="2800" b="1" dirty="0" smtClean="0">
                <a:solidFill>
                  <a:srgbClr val="093B5C"/>
                </a:solidFill>
                <a:latin typeface="微软雅黑" panose="020B0503020204020204" pitchFamily="34" charset="-122"/>
                <a:ea typeface="微软雅黑" panose="020B0503020204020204" pitchFamily="34" charset="-122"/>
              </a:rPr>
              <a:t>存在</a:t>
            </a:r>
            <a:r>
              <a:rPr lang="zh-CN" altLang="zh-CN" sz="2800" b="1" dirty="0">
                <a:solidFill>
                  <a:srgbClr val="093B5C"/>
                </a:solidFill>
                <a:latin typeface="微软雅黑" panose="020B0503020204020204" pitchFamily="34" charset="-122"/>
                <a:ea typeface="微软雅黑" panose="020B0503020204020204" pitchFamily="34" charset="-122"/>
              </a:rPr>
              <a:t>的</a:t>
            </a:r>
            <a:r>
              <a:rPr lang="zh-CN" altLang="zh-CN" sz="2800" b="1" dirty="0" smtClean="0">
                <a:solidFill>
                  <a:srgbClr val="093B5C"/>
                </a:solidFill>
                <a:latin typeface="微软雅黑" panose="020B0503020204020204" pitchFamily="34" charset="-122"/>
                <a:ea typeface="微软雅黑" panose="020B0503020204020204" pitchFamily="34" charset="-122"/>
              </a:rPr>
              <a:t>问题</a:t>
            </a:r>
            <a:r>
              <a:rPr lang="zh-CN" altLang="zh-CN" sz="2000" b="1" dirty="0" smtClean="0">
                <a:solidFill>
                  <a:srgbClr val="093B5C"/>
                </a:solidFill>
                <a:latin typeface="微软雅黑" panose="020B0503020204020204" pitchFamily="34" charset="-122"/>
                <a:ea typeface="微软雅黑" panose="020B0503020204020204" pitchFamily="34" charset="-122"/>
              </a:rPr>
              <a:t> </a:t>
            </a:r>
            <a:endParaRPr lang="zh-CN" altLang="en-US" sz="2000" b="1" dirty="0">
              <a:solidFill>
                <a:srgbClr val="093B5C"/>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6751DDD3-C9A3-D24E-AD3D-450D4ACCECC7}"/>
              </a:ext>
            </a:extLst>
          </p:cNvPr>
          <p:cNvSpPr/>
          <p:nvPr/>
        </p:nvSpPr>
        <p:spPr>
          <a:xfrm>
            <a:off x="1538641" y="2162313"/>
            <a:ext cx="3777277" cy="1200329"/>
          </a:xfrm>
          <a:prstGeom prst="rect">
            <a:avLst/>
          </a:prstGeom>
        </p:spPr>
        <p:txBody>
          <a:bodyPr wrap="square">
            <a:spAutoFit/>
          </a:bodyPr>
          <a:lstStyle/>
          <a:p>
            <a:pPr marL="342900" indent="-342900" algn="just">
              <a:buFont typeface="Wingdings" charset="2"/>
              <a:buChar char="ü"/>
            </a:pPr>
            <a:r>
              <a:rPr lang="zh-CN" altLang="en-US" sz="2400" dirty="0" smtClean="0">
                <a:latin typeface="Microsoft YaHei" charset="-122"/>
                <a:ea typeface="Microsoft YaHei" charset="-122"/>
                <a:cs typeface="Microsoft YaHei" charset="-122"/>
              </a:rPr>
              <a:t>由于币龄的积累可以增加获得挖矿权的概率，</a:t>
            </a:r>
            <a:r>
              <a:rPr lang="zh-CN" altLang="zh-CN" sz="2400" dirty="0" smtClean="0">
                <a:latin typeface="Microsoft YaHei" charset="-122"/>
                <a:ea typeface="Microsoft YaHei" charset="-122"/>
                <a:cs typeface="Microsoft YaHei" charset="-122"/>
              </a:rPr>
              <a:t>有些</a:t>
            </a:r>
            <a:r>
              <a:rPr lang="zh-CN" altLang="en-US" sz="2400" dirty="0" smtClean="0">
                <a:latin typeface="Microsoft YaHei" charset="-122"/>
                <a:ea typeface="Microsoft YaHei" charset="-122"/>
                <a:cs typeface="Microsoft YaHei" charset="-122"/>
              </a:rPr>
              <a:t>参与</a:t>
            </a:r>
            <a:r>
              <a:rPr lang="zh-CN" altLang="zh-CN" sz="2400" dirty="0" smtClean="0">
                <a:latin typeface="Microsoft YaHei" charset="-122"/>
                <a:ea typeface="Microsoft YaHei" charset="-122"/>
                <a:cs typeface="Microsoft YaHei" charset="-122"/>
              </a:rPr>
              <a:t>者</a:t>
            </a:r>
            <a:r>
              <a:rPr lang="zh-CN" altLang="zh-CN" sz="2400" dirty="0">
                <a:latin typeface="Microsoft YaHei" charset="-122"/>
                <a:ea typeface="Microsoft YaHei" charset="-122"/>
                <a:cs typeface="Microsoft YaHei" charset="-122"/>
              </a:rPr>
              <a:t>会</a:t>
            </a:r>
            <a:r>
              <a:rPr lang="zh-CN" altLang="zh-CN" sz="2400" b="1" dirty="0">
                <a:solidFill>
                  <a:srgbClr val="FF0000"/>
                </a:solidFill>
                <a:latin typeface="Microsoft YaHei" charset="-122"/>
                <a:ea typeface="Microsoft YaHei" charset="-122"/>
                <a:cs typeface="Microsoft YaHei" charset="-122"/>
              </a:rPr>
              <a:t>屯</a:t>
            </a:r>
            <a:r>
              <a:rPr lang="zh-CN" altLang="zh-CN" sz="2400" b="1" dirty="0" smtClean="0">
                <a:solidFill>
                  <a:srgbClr val="FF0000"/>
                </a:solidFill>
                <a:latin typeface="Microsoft YaHei" charset="-122"/>
                <a:ea typeface="Microsoft YaHei" charset="-122"/>
                <a:cs typeface="Microsoft YaHei" charset="-122"/>
              </a:rPr>
              <a:t>币</a:t>
            </a:r>
            <a:r>
              <a:rPr lang="zh-CN" altLang="zh-CN" sz="2400" dirty="0" smtClean="0">
                <a:effectLst/>
                <a:latin typeface="Microsoft YaHei" charset="-122"/>
                <a:ea typeface="Microsoft YaHei" charset="-122"/>
                <a:cs typeface="Microsoft YaHei" charset="-122"/>
              </a:rPr>
              <a:t> </a:t>
            </a:r>
            <a:endParaRPr lang="zh-CN" altLang="en-US" dirty="0">
              <a:solidFill>
                <a:schemeClr val="tx1">
                  <a:lumMod val="75000"/>
                  <a:lumOff val="25000"/>
                </a:schemeClr>
              </a:solidFill>
              <a:latin typeface="Microsoft YaHei" charset="-122"/>
              <a:ea typeface="Microsoft YaHei" charset="-122"/>
              <a:cs typeface="Microsoft YaHei" charset="-122"/>
            </a:endParaRPr>
          </a:p>
        </p:txBody>
      </p:sp>
      <p:sp>
        <p:nvSpPr>
          <p:cNvPr id="11" name="矩形 10">
            <a:extLst>
              <a:ext uri="{FF2B5EF4-FFF2-40B4-BE49-F238E27FC236}">
                <a16:creationId xmlns:a16="http://schemas.microsoft.com/office/drawing/2014/main" id="{54E325F0-5C44-5A44-9DA1-8DAA34A56D76}"/>
              </a:ext>
            </a:extLst>
          </p:cNvPr>
          <p:cNvSpPr/>
          <p:nvPr/>
        </p:nvSpPr>
        <p:spPr>
          <a:xfrm>
            <a:off x="6822392" y="1452484"/>
            <a:ext cx="4576080" cy="523220"/>
          </a:xfrm>
          <a:prstGeom prst="rect">
            <a:avLst/>
          </a:prstGeom>
        </p:spPr>
        <p:txBody>
          <a:bodyPr wrap="square">
            <a:spAutoFit/>
          </a:bodyPr>
          <a:lstStyle/>
          <a:p>
            <a:r>
              <a:rPr lang="en-US" altLang="zh-CN" sz="2800" b="1" dirty="0" smtClean="0">
                <a:solidFill>
                  <a:srgbClr val="093B5C"/>
                </a:solidFill>
                <a:latin typeface="微软雅黑" panose="020B0503020204020204" pitchFamily="34" charset="-122"/>
                <a:ea typeface="微软雅黑" panose="020B0503020204020204" pitchFamily="34" charset="-122"/>
              </a:rPr>
              <a:t>POSV</a:t>
            </a:r>
            <a:r>
              <a:rPr lang="zh-CN" altLang="en-US" sz="2800" b="1" dirty="0" smtClean="0">
                <a:solidFill>
                  <a:srgbClr val="093B5C"/>
                </a:solidFill>
                <a:latin typeface="微软雅黑" panose="020B0503020204020204" pitchFamily="34" charset="-122"/>
                <a:ea typeface="微软雅黑" panose="020B0503020204020204" pitchFamily="34" charset="-122"/>
              </a:rPr>
              <a:t>共识机制的</a:t>
            </a:r>
            <a:r>
              <a:rPr lang="zh-CN" altLang="zh-CN" sz="2800" b="1" dirty="0" smtClean="0">
                <a:solidFill>
                  <a:srgbClr val="093B5C"/>
                </a:solidFill>
                <a:latin typeface="微软雅黑" panose="020B0503020204020204" pitchFamily="34" charset="-122"/>
                <a:ea typeface="微软雅黑" panose="020B0503020204020204" pitchFamily="34" charset="-122"/>
              </a:rPr>
              <a:t>解决</a:t>
            </a:r>
            <a:r>
              <a:rPr lang="zh-CN" altLang="zh-CN" sz="2800" b="1" dirty="0">
                <a:solidFill>
                  <a:srgbClr val="093B5C"/>
                </a:solidFill>
                <a:latin typeface="微软雅黑" panose="020B0503020204020204" pitchFamily="34" charset="-122"/>
                <a:ea typeface="微软雅黑" panose="020B0503020204020204" pitchFamily="34" charset="-122"/>
              </a:rPr>
              <a:t>方案 </a:t>
            </a:r>
            <a:endParaRPr lang="zh-CN" altLang="en-US" sz="2800" b="1" dirty="0">
              <a:solidFill>
                <a:srgbClr val="093B5C"/>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48A8215D-FE39-6248-941F-2C90FB132E6A}"/>
              </a:ext>
            </a:extLst>
          </p:cNvPr>
          <p:cNvSpPr/>
          <p:nvPr/>
        </p:nvSpPr>
        <p:spPr>
          <a:xfrm>
            <a:off x="6822392" y="2105503"/>
            <a:ext cx="4057418" cy="1569660"/>
          </a:xfrm>
          <a:prstGeom prst="rect">
            <a:avLst/>
          </a:prstGeom>
        </p:spPr>
        <p:txBody>
          <a:bodyPr wrap="square">
            <a:spAutoFit/>
          </a:bodyPr>
          <a:lstStyle/>
          <a:p>
            <a:pPr marL="285750" indent="-285750" algn="just">
              <a:buFont typeface="Wingdings" charset="2"/>
              <a:buChar char="ü"/>
            </a:pPr>
            <a:r>
              <a:rPr lang="zh-CN" altLang="zh-CN" sz="2400" dirty="0" smtClean="0">
                <a:latin typeface="Microsoft YaHei" charset="-122"/>
                <a:ea typeface="Microsoft YaHei" charset="-122"/>
                <a:cs typeface="Microsoft YaHei" charset="-122"/>
              </a:rPr>
              <a:t>通过</a:t>
            </a:r>
            <a:r>
              <a:rPr lang="zh-CN" altLang="zh-CN" sz="2400" dirty="0">
                <a:latin typeface="Microsoft YaHei" charset="-122"/>
                <a:ea typeface="Microsoft YaHei" charset="-122"/>
                <a:cs typeface="Microsoft YaHei" charset="-122"/>
              </a:rPr>
              <a:t>修改“币龄是时间的</a:t>
            </a:r>
            <a:r>
              <a:rPr lang="zh-CN" altLang="zh-CN" sz="2400" b="1" dirty="0">
                <a:solidFill>
                  <a:srgbClr val="FF0000"/>
                </a:solidFill>
                <a:latin typeface="Microsoft YaHei" charset="-122"/>
                <a:ea typeface="Microsoft YaHei" charset="-122"/>
                <a:cs typeface="Microsoft YaHei" charset="-122"/>
              </a:rPr>
              <a:t>线性</a:t>
            </a:r>
            <a:r>
              <a:rPr lang="zh-CN" altLang="zh-CN" sz="2400" dirty="0">
                <a:latin typeface="Microsoft YaHei" charset="-122"/>
                <a:ea typeface="Microsoft YaHei" charset="-122"/>
                <a:cs typeface="Microsoft YaHei" charset="-122"/>
              </a:rPr>
              <a:t>函数”为“币龄是时间的</a:t>
            </a:r>
            <a:r>
              <a:rPr lang="zh-CN" altLang="zh-CN" sz="2400" b="1" dirty="0">
                <a:solidFill>
                  <a:srgbClr val="FF0000"/>
                </a:solidFill>
                <a:latin typeface="Microsoft YaHei" charset="-122"/>
                <a:ea typeface="Microsoft YaHei" charset="-122"/>
                <a:cs typeface="Microsoft YaHei" charset="-122"/>
              </a:rPr>
              <a:t>指数衰减</a:t>
            </a:r>
            <a:r>
              <a:rPr lang="zh-CN" altLang="zh-CN" sz="2400" dirty="0">
                <a:latin typeface="Microsoft YaHei" charset="-122"/>
                <a:ea typeface="Microsoft YaHei" charset="-122"/>
                <a:cs typeface="Microsoft YaHei" charset="-122"/>
              </a:rPr>
              <a:t>函数”，试图减少屯币</a:t>
            </a:r>
            <a:r>
              <a:rPr lang="zh-CN" altLang="zh-CN" sz="2400" dirty="0" smtClean="0">
                <a:latin typeface="Microsoft YaHei" charset="-122"/>
                <a:ea typeface="Microsoft YaHei" charset="-122"/>
                <a:cs typeface="Microsoft YaHei" charset="-122"/>
              </a:rPr>
              <a:t>现象</a:t>
            </a:r>
            <a:endParaRPr lang="zh-CN" altLang="en-US" dirty="0">
              <a:solidFill>
                <a:schemeClr val="tx1">
                  <a:lumMod val="75000"/>
                  <a:lumOff val="25000"/>
                </a:schemeClr>
              </a:solidFill>
              <a:latin typeface="Microsoft YaHei" charset="-122"/>
              <a:ea typeface="Microsoft YaHei" charset="-122"/>
              <a:cs typeface="Microsoft YaHei" charset="-122"/>
            </a:endParaRPr>
          </a:p>
        </p:txBody>
      </p:sp>
      <p:sp>
        <p:nvSpPr>
          <p:cNvPr id="3" name="文本框 2"/>
          <p:cNvSpPr txBox="1"/>
          <p:nvPr/>
        </p:nvSpPr>
        <p:spPr>
          <a:xfrm>
            <a:off x="1538641" y="4336024"/>
            <a:ext cx="9341169" cy="2215991"/>
          </a:xfrm>
          <a:prstGeom prst="rect">
            <a:avLst/>
          </a:prstGeom>
          <a:solidFill>
            <a:schemeClr val="accent5">
              <a:lumMod val="40000"/>
              <a:lumOff val="60000"/>
            </a:schemeClr>
          </a:solidFill>
        </p:spPr>
        <p:txBody>
          <a:bodyPr wrap="square" rtlCol="0">
            <a:spAutoFit/>
          </a:bodyPr>
          <a:lstStyle/>
          <a:p>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该共识机制</a:t>
            </a: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目前</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被</a:t>
            </a:r>
            <a:r>
              <a:rPr lang="zh-CN" altLang="zh-CN" sz="24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瑞迪币（</a:t>
            </a:r>
            <a:r>
              <a:rPr lang="en-US" altLang="zh-CN" sz="2400"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Reddcoin</a:t>
            </a:r>
            <a:r>
              <a:rPr lang="zh-CN" altLang="zh-CN" sz="24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使用</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前期</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POW</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进行币的分发，后期使用</a:t>
            </a: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POSV</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共识机制</a:t>
            </a: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维护</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网络长期</a:t>
            </a: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安全</a:t>
            </a:r>
            <a:endPar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由于瑞迪币前期经过</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POW</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的分发后，分布趋向于均匀，后期改成</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POSV</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算法币种，因此</a:t>
            </a:r>
            <a:r>
              <a:rPr lang="zh-CN" altLang="en-US" sz="24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被克隆的成本很大</a:t>
            </a:r>
          </a:p>
          <a:p>
            <a:endParaRPr kumimoji="1" lang="zh-CN" altLang="en-US" dirty="0"/>
          </a:p>
        </p:txBody>
      </p:sp>
      <p:sp>
        <p:nvSpPr>
          <p:cNvPr id="13" name="右箭头 12"/>
          <p:cNvSpPr/>
          <p:nvPr/>
        </p:nvSpPr>
        <p:spPr bwMode="auto">
          <a:xfrm>
            <a:off x="6014262" y="2162313"/>
            <a:ext cx="595257" cy="805912"/>
          </a:xfrm>
          <a:prstGeom prst="rightArrow">
            <a:avLst/>
          </a:prstGeom>
          <a:ln/>
          <a:extLst/>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CN" altLang="en-US" sz="1400"/>
          </a:p>
        </p:txBody>
      </p:sp>
    </p:spTree>
    <p:extLst>
      <p:ext uri="{BB962C8B-B14F-4D97-AF65-F5344CB8AC3E}">
        <p14:creationId xmlns:p14="http://schemas.microsoft.com/office/powerpoint/2010/main" val="6813246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35" presetClass="path" presetSubtype="0" accel="50000" decel="50000" fill="hold" grpId="1" nodeType="withEffect">
                                  <p:stCondLst>
                                    <p:cond delay="0"/>
                                  </p:stCondLst>
                                  <p:childTnLst>
                                    <p:animMotion origin="layout" path="M 1.875E-6 -3.7037E-6 L 0.12148 -3.7037E-6 " pathEditMode="relative" rAng="0" ptsTypes="AA">
                                      <p:cBhvr>
                                        <p:cTn id="11" dur="1000" spd="-100000" fill="hold"/>
                                        <p:tgtEl>
                                          <p:spTgt spid="5"/>
                                        </p:tgtEl>
                                        <p:attrNameLst>
                                          <p:attrName>ppt_x</p:attrName>
                                          <p:attrName>ppt_y</p:attrName>
                                        </p:attrNameLst>
                                      </p:cBhvr>
                                      <p:rCtr x="6068" y="0"/>
                                    </p:animMotion>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35" presetClass="path" presetSubtype="0" accel="50000" decel="50000" fill="hold" grpId="1" nodeType="withEffect">
                                  <p:stCondLst>
                                    <p:cond delay="0"/>
                                  </p:stCondLst>
                                  <p:childTnLst>
                                    <p:animMotion origin="layout" path="M 3.125E-6 -2.22222E-6 L -0.0681 -2.22222E-6 " pathEditMode="relative" rAng="0" ptsTypes="AA">
                                      <p:cBhvr>
                                        <p:cTn id="19" dur="1000" spd="-100000" fill="hold"/>
                                        <p:tgtEl>
                                          <p:spTgt spid="6"/>
                                        </p:tgtEl>
                                        <p:attrNameLst>
                                          <p:attrName>ppt_x</p:attrName>
                                          <p:attrName>ppt_y</p:attrName>
                                        </p:attrNameLst>
                                      </p:cBhvr>
                                      <p:rCtr x="-3411" y="0"/>
                                    </p:animMotion>
                                  </p:childTnLst>
                                </p:cTn>
                              </p:par>
                            </p:childTnLst>
                          </p:cTn>
                        </p:par>
                        <p:par>
                          <p:cTn id="20" fill="hold">
                            <p:stCondLst>
                              <p:cond delay="20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strVal val="#ppt_w+.3"/>
                                          </p:val>
                                        </p:tav>
                                        <p:tav tm="100000">
                                          <p:val>
                                            <p:strVal val="#ppt_w"/>
                                          </p:val>
                                        </p:tav>
                                      </p:tavLst>
                                    </p:anim>
                                    <p:anim calcmode="lin" valueType="num">
                                      <p:cBhvr>
                                        <p:cTn id="24" dur="500" fill="hold"/>
                                        <p:tgtEl>
                                          <p:spTgt spid="9"/>
                                        </p:tgtEl>
                                        <p:attrNameLst>
                                          <p:attrName>ppt_h</p:attrName>
                                        </p:attrNameLst>
                                      </p:cBhvr>
                                      <p:tavLst>
                                        <p:tav tm="0">
                                          <p:val>
                                            <p:strVal val="#ppt_h"/>
                                          </p:val>
                                        </p:tav>
                                        <p:tav tm="100000">
                                          <p:val>
                                            <p:strVal val="#ppt_h"/>
                                          </p:val>
                                        </p:tav>
                                      </p:tavLst>
                                    </p:anim>
                                    <p:animEffect transition="in" filter="fade">
                                      <p:cBhvr>
                                        <p:cTn id="25" dur="500"/>
                                        <p:tgtEl>
                                          <p:spTgt spid="9"/>
                                        </p:tgtEl>
                                      </p:cBhvr>
                                    </p:animEffect>
                                  </p:childTnLst>
                                </p:cTn>
                              </p:par>
                            </p:childTnLst>
                          </p:cTn>
                        </p:par>
                        <p:par>
                          <p:cTn id="26" fill="hold">
                            <p:stCondLst>
                              <p:cond delay="2500"/>
                            </p:stCondLst>
                            <p:childTnLst>
                              <p:par>
                                <p:cTn id="27" presetID="53" presetClass="entr" presetSubtype="16" fill="hold" grpId="0" nodeType="afterEffect">
                                  <p:stCondLst>
                                    <p:cond delay="0"/>
                                  </p:stCondLst>
                                  <p:iterate type="lt">
                                    <p:tmPct val="10000"/>
                                  </p:iterate>
                                  <p:childTnLst>
                                    <p:set>
                                      <p:cBhvr>
                                        <p:cTn id="28" dur="1" fill="hold">
                                          <p:stCondLst>
                                            <p:cond delay="0"/>
                                          </p:stCondLst>
                                        </p:cTn>
                                        <p:tgtEl>
                                          <p:spTgt spid="10"/>
                                        </p:tgtEl>
                                        <p:attrNameLst>
                                          <p:attrName>style.visibility</p:attrName>
                                        </p:attrNameLst>
                                      </p:cBhvr>
                                      <p:to>
                                        <p:strVal val="visible"/>
                                      </p:to>
                                    </p:set>
                                    <p:anim calcmode="lin" valueType="num">
                                      <p:cBhvr>
                                        <p:cTn id="29" dur="100" fill="hold"/>
                                        <p:tgtEl>
                                          <p:spTgt spid="10"/>
                                        </p:tgtEl>
                                        <p:attrNameLst>
                                          <p:attrName>ppt_w</p:attrName>
                                        </p:attrNameLst>
                                      </p:cBhvr>
                                      <p:tavLst>
                                        <p:tav tm="0">
                                          <p:val>
                                            <p:fltVal val="0"/>
                                          </p:val>
                                        </p:tav>
                                        <p:tav tm="100000">
                                          <p:val>
                                            <p:strVal val="#ppt_w"/>
                                          </p:val>
                                        </p:tav>
                                      </p:tavLst>
                                    </p:anim>
                                    <p:anim calcmode="lin" valueType="num">
                                      <p:cBhvr>
                                        <p:cTn id="30" dur="100" fill="hold"/>
                                        <p:tgtEl>
                                          <p:spTgt spid="10"/>
                                        </p:tgtEl>
                                        <p:attrNameLst>
                                          <p:attrName>ppt_h</p:attrName>
                                        </p:attrNameLst>
                                      </p:cBhvr>
                                      <p:tavLst>
                                        <p:tav tm="0">
                                          <p:val>
                                            <p:fltVal val="0"/>
                                          </p:val>
                                        </p:tav>
                                        <p:tav tm="100000">
                                          <p:val>
                                            <p:strVal val="#ppt_h"/>
                                          </p:val>
                                        </p:tav>
                                      </p:tavLst>
                                    </p:anim>
                                    <p:animEffect transition="in" filter="fade">
                                      <p:cBhvr>
                                        <p:cTn id="31" dur="100"/>
                                        <p:tgtEl>
                                          <p:spTgt spid="10"/>
                                        </p:tgtEl>
                                      </p:cBhvr>
                                    </p:animEffect>
                                  </p:childTnLst>
                                </p:cTn>
                              </p:par>
                            </p:childTnLst>
                          </p:cTn>
                        </p:par>
                        <p:par>
                          <p:cTn id="32" fill="hold">
                            <p:stCondLst>
                              <p:cond delay="2870"/>
                            </p:stCondLst>
                            <p:childTnLst>
                              <p:par>
                                <p:cTn id="33" presetID="50" presetClass="entr" presetSubtype="0" decel="10000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strVal val="#ppt_w+.3"/>
                                          </p:val>
                                        </p:tav>
                                        <p:tav tm="100000">
                                          <p:val>
                                            <p:strVal val="#ppt_w"/>
                                          </p:val>
                                        </p:tav>
                                      </p:tavLst>
                                    </p:anim>
                                    <p:anim calcmode="lin" valueType="num">
                                      <p:cBhvr>
                                        <p:cTn id="36" dur="500" fill="hold"/>
                                        <p:tgtEl>
                                          <p:spTgt spid="11"/>
                                        </p:tgtEl>
                                        <p:attrNameLst>
                                          <p:attrName>ppt_h</p:attrName>
                                        </p:attrNameLst>
                                      </p:cBhvr>
                                      <p:tavLst>
                                        <p:tav tm="0">
                                          <p:val>
                                            <p:strVal val="#ppt_h"/>
                                          </p:val>
                                        </p:tav>
                                        <p:tav tm="100000">
                                          <p:val>
                                            <p:strVal val="#ppt_h"/>
                                          </p:val>
                                        </p:tav>
                                      </p:tavLst>
                                    </p:anim>
                                    <p:animEffect transition="in" filter="fade">
                                      <p:cBhvr>
                                        <p:cTn id="37" dur="500"/>
                                        <p:tgtEl>
                                          <p:spTgt spid="11"/>
                                        </p:tgtEl>
                                      </p:cBhvr>
                                    </p:animEffect>
                                  </p:childTnLst>
                                </p:cTn>
                              </p:par>
                            </p:childTnLst>
                          </p:cTn>
                        </p:par>
                        <p:par>
                          <p:cTn id="38" fill="hold">
                            <p:stCondLst>
                              <p:cond delay="3370"/>
                            </p:stCondLst>
                            <p:childTnLst>
                              <p:par>
                                <p:cTn id="39" presetID="53" presetClass="entr" presetSubtype="16" fill="hold" grpId="0" nodeType="afterEffect">
                                  <p:stCondLst>
                                    <p:cond delay="0"/>
                                  </p:stCondLst>
                                  <p:iterate type="lt">
                                    <p:tmPct val="10000"/>
                                  </p:iterate>
                                  <p:childTnLst>
                                    <p:set>
                                      <p:cBhvr>
                                        <p:cTn id="40" dur="1" fill="hold">
                                          <p:stCondLst>
                                            <p:cond delay="0"/>
                                          </p:stCondLst>
                                        </p:cTn>
                                        <p:tgtEl>
                                          <p:spTgt spid="12"/>
                                        </p:tgtEl>
                                        <p:attrNameLst>
                                          <p:attrName>style.visibility</p:attrName>
                                        </p:attrNameLst>
                                      </p:cBhvr>
                                      <p:to>
                                        <p:strVal val="visible"/>
                                      </p:to>
                                    </p:set>
                                    <p:anim calcmode="lin" valueType="num">
                                      <p:cBhvr>
                                        <p:cTn id="41" dur="100" fill="hold"/>
                                        <p:tgtEl>
                                          <p:spTgt spid="12"/>
                                        </p:tgtEl>
                                        <p:attrNameLst>
                                          <p:attrName>ppt_w</p:attrName>
                                        </p:attrNameLst>
                                      </p:cBhvr>
                                      <p:tavLst>
                                        <p:tav tm="0">
                                          <p:val>
                                            <p:fltVal val="0"/>
                                          </p:val>
                                        </p:tav>
                                        <p:tav tm="100000">
                                          <p:val>
                                            <p:strVal val="#ppt_w"/>
                                          </p:val>
                                        </p:tav>
                                      </p:tavLst>
                                    </p:anim>
                                    <p:anim calcmode="lin" valueType="num">
                                      <p:cBhvr>
                                        <p:cTn id="42" dur="100" fill="hold"/>
                                        <p:tgtEl>
                                          <p:spTgt spid="12"/>
                                        </p:tgtEl>
                                        <p:attrNameLst>
                                          <p:attrName>ppt_h</p:attrName>
                                        </p:attrNameLst>
                                      </p:cBhvr>
                                      <p:tavLst>
                                        <p:tav tm="0">
                                          <p:val>
                                            <p:fltVal val="0"/>
                                          </p:val>
                                        </p:tav>
                                        <p:tav tm="100000">
                                          <p:val>
                                            <p:strVal val="#ppt_h"/>
                                          </p:val>
                                        </p:tav>
                                      </p:tavLst>
                                    </p:anim>
                                    <p:animEffect transition="in" filter="fade">
                                      <p:cBhvr>
                                        <p:cTn id="43" dur="1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P spid="9" grpId="0"/>
      <p:bldP spid="10" grpId="0"/>
      <p:bldP spid="11"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组合 3"/>
          <p:cNvGrpSpPr/>
          <p:nvPr/>
        </p:nvGrpSpPr>
        <p:grpSpPr>
          <a:xfrm>
            <a:off x="1806115" y="2075184"/>
            <a:ext cx="1720431" cy="2134001"/>
            <a:chOff x="1110504" y="1492274"/>
            <a:chExt cx="1909505" cy="2368526"/>
          </a:xfrm>
          <a:solidFill>
            <a:srgbClr val="093B5C"/>
          </a:solidFill>
          <a:effectLst>
            <a:outerShdw blurRad="203200" dist="152400" dir="2700000" algn="tl" rotWithShape="0">
              <a:prstClr val="black">
                <a:alpha val="60000"/>
              </a:prstClr>
            </a:outerShdw>
          </a:effectLst>
        </p:grpSpPr>
        <p:grpSp>
          <p:nvGrpSpPr>
            <p:cNvPr id="5" name="组合 4"/>
            <p:cNvGrpSpPr/>
            <p:nvPr/>
          </p:nvGrpSpPr>
          <p:grpSpPr>
            <a:xfrm rot="10985882">
              <a:off x="2272100" y="1492274"/>
              <a:ext cx="747909" cy="1173537"/>
              <a:chOff x="1335314" y="4786756"/>
              <a:chExt cx="1122806" cy="1761783"/>
            </a:xfrm>
            <a:grpFill/>
          </p:grpSpPr>
          <p:grpSp>
            <p:nvGrpSpPr>
              <p:cNvPr id="9" name="组合 8"/>
              <p:cNvGrpSpPr/>
              <p:nvPr/>
            </p:nvGrpSpPr>
            <p:grpSpPr>
              <a:xfrm rot="21435440">
                <a:off x="1441603" y="4786756"/>
                <a:ext cx="1016517" cy="1761783"/>
                <a:chOff x="4376258" y="4808160"/>
                <a:chExt cx="1016517" cy="1761783"/>
              </a:xfrm>
              <a:grpFill/>
            </p:grpSpPr>
            <p:sp>
              <p:nvSpPr>
                <p:cNvPr id="11" name="任意多边形 10"/>
                <p:cNvSpPr/>
                <p:nvPr/>
              </p:nvSpPr>
              <p:spPr>
                <a:xfrm rot="18857641">
                  <a:off x="3748178" y="5511022"/>
                  <a:ext cx="1687001" cy="430842"/>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615405">
                  <a:off x="5160547" y="4808160"/>
                  <a:ext cx="232228" cy="434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 name="直接连接符 9"/>
              <p:cNvCxnSpPr/>
              <p:nvPr/>
            </p:nvCxnSpPr>
            <p:spPr>
              <a:xfrm flipH="1">
                <a:off x="1335314" y="5370285"/>
                <a:ext cx="725714" cy="783772"/>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同心圆 5"/>
            <p:cNvSpPr/>
            <p:nvPr/>
          </p:nvSpPr>
          <p:spPr>
            <a:xfrm>
              <a:off x="1110504" y="2397820"/>
              <a:ext cx="1462980" cy="1462980"/>
            </a:xfrm>
            <a:prstGeom prst="donut">
              <a:avLst>
                <a:gd name="adj" fmla="val 77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3" name="组合 12"/>
          <p:cNvGrpSpPr/>
          <p:nvPr/>
        </p:nvGrpSpPr>
        <p:grpSpPr>
          <a:xfrm>
            <a:off x="4817197" y="1785640"/>
            <a:ext cx="2290113" cy="2711024"/>
            <a:chOff x="3743675" y="972847"/>
            <a:chExt cx="2541794" cy="3008963"/>
          </a:xfrm>
          <a:solidFill>
            <a:srgbClr val="093B5C"/>
          </a:solidFill>
          <a:effectLst>
            <a:outerShdw blurRad="203200" dist="152400" dir="2700000" algn="tl" rotWithShape="0">
              <a:prstClr val="black">
                <a:alpha val="60000"/>
              </a:prstClr>
            </a:outerShdw>
          </a:effectLst>
        </p:grpSpPr>
        <p:grpSp>
          <p:nvGrpSpPr>
            <p:cNvPr id="14" name="组合 13"/>
            <p:cNvGrpSpPr/>
            <p:nvPr/>
          </p:nvGrpSpPr>
          <p:grpSpPr>
            <a:xfrm rot="11163297">
              <a:off x="5364849" y="972847"/>
              <a:ext cx="920620" cy="1444536"/>
              <a:chOff x="1335314" y="4786756"/>
              <a:chExt cx="1122806" cy="1761783"/>
            </a:xfrm>
            <a:grpFill/>
          </p:grpSpPr>
          <p:grpSp>
            <p:nvGrpSpPr>
              <p:cNvPr id="16" name="组合 15"/>
              <p:cNvGrpSpPr/>
              <p:nvPr/>
            </p:nvGrpSpPr>
            <p:grpSpPr>
              <a:xfrm rot="21435440">
                <a:off x="1441601" y="4786756"/>
                <a:ext cx="1016519" cy="1761783"/>
                <a:chOff x="4376256" y="4808160"/>
                <a:chExt cx="1016519" cy="1761783"/>
              </a:xfrm>
              <a:grpFill/>
            </p:grpSpPr>
            <p:sp>
              <p:nvSpPr>
                <p:cNvPr id="18" name="任意多边形 17"/>
                <p:cNvSpPr/>
                <p:nvPr/>
              </p:nvSpPr>
              <p:spPr>
                <a:xfrm rot="18857641">
                  <a:off x="3748177" y="5511021"/>
                  <a:ext cx="1687001" cy="430843"/>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2615405">
                  <a:off x="5160547" y="4808160"/>
                  <a:ext cx="232228" cy="434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flipH="1">
                <a:off x="1335314" y="5370285"/>
                <a:ext cx="725714" cy="783772"/>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同心圆 14"/>
            <p:cNvSpPr/>
            <p:nvPr/>
          </p:nvSpPr>
          <p:spPr>
            <a:xfrm>
              <a:off x="3743675" y="2046514"/>
              <a:ext cx="1935296" cy="1935296"/>
            </a:xfrm>
            <a:prstGeom prst="donut">
              <a:avLst>
                <a:gd name="adj" fmla="val 77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 name="文本框 26"/>
          <p:cNvSpPr txBox="1"/>
          <p:nvPr/>
        </p:nvSpPr>
        <p:spPr>
          <a:xfrm>
            <a:off x="1822657" y="3342338"/>
            <a:ext cx="1282630" cy="369332"/>
          </a:xfrm>
          <a:prstGeom prst="rect">
            <a:avLst/>
          </a:prstGeom>
          <a:noFill/>
        </p:spPr>
        <p:txBody>
          <a:bodyPr wrap="square" rtlCol="0">
            <a:spAutoFit/>
          </a:bodyPr>
          <a:lstStyle/>
          <a:p>
            <a:pPr marL="0" marR="0" lvl="0" indent="0" algn="ctr" defTabSz="914400" eaLnBrk="1" fontAlgn="auto" latinLnBrk="0" hangingPunct="1">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rPr>
              <a:t>初始阶段</a:t>
            </a:r>
          </a:p>
        </p:txBody>
      </p:sp>
      <p:sp>
        <p:nvSpPr>
          <p:cNvPr id="29" name="文本框 28"/>
          <p:cNvSpPr txBox="1"/>
          <p:nvPr/>
        </p:nvSpPr>
        <p:spPr>
          <a:xfrm>
            <a:off x="4923932" y="3401869"/>
            <a:ext cx="1530197" cy="400110"/>
          </a:xfrm>
          <a:prstGeom prst="rect">
            <a:avLst/>
          </a:prstGeom>
          <a:noFill/>
        </p:spPr>
        <p:txBody>
          <a:bodyPr wrap="square" rtlCol="0">
            <a:spAutoFit/>
          </a:bodyPr>
          <a:lstStyle/>
          <a:p>
            <a:pPr marL="0" marR="0" lvl="0" indent="0" algn="ctr" defTabSz="914400" eaLnBrk="1" fontAlgn="auto" latinLnBrk="0" hangingPunct="1">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rPr>
              <a:t>验证阶段</a:t>
            </a:r>
          </a:p>
        </p:txBody>
      </p:sp>
      <p:sp>
        <p:nvSpPr>
          <p:cNvPr id="30" name="矩形 29"/>
          <p:cNvSpPr/>
          <p:nvPr/>
        </p:nvSpPr>
        <p:spPr>
          <a:xfrm>
            <a:off x="1083858" y="4410371"/>
            <a:ext cx="2697534" cy="2308324"/>
          </a:xfrm>
          <a:prstGeom prst="rect">
            <a:avLst/>
          </a:prstGeom>
        </p:spPr>
        <p:txBody>
          <a:bodyPr wrap="square">
            <a:spAutoFit/>
          </a:bodyPr>
          <a:lstStyle/>
          <a:p>
            <a:pPr marL="285750" indent="-285750" algn="just">
              <a:buFont typeface="Arial" charset="0"/>
              <a:buChar char="•"/>
            </a:pPr>
            <a:r>
              <a:rPr lang="zh-CN" altLang="zh-CN" dirty="0">
                <a:latin typeface="Microsoft YaHei" charset="-122"/>
                <a:ea typeface="Microsoft YaHei" charset="-122"/>
                <a:cs typeface="Microsoft YaHei" charset="-122"/>
              </a:rPr>
              <a:t>该共识</a:t>
            </a:r>
            <a:r>
              <a:rPr lang="zh-CN" altLang="en-US" dirty="0">
                <a:latin typeface="Microsoft YaHei" charset="-122"/>
                <a:ea typeface="Microsoft YaHei" charset="-122"/>
                <a:cs typeface="Microsoft YaHei" charset="-122"/>
              </a:rPr>
              <a:t>机制</a:t>
            </a:r>
            <a:r>
              <a:rPr lang="zh-CN" altLang="zh-CN" dirty="0">
                <a:latin typeface="Microsoft YaHei" charset="-122"/>
                <a:ea typeface="Microsoft YaHei" charset="-122"/>
                <a:cs typeface="Microsoft YaHei" charset="-122"/>
              </a:rPr>
              <a:t>将参与节点分为</a:t>
            </a:r>
            <a:r>
              <a:rPr lang="zh-CN" altLang="zh-CN" dirty="0">
                <a:solidFill>
                  <a:srgbClr val="FF0000"/>
                </a:solidFill>
                <a:latin typeface="Microsoft YaHei" charset="-122"/>
                <a:ea typeface="Microsoft YaHei" charset="-122"/>
                <a:cs typeface="Microsoft YaHei" charset="-122"/>
              </a:rPr>
              <a:t>两种</a:t>
            </a:r>
            <a:r>
              <a:rPr lang="zh-CN" altLang="zh-CN" dirty="0">
                <a:latin typeface="Microsoft YaHei" charset="-122"/>
                <a:ea typeface="Microsoft YaHei" charset="-122"/>
                <a:cs typeface="Microsoft YaHei" charset="-122"/>
              </a:rPr>
              <a:t>：证明者</a:t>
            </a:r>
            <a:r>
              <a:rPr lang="en-US" altLang="zh-CN" dirty="0">
                <a:latin typeface="Microsoft YaHei" charset="-122"/>
                <a:ea typeface="Microsoft YaHei" charset="-122"/>
                <a:cs typeface="Microsoft YaHei" charset="-122"/>
              </a:rPr>
              <a:t>P</a:t>
            </a:r>
            <a:r>
              <a:rPr lang="zh-CN" altLang="zh-CN" dirty="0">
                <a:latin typeface="Microsoft YaHei" charset="-122"/>
                <a:ea typeface="Microsoft YaHei" charset="-122"/>
                <a:cs typeface="Microsoft YaHei" charset="-122"/>
              </a:rPr>
              <a:t>和验证者</a:t>
            </a:r>
            <a:r>
              <a:rPr lang="en-US" altLang="zh-CN" dirty="0">
                <a:latin typeface="Microsoft YaHei" charset="-122"/>
                <a:ea typeface="Microsoft YaHei" charset="-122"/>
                <a:cs typeface="Microsoft YaHei" charset="-122"/>
              </a:rPr>
              <a:t>V</a:t>
            </a:r>
            <a:endParaRPr lang="zh-CN" altLang="en-US" sz="1600" dirty="0">
              <a:solidFill>
                <a:schemeClr val="tx1">
                  <a:lumMod val="75000"/>
                  <a:lumOff val="25000"/>
                </a:schemeClr>
              </a:solidFill>
              <a:latin typeface="Microsoft YaHei" charset="-122"/>
              <a:ea typeface="Microsoft YaHei" charset="-122"/>
              <a:cs typeface="Microsoft YaHei" charset="-122"/>
            </a:endParaRPr>
          </a:p>
          <a:p>
            <a:pPr algn="just"/>
            <a:endParaRPr lang="en-US" altLang="zh-CN" dirty="0" smtClean="0">
              <a:latin typeface="Microsoft YaHei" charset="-122"/>
              <a:ea typeface="Microsoft YaHei" charset="-122"/>
              <a:cs typeface="Microsoft YaHei" charset="-122"/>
            </a:endParaRPr>
          </a:p>
          <a:p>
            <a:pPr marL="285750" indent="-285750" algn="just">
              <a:buFont typeface="Arial" charset="0"/>
              <a:buChar char="•"/>
            </a:pPr>
            <a:r>
              <a:rPr lang="zh-CN" altLang="zh-CN" dirty="0" smtClean="0">
                <a:latin typeface="Microsoft YaHei" charset="-122"/>
                <a:ea typeface="Microsoft YaHei" charset="-122"/>
                <a:cs typeface="Microsoft YaHei" charset="-122"/>
              </a:rPr>
              <a:t>证明</a:t>
            </a:r>
            <a:r>
              <a:rPr lang="zh-CN" altLang="zh-CN" dirty="0">
                <a:latin typeface="Microsoft YaHei" charset="-122"/>
                <a:ea typeface="Microsoft YaHei" charset="-122"/>
                <a:cs typeface="Microsoft YaHei" charset="-122"/>
              </a:rPr>
              <a:t>者</a:t>
            </a:r>
            <a:r>
              <a:rPr lang="en-US" altLang="zh-CN" dirty="0">
                <a:latin typeface="Microsoft YaHei" charset="-122"/>
                <a:ea typeface="Microsoft YaHei" charset="-122"/>
                <a:cs typeface="Microsoft YaHei" charset="-122"/>
              </a:rPr>
              <a:t>P</a:t>
            </a:r>
            <a:r>
              <a:rPr lang="zh-CN" altLang="zh-CN" dirty="0">
                <a:latin typeface="Microsoft YaHei" charset="-122"/>
                <a:ea typeface="Microsoft YaHei" charset="-122"/>
                <a:cs typeface="Microsoft YaHei" charset="-122"/>
              </a:rPr>
              <a:t>试图存储大小为</a:t>
            </a:r>
            <a:r>
              <a:rPr lang="en-US" altLang="zh-CN" dirty="0">
                <a:latin typeface="Microsoft YaHei" charset="-122"/>
                <a:ea typeface="Microsoft YaHei" charset="-122"/>
                <a:cs typeface="Microsoft YaHei" charset="-122"/>
              </a:rPr>
              <a:t>N</a:t>
            </a:r>
            <a:r>
              <a:rPr lang="zh-CN" altLang="zh-CN" dirty="0">
                <a:latin typeface="Microsoft YaHei" charset="-122"/>
                <a:ea typeface="Microsoft YaHei" charset="-122"/>
                <a:cs typeface="Microsoft YaHei" charset="-122"/>
              </a:rPr>
              <a:t>的一些数据</a:t>
            </a:r>
            <a:r>
              <a:rPr lang="en-US" altLang="zh-CN" dirty="0">
                <a:latin typeface="Microsoft YaHei" charset="-122"/>
                <a:ea typeface="Microsoft YaHei" charset="-122"/>
                <a:cs typeface="Microsoft YaHei" charset="-122"/>
              </a:rPr>
              <a:t>F</a:t>
            </a:r>
            <a:r>
              <a:rPr lang="zh-CN" altLang="zh-CN" dirty="0">
                <a:latin typeface="Microsoft YaHei" charset="-122"/>
                <a:ea typeface="Microsoft YaHei" charset="-122"/>
                <a:cs typeface="Microsoft YaHei" charset="-122"/>
              </a:rPr>
              <a:t>，而初始阶段的验证者</a:t>
            </a:r>
            <a:r>
              <a:rPr lang="en-US" altLang="zh-CN" dirty="0">
                <a:latin typeface="Microsoft YaHei" charset="-122"/>
                <a:ea typeface="Microsoft YaHei" charset="-122"/>
                <a:cs typeface="Microsoft YaHei" charset="-122"/>
              </a:rPr>
              <a:t>V</a:t>
            </a:r>
            <a:r>
              <a:rPr lang="zh-CN" altLang="zh-CN" dirty="0">
                <a:latin typeface="Microsoft YaHei" charset="-122"/>
                <a:ea typeface="Microsoft YaHei" charset="-122"/>
                <a:cs typeface="Microsoft YaHei" charset="-122"/>
              </a:rPr>
              <a:t>只保存</a:t>
            </a:r>
            <a:r>
              <a:rPr lang="en-US" altLang="zh-CN" dirty="0">
                <a:latin typeface="Microsoft YaHei" charset="-122"/>
                <a:ea typeface="Microsoft YaHei" charset="-122"/>
                <a:cs typeface="Microsoft YaHei" charset="-122"/>
              </a:rPr>
              <a:t>F</a:t>
            </a:r>
            <a:r>
              <a:rPr lang="zh-CN" altLang="zh-CN" dirty="0">
                <a:latin typeface="Microsoft YaHei" charset="-122"/>
                <a:ea typeface="Microsoft YaHei" charset="-122"/>
                <a:cs typeface="Microsoft YaHei" charset="-122"/>
              </a:rPr>
              <a:t>中的一小段</a:t>
            </a:r>
            <a:r>
              <a:rPr lang="zh-CN" altLang="zh-CN" dirty="0" smtClean="0">
                <a:latin typeface="Microsoft YaHei" charset="-122"/>
                <a:ea typeface="Microsoft YaHei" charset="-122"/>
                <a:cs typeface="Microsoft YaHei" charset="-122"/>
              </a:rPr>
              <a:t>信息</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31" name="矩形 30"/>
          <p:cNvSpPr/>
          <p:nvPr/>
        </p:nvSpPr>
        <p:spPr>
          <a:xfrm>
            <a:off x="4308916" y="4697850"/>
            <a:ext cx="3006284" cy="1200329"/>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在验证阶段的任一个时间点，</a:t>
            </a:r>
            <a:r>
              <a:rPr lang="en-US" altLang="zh-CN" dirty="0">
                <a:latin typeface="Microsoft YaHei" charset="-122"/>
                <a:ea typeface="Microsoft YaHei" charset="-122"/>
                <a:cs typeface="Microsoft YaHei" charset="-122"/>
              </a:rPr>
              <a:t>V</a:t>
            </a:r>
            <a:r>
              <a:rPr lang="zh-CN" altLang="zh-CN" dirty="0">
                <a:latin typeface="Microsoft YaHei" charset="-122"/>
                <a:ea typeface="Microsoft YaHei" charset="-122"/>
                <a:cs typeface="Microsoft YaHei" charset="-122"/>
              </a:rPr>
              <a:t>初始化</a:t>
            </a:r>
            <a:r>
              <a:rPr lang="zh-CN" altLang="en-US" dirty="0">
                <a:latin typeface="Microsoft YaHei" charset="-122"/>
                <a:ea typeface="Microsoft YaHei" charset="-122"/>
                <a:cs typeface="Microsoft YaHei" charset="-122"/>
              </a:rPr>
              <a:t>，并开始证明阶段的执行步骤</a:t>
            </a:r>
            <a:r>
              <a:rPr lang="zh-CN" altLang="zh-CN" dirty="0">
                <a:latin typeface="Microsoft YaHei" charset="-122"/>
                <a:ea typeface="Microsoft YaHei" charset="-122"/>
                <a:cs typeface="Microsoft YaHei" charset="-122"/>
              </a:rPr>
              <a:t>，并在证明阶段结束时输出“拒绝或接受</a:t>
            </a:r>
            <a:r>
              <a:rPr lang="zh-CN" altLang="zh-CN" dirty="0" smtClean="0">
                <a:latin typeface="Microsoft YaHei" charset="-122"/>
                <a:ea typeface="Microsoft YaHei" charset="-122"/>
                <a:cs typeface="Microsoft YaHei" charset="-122"/>
              </a:rPr>
              <a:t>”</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32" name="矩形 31"/>
          <p:cNvSpPr/>
          <p:nvPr/>
        </p:nvSpPr>
        <p:spPr>
          <a:xfrm>
            <a:off x="1083271" y="1188058"/>
            <a:ext cx="9595061" cy="1200329"/>
          </a:xfrm>
          <a:prstGeom prst="rect">
            <a:avLst/>
          </a:prstGeom>
        </p:spPr>
        <p:txBody>
          <a:bodyPr wrap="square">
            <a:spAutoFit/>
          </a:bodyPr>
          <a:lstStyle/>
          <a:p>
            <a:pPr algn="just"/>
            <a:r>
              <a:rPr lang="zh-CN" altLang="en-US" sz="24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主要思想：</a:t>
            </a:r>
            <a:r>
              <a:rPr lang="zh-CN" altLang="zh-CN" sz="24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将</a:t>
            </a:r>
            <a:r>
              <a:rPr lang="en-US" altLang="zh-CN" sz="24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POW</a:t>
            </a:r>
            <a:r>
              <a:rPr lang="zh-CN" altLang="zh-CN" sz="24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算法中的</a:t>
            </a:r>
            <a:r>
              <a:rPr lang="zh-CN"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算力资源</a:t>
            </a:r>
            <a:r>
              <a:rPr lang="zh-CN" altLang="zh-CN" sz="24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替换为了</a:t>
            </a:r>
            <a:r>
              <a:rPr lang="zh-CN"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磁盘空间资源</a:t>
            </a:r>
            <a:r>
              <a:rPr lang="zh-CN" altLang="zh-CN" sz="24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，通过比拼磁盘空间大小来竞争最后的记帐权。</a:t>
            </a:r>
          </a:p>
          <a:p>
            <a:pPr algn="just"/>
            <a:endParaRPr lang="en-US" altLang="zh-CN" sz="2400" dirty="0" smtClean="0">
              <a:latin typeface="Microsoft YaHei" charset="-122"/>
              <a:ea typeface="Microsoft YaHei" charset="-122"/>
              <a:cs typeface="Microsoft YaHei" charset="-122"/>
            </a:endParaRPr>
          </a:p>
        </p:txBody>
      </p:sp>
      <p:sp>
        <p:nvSpPr>
          <p:cNvPr id="34" name="等腰三角形 33"/>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B8ECEEB6-CA51-264E-8114-92EBF6727241}"/>
              </a:ext>
            </a:extLst>
          </p:cNvPr>
          <p:cNvSpPr/>
          <p:nvPr/>
        </p:nvSpPr>
        <p:spPr>
          <a:xfrm>
            <a:off x="7903781" y="2089653"/>
            <a:ext cx="4014416" cy="3970318"/>
          </a:xfrm>
          <a:prstGeom prst="rect">
            <a:avLst/>
          </a:prstGeom>
        </p:spPr>
        <p:txBody>
          <a:bodyPr wrap="square">
            <a:spAutoFit/>
          </a:bodyPr>
          <a:lstStyle/>
          <a:p>
            <a:pPr algn="just"/>
            <a:r>
              <a:rPr lang="zh-CN" altLang="zh-CN" dirty="0">
                <a:solidFill>
                  <a:srgbClr val="FF0000"/>
                </a:solidFill>
                <a:latin typeface="Microsoft YaHei" charset="-122"/>
                <a:ea typeface="Microsoft YaHei" charset="-122"/>
                <a:cs typeface="Microsoft YaHei" charset="-122"/>
              </a:rPr>
              <a:t>例如：</a:t>
            </a:r>
            <a:r>
              <a:rPr lang="zh-CN" altLang="zh-CN" dirty="0">
                <a:latin typeface="Microsoft YaHei" charset="-122"/>
                <a:ea typeface="Microsoft YaHei" charset="-122"/>
                <a:cs typeface="Microsoft YaHei" charset="-122"/>
              </a:rPr>
              <a:t>假设验证者</a:t>
            </a:r>
            <a:r>
              <a:rPr lang="en-US" altLang="zh-CN" dirty="0">
                <a:latin typeface="Microsoft YaHei" charset="-122"/>
                <a:ea typeface="Microsoft YaHei" charset="-122"/>
                <a:cs typeface="Microsoft YaHei" charset="-122"/>
              </a:rPr>
              <a:t>V</a:t>
            </a:r>
            <a:r>
              <a:rPr lang="zh-CN" altLang="zh-CN" dirty="0">
                <a:latin typeface="Microsoft YaHei" charset="-122"/>
                <a:ea typeface="Microsoft YaHei" charset="-122"/>
                <a:cs typeface="Microsoft YaHei" charset="-122"/>
              </a:rPr>
              <a:t>是提供</a:t>
            </a:r>
            <a:r>
              <a:rPr lang="zh-CN" altLang="zh-CN" dirty="0">
                <a:solidFill>
                  <a:srgbClr val="FF0000"/>
                </a:solidFill>
                <a:latin typeface="Microsoft YaHei" charset="-122"/>
                <a:ea typeface="Microsoft YaHei" charset="-122"/>
                <a:cs typeface="Microsoft YaHei" charset="-122"/>
              </a:rPr>
              <a:t>免费电子邮件服务</a:t>
            </a:r>
            <a:r>
              <a:rPr lang="zh-CN" altLang="zh-CN" dirty="0">
                <a:latin typeface="Microsoft YaHei" charset="-122"/>
                <a:ea typeface="Microsoft YaHei" charset="-122"/>
                <a:cs typeface="Microsoft YaHei" charset="-122"/>
              </a:rPr>
              <a:t>的组织，为了防止某人注册大量伪造地址用于垃圾邮件，</a:t>
            </a:r>
            <a:r>
              <a:rPr lang="en-US" altLang="zh-CN" dirty="0">
                <a:latin typeface="Microsoft YaHei" charset="-122"/>
                <a:ea typeface="Microsoft YaHei" charset="-122"/>
                <a:cs typeface="Microsoft YaHei" charset="-122"/>
              </a:rPr>
              <a:t>V</a:t>
            </a:r>
            <a:r>
              <a:rPr lang="zh-CN" altLang="zh-CN" dirty="0">
                <a:latin typeface="Microsoft YaHei" charset="-122"/>
                <a:ea typeface="Microsoft YaHei" charset="-122"/>
                <a:cs typeface="Microsoft YaHei" charset="-122"/>
              </a:rPr>
              <a:t>可能会要求用户为注册的每个地址贡献一些不重要的磁盘空间，例如</a:t>
            </a:r>
            <a:r>
              <a:rPr lang="en-US" altLang="zh-CN" dirty="0">
                <a:latin typeface="Microsoft YaHei" charset="-122"/>
                <a:ea typeface="Microsoft YaHei" charset="-122"/>
                <a:cs typeface="Microsoft YaHei" charset="-122"/>
              </a:rPr>
              <a:t>100GB</a:t>
            </a:r>
            <a:r>
              <a:rPr lang="zh-CN" altLang="zh-CN" dirty="0">
                <a:latin typeface="Microsoft YaHei" charset="-122"/>
                <a:ea typeface="Microsoft YaHei" charset="-122"/>
                <a:cs typeface="Microsoft YaHei" charset="-122"/>
              </a:rPr>
              <a:t>。有时候，</a:t>
            </a:r>
            <a:r>
              <a:rPr lang="en-US" altLang="zh-CN" dirty="0">
                <a:latin typeface="Microsoft YaHei" charset="-122"/>
                <a:ea typeface="Microsoft YaHei" charset="-122"/>
                <a:cs typeface="Microsoft YaHei" charset="-122"/>
              </a:rPr>
              <a:t>V</a:t>
            </a:r>
            <a:r>
              <a:rPr lang="zh-CN" altLang="zh-CN" dirty="0">
                <a:latin typeface="Microsoft YaHei" charset="-122"/>
                <a:ea typeface="Microsoft YaHei" charset="-122"/>
                <a:cs typeface="Microsoft YaHei" charset="-122"/>
              </a:rPr>
              <a:t>会随机抽查某些及用户是否真的投入了这个空间。</a:t>
            </a:r>
            <a:endParaRPr lang="en-US" altLang="zh-CN" dirty="0">
              <a:latin typeface="Microsoft YaHei" charset="-122"/>
              <a:ea typeface="Microsoft YaHei" charset="-122"/>
              <a:cs typeface="Microsoft YaHei" charset="-122"/>
            </a:endParaRPr>
          </a:p>
          <a:p>
            <a:pPr algn="just"/>
            <a:endParaRPr lang="en-US" altLang="zh-CN" dirty="0">
              <a:latin typeface="Microsoft YaHei" charset="-122"/>
              <a:ea typeface="Microsoft YaHei" charset="-122"/>
              <a:cs typeface="Microsoft YaHei" charset="-122"/>
            </a:endParaRPr>
          </a:p>
          <a:p>
            <a:pPr algn="just"/>
            <a:r>
              <a:rPr lang="zh-CN" altLang="zh-CN" dirty="0">
                <a:latin typeface="Microsoft YaHei" charset="-122"/>
                <a:ea typeface="Microsoft YaHei" charset="-122"/>
                <a:cs typeface="Microsoft YaHei" charset="-122"/>
              </a:rPr>
              <a:t>验证者</a:t>
            </a:r>
            <a:r>
              <a:rPr lang="en-US" altLang="zh-CN" dirty="0">
                <a:latin typeface="Microsoft YaHei" charset="-122"/>
                <a:ea typeface="Microsoft YaHei" charset="-122"/>
                <a:cs typeface="Microsoft YaHei" charset="-122"/>
              </a:rPr>
              <a:t>V</a:t>
            </a:r>
            <a:r>
              <a:rPr lang="zh-CN" altLang="zh-CN" dirty="0">
                <a:latin typeface="Microsoft YaHei" charset="-122"/>
                <a:ea typeface="Microsoft YaHei" charset="-122"/>
                <a:cs typeface="Microsoft YaHei" charset="-122"/>
              </a:rPr>
              <a:t>验证用户是否真的投入了这个空间最简单的解决</a:t>
            </a:r>
            <a:r>
              <a:rPr lang="zh-CN" altLang="zh-CN" dirty="0">
                <a:solidFill>
                  <a:srgbClr val="FF0000"/>
                </a:solidFill>
                <a:latin typeface="Microsoft YaHei" charset="-122"/>
                <a:ea typeface="Microsoft YaHei" charset="-122"/>
                <a:cs typeface="Microsoft YaHei" charset="-122"/>
              </a:rPr>
              <a:t>方案是</a:t>
            </a:r>
            <a:r>
              <a:rPr lang="zh-CN" altLang="zh-CN" dirty="0">
                <a:latin typeface="Microsoft YaHei" charset="-122"/>
                <a:ea typeface="Microsoft YaHei" charset="-122"/>
                <a:cs typeface="Microsoft YaHei" charset="-122"/>
              </a:rPr>
              <a:t>：验证者</a:t>
            </a:r>
            <a:r>
              <a:rPr lang="en-US" altLang="zh-CN" dirty="0">
                <a:latin typeface="Microsoft YaHei" charset="-122"/>
                <a:ea typeface="Microsoft YaHei" charset="-122"/>
                <a:cs typeface="Microsoft YaHei" charset="-122"/>
              </a:rPr>
              <a:t>V</a:t>
            </a:r>
            <a:r>
              <a:rPr lang="zh-CN" altLang="zh-CN" dirty="0">
                <a:latin typeface="Microsoft YaHei" charset="-122"/>
                <a:ea typeface="Microsoft YaHei" charset="-122"/>
                <a:cs typeface="Microsoft YaHei" charset="-122"/>
              </a:rPr>
              <a:t>在初始化阶段产生伪随机</a:t>
            </a:r>
            <a:r>
              <a:rPr lang="en-US" altLang="zh-CN" dirty="0">
                <a:latin typeface="Microsoft YaHei" charset="-122"/>
                <a:ea typeface="Microsoft YaHei" charset="-122"/>
                <a:cs typeface="Microsoft YaHei" charset="-122"/>
              </a:rPr>
              <a:t>100GB</a:t>
            </a:r>
            <a:r>
              <a:rPr lang="zh-CN" altLang="zh-CN" dirty="0">
                <a:latin typeface="Microsoft YaHei" charset="-122"/>
                <a:ea typeface="Microsoft YaHei" charset="-122"/>
                <a:cs typeface="Microsoft YaHei" charset="-122"/>
              </a:rPr>
              <a:t>文件</a:t>
            </a:r>
            <a:r>
              <a:rPr lang="en-US" altLang="zh-CN" dirty="0">
                <a:latin typeface="Microsoft YaHei" charset="-122"/>
                <a:ea typeface="Microsoft YaHei" charset="-122"/>
                <a:cs typeface="Microsoft YaHei" charset="-122"/>
              </a:rPr>
              <a:t>F</a:t>
            </a:r>
            <a:r>
              <a:rPr lang="zh-CN" altLang="zh-CN" dirty="0">
                <a:latin typeface="Microsoft YaHei" charset="-122"/>
                <a:ea typeface="Microsoft YaHei" charset="-122"/>
                <a:cs typeface="Microsoft YaHei" charset="-122"/>
              </a:rPr>
              <a:t>并将其发送给证明者</a:t>
            </a:r>
            <a:r>
              <a:rPr lang="en-US" altLang="zh-CN" dirty="0">
                <a:latin typeface="Microsoft YaHei" charset="-122"/>
                <a:ea typeface="Microsoft YaHei" charset="-122"/>
                <a:cs typeface="Microsoft YaHei" charset="-122"/>
              </a:rPr>
              <a:t>P</a:t>
            </a:r>
            <a:r>
              <a:rPr lang="zh-CN" altLang="zh-CN" dirty="0">
                <a:latin typeface="Microsoft YaHei" charset="-122"/>
                <a:ea typeface="Microsoft YaHei" charset="-122"/>
                <a:cs typeface="Microsoft YaHei" charset="-122"/>
              </a:rPr>
              <a:t>。之后，</a:t>
            </a:r>
            <a:r>
              <a:rPr lang="en-US" altLang="zh-CN" dirty="0">
                <a:latin typeface="Microsoft YaHei" charset="-122"/>
                <a:ea typeface="Microsoft YaHei" charset="-122"/>
                <a:cs typeface="Microsoft YaHei" charset="-122"/>
              </a:rPr>
              <a:t>V</a:t>
            </a:r>
            <a:r>
              <a:rPr lang="zh-CN" altLang="zh-CN" dirty="0">
                <a:latin typeface="Microsoft YaHei" charset="-122"/>
                <a:ea typeface="Microsoft YaHei" charset="-122"/>
                <a:cs typeface="Microsoft YaHei" charset="-122"/>
              </a:rPr>
              <a:t>可以要求</a:t>
            </a:r>
            <a:r>
              <a:rPr lang="en-US" altLang="zh-CN" dirty="0">
                <a:latin typeface="Microsoft YaHei" charset="-122"/>
                <a:ea typeface="Microsoft YaHei" charset="-122"/>
                <a:cs typeface="Microsoft YaHei" charset="-122"/>
              </a:rPr>
              <a:t>P</a:t>
            </a:r>
            <a:r>
              <a:rPr lang="zh-CN" altLang="zh-CN" dirty="0">
                <a:latin typeface="Microsoft YaHei" charset="-122"/>
                <a:ea typeface="Microsoft YaHei" charset="-122"/>
                <a:cs typeface="Microsoft YaHei" charset="-122"/>
              </a:rPr>
              <a:t>在随机位置发回一些</a:t>
            </a:r>
            <a:r>
              <a:rPr lang="en-US" altLang="zh-CN" dirty="0">
                <a:latin typeface="Microsoft YaHei" charset="-122"/>
                <a:ea typeface="Microsoft YaHei" charset="-122"/>
                <a:cs typeface="Microsoft YaHei" charset="-122"/>
              </a:rPr>
              <a:t>F</a:t>
            </a:r>
            <a:r>
              <a:rPr lang="zh-CN" altLang="zh-CN" dirty="0">
                <a:latin typeface="Microsoft YaHei" charset="-122"/>
                <a:ea typeface="Microsoft YaHei" charset="-122"/>
                <a:cs typeface="Microsoft YaHei" charset="-122"/>
              </a:rPr>
              <a:t>的片段，确保</a:t>
            </a:r>
            <a:r>
              <a:rPr lang="en-US" altLang="zh-CN" dirty="0">
                <a:latin typeface="Microsoft YaHei" charset="-122"/>
                <a:ea typeface="Microsoft YaHei" charset="-122"/>
                <a:cs typeface="Microsoft YaHei" charset="-122"/>
              </a:rPr>
              <a:t>V</a:t>
            </a:r>
            <a:r>
              <a:rPr lang="zh-CN" altLang="zh-CN" dirty="0">
                <a:latin typeface="Microsoft YaHei" charset="-122"/>
                <a:ea typeface="Microsoft YaHei" charset="-122"/>
                <a:cs typeface="Microsoft YaHei" charset="-122"/>
              </a:rPr>
              <a:t>存储（至少是</a:t>
            </a:r>
            <a:r>
              <a:rPr lang="en-US" altLang="zh-CN" dirty="0">
                <a:latin typeface="Microsoft YaHei" charset="-122"/>
                <a:ea typeface="Microsoft YaHei" charset="-122"/>
                <a:cs typeface="Microsoft YaHei" charset="-122"/>
              </a:rPr>
              <a:t>F</a:t>
            </a:r>
            <a:r>
              <a:rPr lang="zh-CN" altLang="zh-CN" dirty="0">
                <a:latin typeface="Microsoft YaHei" charset="-122"/>
                <a:ea typeface="Microsoft YaHei" charset="-122"/>
                <a:cs typeface="Microsoft YaHei" charset="-122"/>
              </a:rPr>
              <a:t>的很大一部分）。</a:t>
            </a:r>
            <a:r>
              <a:rPr lang="zh-CN" altLang="zh-CN" dirty="0">
                <a:effectLst/>
                <a:latin typeface="Microsoft YaHei" charset="-122"/>
                <a:ea typeface="Microsoft YaHei" charset="-122"/>
                <a:cs typeface="Microsoft YaHei" charset="-122"/>
              </a:rPr>
              <a:t> </a:t>
            </a:r>
            <a:endParaRPr lang="zh-CN" altLang="en-US" dirty="0">
              <a:latin typeface="Microsoft YaHei" charset="-122"/>
              <a:ea typeface="Microsoft YaHei" charset="-122"/>
              <a:cs typeface="Microsoft YaHei" charset="-122"/>
            </a:endParaRPr>
          </a:p>
        </p:txBody>
      </p:sp>
      <p:sp>
        <p:nvSpPr>
          <p:cNvPr id="25" name="矩形 3"/>
          <p:cNvSpPr>
            <a:spLocks noChangeArrowheads="1"/>
          </p:cNvSpPr>
          <p:nvPr/>
        </p:nvSpPr>
        <p:spPr bwMode="auto">
          <a:xfrm>
            <a:off x="798575" y="109179"/>
            <a:ext cx="11393425" cy="954107"/>
          </a:xfrm>
          <a:prstGeom prst="rect">
            <a:avLst/>
          </a:prstGeom>
          <a:extLst/>
        </p:spPr>
        <p:txBody>
          <a:bodyPr wrap="square">
            <a:spAutoFit/>
          </a:bodyPr>
          <a:lstStyle/>
          <a:p>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Proof</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 </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of</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 </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Space</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 （</a:t>
            </a:r>
            <a:r>
              <a:rPr lang="pt-BR" altLang="zh-CN" sz="2800" dirty="0">
                <a:solidFill>
                  <a:srgbClr val="093B5C"/>
                </a:solidFill>
                <a:latin typeface="Microsoft YaHei" charset="-122"/>
                <a:ea typeface="Microsoft YaHei" charset="-122"/>
                <a:cs typeface="Microsoft YaHei" charset="-122"/>
              </a:rPr>
              <a:t> </a:t>
            </a:r>
            <a:r>
              <a:rPr lang="zh-CN" altLang="en-US" sz="2800" dirty="0" smtClean="0">
                <a:solidFill>
                  <a:srgbClr val="093B5C"/>
                </a:solidFill>
                <a:latin typeface="Microsoft YaHei" charset="-122"/>
                <a:ea typeface="Microsoft YaHei" charset="-122"/>
                <a:cs typeface="Microsoft YaHei" charset="-122"/>
              </a:rPr>
              <a:t>磁盘空间</a:t>
            </a:r>
            <a:r>
              <a:rPr lang="zh-CN" altLang="pt-BR" sz="2800" dirty="0" smtClean="0">
                <a:solidFill>
                  <a:srgbClr val="093B5C"/>
                </a:solidFill>
                <a:latin typeface="Microsoft YaHei" charset="-122"/>
                <a:ea typeface="Microsoft YaHei" charset="-122"/>
                <a:cs typeface="Microsoft YaHei" charset="-122"/>
              </a:rPr>
              <a:t>证明 </a:t>
            </a:r>
            <a:r>
              <a:rPr lang="zh-CN" altLang="en-US" sz="2800" dirty="0" smtClean="0">
                <a:solidFill>
                  <a:srgbClr val="093B5C"/>
                </a:solidFill>
                <a:latin typeface="Microsoft YaHei" charset="-122"/>
                <a:ea typeface="Microsoft YaHei" charset="-122"/>
                <a:cs typeface="Microsoft YaHei" charset="-122"/>
              </a:rPr>
              <a:t>，</a:t>
            </a:r>
            <a:r>
              <a:rPr lang="en-US" altLang="zh-CN" sz="2800" b="1" dirty="0">
                <a:solidFill>
                  <a:srgbClr val="FF0000"/>
                </a:solidFill>
                <a:latin typeface="微软雅黑" panose="020B0503020204020204" pitchFamily="34" charset="-122"/>
                <a:ea typeface="微软雅黑" panose="020B0503020204020204" pitchFamily="34" charset="-122"/>
              </a:rPr>
              <a:t> </a:t>
            </a:r>
            <a:r>
              <a:rPr lang="en-US" altLang="zh-CN" sz="2800" dirty="0">
                <a:solidFill>
                  <a:srgbClr val="093B5C"/>
                </a:solidFill>
                <a:latin typeface="Microsoft YaHei" charset="-122"/>
                <a:ea typeface="Microsoft YaHei" charset="-122"/>
                <a:cs typeface="Microsoft YaHei" charset="-122"/>
              </a:rPr>
              <a:t>Stefan </a:t>
            </a:r>
            <a:r>
              <a:rPr lang="en-US" altLang="zh-CN" sz="2800" dirty="0" err="1">
                <a:solidFill>
                  <a:srgbClr val="093B5C"/>
                </a:solidFill>
                <a:latin typeface="Microsoft YaHei" charset="-122"/>
                <a:ea typeface="Microsoft YaHei" charset="-122"/>
                <a:cs typeface="Microsoft YaHei" charset="-122"/>
              </a:rPr>
              <a:t>Dziembowski</a:t>
            </a:r>
            <a:r>
              <a:rPr lang="en-US" altLang="zh-CN" sz="2800" dirty="0">
                <a:solidFill>
                  <a:srgbClr val="093B5C"/>
                </a:solidFill>
                <a:latin typeface="Microsoft YaHei" charset="-122"/>
                <a:ea typeface="Microsoft YaHei" charset="-122"/>
                <a:cs typeface="Microsoft YaHei" charset="-122"/>
              </a:rPr>
              <a:t> </a:t>
            </a:r>
            <a:r>
              <a:rPr lang="zh-CN" altLang="en-US" sz="2800" dirty="0" smtClean="0">
                <a:solidFill>
                  <a:srgbClr val="093B5C"/>
                </a:solidFill>
                <a:latin typeface="Microsoft YaHei" charset="-122"/>
                <a:ea typeface="Microsoft YaHei" charset="-122"/>
                <a:cs typeface="Microsoft YaHei" charset="-122"/>
              </a:rPr>
              <a:t>， </a:t>
            </a:r>
            <a:r>
              <a:rPr lang="en-US" altLang="zh-CN" sz="2800" dirty="0" smtClean="0">
                <a:solidFill>
                  <a:srgbClr val="093B5C"/>
                </a:solidFill>
                <a:latin typeface="Microsoft YaHei" charset="-122"/>
                <a:ea typeface="Microsoft YaHei" charset="-122"/>
                <a:cs typeface="Microsoft YaHei" charset="-122"/>
              </a:rPr>
              <a:t>2015</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Tree>
    <p:extLst>
      <p:ext uri="{BB962C8B-B14F-4D97-AF65-F5344CB8AC3E}">
        <p14:creationId xmlns:p14="http://schemas.microsoft.com/office/powerpoint/2010/main" val="15650830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34"/>
                                        </p:tgtEl>
                                        <p:attrNameLst>
                                          <p:attrName>ppt_x</p:attrName>
                                          <p:attrName>ppt_y</p:attrName>
                                        </p:attrNameLst>
                                      </p:cBhvr>
                                      <p:rCtr x="-3411" y="0"/>
                                    </p:animMotion>
                                  </p:childTnLst>
                                </p:cTn>
                              </p:par>
                            </p:childTnLst>
                          </p:cTn>
                        </p:par>
                        <p:par>
                          <p:cTn id="12" fill="hold">
                            <p:stCondLst>
                              <p:cond delay="1000"/>
                            </p:stCondLst>
                            <p:childTnLst>
                              <p:par>
                                <p:cTn id="13" presetID="23" presetClass="entr" presetSubtype="3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strVal val="(6*min(max(#ppt_w*#ppt_h,.3),1)-7.4)/-.7*#ppt_w"/>
                                          </p:val>
                                        </p:tav>
                                        <p:tav tm="100000">
                                          <p:val>
                                            <p:strVal val="#ppt_w"/>
                                          </p:val>
                                        </p:tav>
                                      </p:tavLst>
                                    </p:anim>
                                    <p:anim calcmode="lin" valueType="num">
                                      <p:cBhvr>
                                        <p:cTn id="16" dur="500" fill="hold"/>
                                        <p:tgtEl>
                                          <p:spTgt spid="4"/>
                                        </p:tgtEl>
                                        <p:attrNameLst>
                                          <p:attrName>ppt_h</p:attrName>
                                        </p:attrNameLst>
                                      </p:cBhvr>
                                      <p:tavLst>
                                        <p:tav tm="0">
                                          <p:val>
                                            <p:strVal val="(6*min(max(#ppt_w*#ppt_h,.3),1)-7.4)/-.7*#ppt_h"/>
                                          </p:val>
                                        </p:tav>
                                        <p:tav tm="100000">
                                          <p:val>
                                            <p:strVal val="#ppt_h"/>
                                          </p:val>
                                        </p:tav>
                                      </p:tavLst>
                                    </p:anim>
                                    <p:anim calcmode="lin" valueType="num">
                                      <p:cBhvr>
                                        <p:cTn id="17" dur="500" fill="hold"/>
                                        <p:tgtEl>
                                          <p:spTgt spid="4"/>
                                        </p:tgtEl>
                                        <p:attrNameLst>
                                          <p:attrName>ppt_x</p:attrName>
                                        </p:attrNameLst>
                                      </p:cBhvr>
                                      <p:tavLst>
                                        <p:tav tm="0">
                                          <p:val>
                                            <p:fltVal val="0.5"/>
                                          </p:val>
                                        </p:tav>
                                        <p:tav tm="100000">
                                          <p:val>
                                            <p:strVal val="#ppt_x"/>
                                          </p:val>
                                        </p:tav>
                                      </p:tavLst>
                                    </p:anim>
                                    <p:anim calcmode="lin" valueType="num">
                                      <p:cBhvr>
                                        <p:cTn id="18" dur="500" fill="hold"/>
                                        <p:tgtEl>
                                          <p:spTgt spid="4"/>
                                        </p:tgtEl>
                                        <p:attrNameLst>
                                          <p:attrName>ppt_y</p:attrName>
                                        </p:attrNameLst>
                                      </p:cBhvr>
                                      <p:tavLst>
                                        <p:tav tm="0">
                                          <p:val>
                                            <p:strVal val="1+(6*min(max(#ppt_w*#ppt_h,.3),1)-7.4)/-.7*#ppt_h/2"/>
                                          </p:val>
                                        </p:tav>
                                        <p:tav tm="100000">
                                          <p:val>
                                            <p:strVal val="#ppt_y"/>
                                          </p:val>
                                        </p:tav>
                                      </p:tavLst>
                                    </p:anim>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childTnLst>
                          </p:cTn>
                        </p:par>
                        <p:par>
                          <p:cTn id="25" fill="hold">
                            <p:stCondLst>
                              <p:cond delay="2000"/>
                            </p:stCondLst>
                            <p:childTnLst>
                              <p:par>
                                <p:cTn id="26" presetID="53" presetClass="entr" presetSubtype="16" fill="hold" grpId="0" nodeType="afterEffect">
                                  <p:stCondLst>
                                    <p:cond delay="0"/>
                                  </p:stCondLst>
                                  <p:iterate type="lt">
                                    <p:tmPct val="10000"/>
                                  </p:iterate>
                                  <p:childTnLst>
                                    <p:set>
                                      <p:cBhvr>
                                        <p:cTn id="27" dur="1" fill="hold">
                                          <p:stCondLst>
                                            <p:cond delay="0"/>
                                          </p:stCondLst>
                                        </p:cTn>
                                        <p:tgtEl>
                                          <p:spTgt spid="30"/>
                                        </p:tgtEl>
                                        <p:attrNameLst>
                                          <p:attrName>style.visibility</p:attrName>
                                        </p:attrNameLst>
                                      </p:cBhvr>
                                      <p:to>
                                        <p:strVal val="visible"/>
                                      </p:to>
                                    </p:set>
                                    <p:anim calcmode="lin" valueType="num">
                                      <p:cBhvr>
                                        <p:cTn id="28" dur="100" fill="hold"/>
                                        <p:tgtEl>
                                          <p:spTgt spid="30"/>
                                        </p:tgtEl>
                                        <p:attrNameLst>
                                          <p:attrName>ppt_w</p:attrName>
                                        </p:attrNameLst>
                                      </p:cBhvr>
                                      <p:tavLst>
                                        <p:tav tm="0">
                                          <p:val>
                                            <p:fltVal val="0"/>
                                          </p:val>
                                        </p:tav>
                                        <p:tav tm="100000">
                                          <p:val>
                                            <p:strVal val="#ppt_w"/>
                                          </p:val>
                                        </p:tav>
                                      </p:tavLst>
                                    </p:anim>
                                    <p:anim calcmode="lin" valueType="num">
                                      <p:cBhvr>
                                        <p:cTn id="29" dur="100" fill="hold"/>
                                        <p:tgtEl>
                                          <p:spTgt spid="30"/>
                                        </p:tgtEl>
                                        <p:attrNameLst>
                                          <p:attrName>ppt_h</p:attrName>
                                        </p:attrNameLst>
                                      </p:cBhvr>
                                      <p:tavLst>
                                        <p:tav tm="0">
                                          <p:val>
                                            <p:fltVal val="0"/>
                                          </p:val>
                                        </p:tav>
                                        <p:tav tm="100000">
                                          <p:val>
                                            <p:strVal val="#ppt_h"/>
                                          </p:val>
                                        </p:tav>
                                      </p:tavLst>
                                    </p:anim>
                                    <p:animEffect transition="in" filter="fade">
                                      <p:cBhvr>
                                        <p:cTn id="30" dur="100"/>
                                        <p:tgtEl>
                                          <p:spTgt spid="30"/>
                                        </p:tgtEl>
                                      </p:cBhvr>
                                    </p:animEffect>
                                  </p:childTnLst>
                                </p:cTn>
                              </p:par>
                            </p:childTnLst>
                          </p:cTn>
                        </p:par>
                        <p:par>
                          <p:cTn id="31" fill="hold">
                            <p:stCondLst>
                              <p:cond delay="2730"/>
                            </p:stCondLst>
                            <p:childTnLst>
                              <p:par>
                                <p:cTn id="32" presetID="23" presetClass="entr" presetSubtype="36"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strVal val="(6*min(max(#ppt_w*#ppt_h,.3),1)-7.4)/-.7*#ppt_w"/>
                                          </p:val>
                                        </p:tav>
                                        <p:tav tm="100000">
                                          <p:val>
                                            <p:strVal val="#ppt_w"/>
                                          </p:val>
                                        </p:tav>
                                      </p:tavLst>
                                    </p:anim>
                                    <p:anim calcmode="lin" valueType="num">
                                      <p:cBhvr>
                                        <p:cTn id="35" dur="500" fill="hold"/>
                                        <p:tgtEl>
                                          <p:spTgt spid="13"/>
                                        </p:tgtEl>
                                        <p:attrNameLst>
                                          <p:attrName>ppt_h</p:attrName>
                                        </p:attrNameLst>
                                      </p:cBhvr>
                                      <p:tavLst>
                                        <p:tav tm="0">
                                          <p:val>
                                            <p:strVal val="(6*min(max(#ppt_w*#ppt_h,.3),1)-7.4)/-.7*#ppt_h"/>
                                          </p:val>
                                        </p:tav>
                                        <p:tav tm="100000">
                                          <p:val>
                                            <p:strVal val="#ppt_h"/>
                                          </p:val>
                                        </p:tav>
                                      </p:tavLst>
                                    </p:anim>
                                    <p:anim calcmode="lin" valueType="num">
                                      <p:cBhvr>
                                        <p:cTn id="36" dur="500" fill="hold"/>
                                        <p:tgtEl>
                                          <p:spTgt spid="13"/>
                                        </p:tgtEl>
                                        <p:attrNameLst>
                                          <p:attrName>ppt_x</p:attrName>
                                        </p:attrNameLst>
                                      </p:cBhvr>
                                      <p:tavLst>
                                        <p:tav tm="0">
                                          <p:val>
                                            <p:fltVal val="0.5"/>
                                          </p:val>
                                        </p:tav>
                                        <p:tav tm="100000">
                                          <p:val>
                                            <p:strVal val="#ppt_x"/>
                                          </p:val>
                                        </p:tav>
                                      </p:tavLst>
                                    </p:anim>
                                    <p:anim calcmode="lin" valueType="num">
                                      <p:cBhvr>
                                        <p:cTn id="37" dur="500" fill="hold"/>
                                        <p:tgtEl>
                                          <p:spTgt spid="13"/>
                                        </p:tgtEl>
                                        <p:attrNameLst>
                                          <p:attrName>ppt_y</p:attrName>
                                        </p:attrNameLst>
                                      </p:cBhvr>
                                      <p:tavLst>
                                        <p:tav tm="0">
                                          <p:val>
                                            <p:strVal val="1+(6*min(max(#ppt_w*#ppt_h,.3),1)-7.4)/-.7*#ppt_h/2"/>
                                          </p:val>
                                        </p:tav>
                                        <p:tav tm="100000">
                                          <p:val>
                                            <p:strVal val="#ppt_y"/>
                                          </p:val>
                                        </p:tav>
                                      </p:tavLst>
                                    </p:anim>
                                  </p:childTnLst>
                                </p:cTn>
                              </p:par>
                            </p:childTnLst>
                          </p:cTn>
                        </p:par>
                        <p:par>
                          <p:cTn id="38" fill="hold">
                            <p:stCondLst>
                              <p:cond delay="3230"/>
                            </p:stCondLst>
                            <p:childTnLst>
                              <p:par>
                                <p:cTn id="39" presetID="53" presetClass="entr" presetSubtype="16"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p:cTn id="41" dur="500" fill="hold"/>
                                        <p:tgtEl>
                                          <p:spTgt spid="29"/>
                                        </p:tgtEl>
                                        <p:attrNameLst>
                                          <p:attrName>ppt_w</p:attrName>
                                        </p:attrNameLst>
                                      </p:cBhvr>
                                      <p:tavLst>
                                        <p:tav tm="0">
                                          <p:val>
                                            <p:fltVal val="0"/>
                                          </p:val>
                                        </p:tav>
                                        <p:tav tm="100000">
                                          <p:val>
                                            <p:strVal val="#ppt_w"/>
                                          </p:val>
                                        </p:tav>
                                      </p:tavLst>
                                    </p:anim>
                                    <p:anim calcmode="lin" valueType="num">
                                      <p:cBhvr>
                                        <p:cTn id="42" dur="500" fill="hold"/>
                                        <p:tgtEl>
                                          <p:spTgt spid="29"/>
                                        </p:tgtEl>
                                        <p:attrNameLst>
                                          <p:attrName>ppt_h</p:attrName>
                                        </p:attrNameLst>
                                      </p:cBhvr>
                                      <p:tavLst>
                                        <p:tav tm="0">
                                          <p:val>
                                            <p:fltVal val="0"/>
                                          </p:val>
                                        </p:tav>
                                        <p:tav tm="100000">
                                          <p:val>
                                            <p:strVal val="#ppt_h"/>
                                          </p:val>
                                        </p:tav>
                                      </p:tavLst>
                                    </p:anim>
                                    <p:animEffect transition="in" filter="fade">
                                      <p:cBhvr>
                                        <p:cTn id="43" dur="500"/>
                                        <p:tgtEl>
                                          <p:spTgt spid="29"/>
                                        </p:tgtEl>
                                      </p:cBhvr>
                                    </p:animEffect>
                                  </p:childTnLst>
                                </p:cTn>
                              </p:par>
                            </p:childTnLst>
                          </p:cTn>
                        </p:par>
                        <p:par>
                          <p:cTn id="44" fill="hold">
                            <p:stCondLst>
                              <p:cond delay="3730"/>
                            </p:stCondLst>
                            <p:childTnLst>
                              <p:par>
                                <p:cTn id="45" presetID="53" presetClass="entr" presetSubtype="16" fill="hold" grpId="0" nodeType="afterEffect">
                                  <p:stCondLst>
                                    <p:cond delay="0"/>
                                  </p:stCondLst>
                                  <p:iterate type="lt">
                                    <p:tmPct val="10000"/>
                                  </p:iterate>
                                  <p:childTnLst>
                                    <p:set>
                                      <p:cBhvr>
                                        <p:cTn id="46" dur="1" fill="hold">
                                          <p:stCondLst>
                                            <p:cond delay="0"/>
                                          </p:stCondLst>
                                        </p:cTn>
                                        <p:tgtEl>
                                          <p:spTgt spid="31"/>
                                        </p:tgtEl>
                                        <p:attrNameLst>
                                          <p:attrName>style.visibility</p:attrName>
                                        </p:attrNameLst>
                                      </p:cBhvr>
                                      <p:to>
                                        <p:strVal val="visible"/>
                                      </p:to>
                                    </p:set>
                                    <p:anim calcmode="lin" valueType="num">
                                      <p:cBhvr>
                                        <p:cTn id="47" dur="100" fill="hold"/>
                                        <p:tgtEl>
                                          <p:spTgt spid="31"/>
                                        </p:tgtEl>
                                        <p:attrNameLst>
                                          <p:attrName>ppt_w</p:attrName>
                                        </p:attrNameLst>
                                      </p:cBhvr>
                                      <p:tavLst>
                                        <p:tav tm="0">
                                          <p:val>
                                            <p:fltVal val="0"/>
                                          </p:val>
                                        </p:tav>
                                        <p:tav tm="100000">
                                          <p:val>
                                            <p:strVal val="#ppt_w"/>
                                          </p:val>
                                        </p:tav>
                                      </p:tavLst>
                                    </p:anim>
                                    <p:anim calcmode="lin" valueType="num">
                                      <p:cBhvr>
                                        <p:cTn id="48" dur="100" fill="hold"/>
                                        <p:tgtEl>
                                          <p:spTgt spid="31"/>
                                        </p:tgtEl>
                                        <p:attrNameLst>
                                          <p:attrName>ppt_h</p:attrName>
                                        </p:attrNameLst>
                                      </p:cBhvr>
                                      <p:tavLst>
                                        <p:tav tm="0">
                                          <p:val>
                                            <p:fltVal val="0"/>
                                          </p:val>
                                        </p:tav>
                                        <p:tav tm="100000">
                                          <p:val>
                                            <p:strVal val="#ppt_h"/>
                                          </p:val>
                                        </p:tav>
                                      </p:tavLst>
                                    </p:anim>
                                    <p:animEffect transition="in" filter="fade">
                                      <p:cBhvr>
                                        <p:cTn id="49" dur="100"/>
                                        <p:tgtEl>
                                          <p:spTgt spid="31"/>
                                        </p:tgtEl>
                                      </p:cBhvr>
                                    </p:animEffect>
                                  </p:childTnLst>
                                </p:cTn>
                              </p:par>
                            </p:childTnLst>
                          </p:cTn>
                        </p:par>
                        <p:par>
                          <p:cTn id="50" fill="hold">
                            <p:stCondLst>
                              <p:cond delay="4310"/>
                            </p:stCondLst>
                            <p:childTnLst>
                              <p:par>
                                <p:cTn id="51" presetID="53" presetClass="entr" presetSubtype="16" fill="hold" grpId="0" nodeType="afterEffect">
                                  <p:stCondLst>
                                    <p:cond delay="0"/>
                                  </p:stCondLst>
                                  <p:iterate type="lt">
                                    <p:tmPct val="10000"/>
                                  </p:iterate>
                                  <p:childTnLst>
                                    <p:set>
                                      <p:cBhvr>
                                        <p:cTn id="52" dur="1" fill="hold">
                                          <p:stCondLst>
                                            <p:cond delay="0"/>
                                          </p:stCondLst>
                                        </p:cTn>
                                        <p:tgtEl>
                                          <p:spTgt spid="32"/>
                                        </p:tgtEl>
                                        <p:attrNameLst>
                                          <p:attrName>style.visibility</p:attrName>
                                        </p:attrNameLst>
                                      </p:cBhvr>
                                      <p:to>
                                        <p:strVal val="visible"/>
                                      </p:to>
                                    </p:set>
                                    <p:anim calcmode="lin" valueType="num">
                                      <p:cBhvr>
                                        <p:cTn id="53" dur="100" fill="hold"/>
                                        <p:tgtEl>
                                          <p:spTgt spid="32"/>
                                        </p:tgtEl>
                                        <p:attrNameLst>
                                          <p:attrName>ppt_w</p:attrName>
                                        </p:attrNameLst>
                                      </p:cBhvr>
                                      <p:tavLst>
                                        <p:tav tm="0">
                                          <p:val>
                                            <p:fltVal val="0"/>
                                          </p:val>
                                        </p:tav>
                                        <p:tav tm="100000">
                                          <p:val>
                                            <p:strVal val="#ppt_w"/>
                                          </p:val>
                                        </p:tav>
                                      </p:tavLst>
                                    </p:anim>
                                    <p:anim calcmode="lin" valueType="num">
                                      <p:cBhvr>
                                        <p:cTn id="54" dur="100" fill="hold"/>
                                        <p:tgtEl>
                                          <p:spTgt spid="32"/>
                                        </p:tgtEl>
                                        <p:attrNameLst>
                                          <p:attrName>ppt_h</p:attrName>
                                        </p:attrNameLst>
                                      </p:cBhvr>
                                      <p:tavLst>
                                        <p:tav tm="0">
                                          <p:val>
                                            <p:fltVal val="0"/>
                                          </p:val>
                                        </p:tav>
                                        <p:tav tm="100000">
                                          <p:val>
                                            <p:strVal val="#ppt_h"/>
                                          </p:val>
                                        </p:tav>
                                      </p:tavLst>
                                    </p:anim>
                                    <p:animEffect transition="in" filter="fade">
                                      <p:cBhvr>
                                        <p:cTn id="55" dur="100"/>
                                        <p:tgtEl>
                                          <p:spTgt spid="32"/>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p:cTn id="58" dur="500" fill="hold"/>
                                        <p:tgtEl>
                                          <p:spTgt spid="25"/>
                                        </p:tgtEl>
                                        <p:attrNameLst>
                                          <p:attrName>ppt_w</p:attrName>
                                        </p:attrNameLst>
                                      </p:cBhvr>
                                      <p:tavLst>
                                        <p:tav tm="0">
                                          <p:val>
                                            <p:fltVal val="0"/>
                                          </p:val>
                                        </p:tav>
                                        <p:tav tm="100000">
                                          <p:val>
                                            <p:strVal val="#ppt_w"/>
                                          </p:val>
                                        </p:tav>
                                      </p:tavLst>
                                    </p:anim>
                                    <p:anim calcmode="lin" valueType="num">
                                      <p:cBhvr>
                                        <p:cTn id="59" dur="500" fill="hold"/>
                                        <p:tgtEl>
                                          <p:spTgt spid="25"/>
                                        </p:tgtEl>
                                        <p:attrNameLst>
                                          <p:attrName>ppt_h</p:attrName>
                                        </p:attrNameLst>
                                      </p:cBhvr>
                                      <p:tavLst>
                                        <p:tav tm="0">
                                          <p:val>
                                            <p:fltVal val="0"/>
                                          </p:val>
                                        </p:tav>
                                        <p:tav tm="100000">
                                          <p:val>
                                            <p:strVal val="#ppt_h"/>
                                          </p:val>
                                        </p:tav>
                                      </p:tavLst>
                                    </p:anim>
                                    <p:animEffect transition="in" filter="fade">
                                      <p:cBhvr>
                                        <p:cTn id="60" dur="500"/>
                                        <p:tgtEl>
                                          <p:spTgt spid="25"/>
                                        </p:tgtEl>
                                      </p:cBhvr>
                                    </p:animEffect>
                                  </p:childTnLst>
                                </p:cTn>
                              </p:par>
                              <p:par>
                                <p:cTn id="61" presetID="35" presetClass="path" presetSubtype="0" accel="50000" decel="50000" fill="hold" grpId="1" nodeType="withEffect">
                                  <p:stCondLst>
                                    <p:cond delay="0"/>
                                  </p:stCondLst>
                                  <p:childTnLst>
                                    <p:animMotion origin="layout" path="M 1.875E-6 -3.7037E-6 L 0.12148 -3.7037E-6 " pathEditMode="relative" rAng="0" ptsTypes="AA">
                                      <p:cBhvr>
                                        <p:cTn id="62" dur="1000" spd="-100000" fill="hold"/>
                                        <p:tgtEl>
                                          <p:spTgt spid="25"/>
                                        </p:tgtEl>
                                        <p:attrNameLst>
                                          <p:attrName>ppt_x</p:attrName>
                                          <p:attrName>ppt_y</p:attrName>
                                        </p:attrNameLst>
                                      </p:cBhvr>
                                      <p:rCtr x="60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0" grpId="0"/>
      <p:bldP spid="31" grpId="0"/>
      <p:bldP spid="32" grpId="0"/>
      <p:bldP spid="34" grpId="0" animBg="1"/>
      <p:bldP spid="34" grpId="1" animBg="1"/>
      <p:bldP spid="25" grpId="0"/>
      <p:bldP spid="25" grpId="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矩形 23"/>
          <p:cNvSpPr/>
          <p:nvPr/>
        </p:nvSpPr>
        <p:spPr>
          <a:xfrm>
            <a:off x="1850200" y="3994679"/>
            <a:ext cx="3143250" cy="416844"/>
          </a:xfrm>
          <a:prstGeom prst="rect">
            <a:avLst/>
          </a:prstGeom>
          <a:solidFill>
            <a:srgbClr val="093B5C"/>
          </a:solidFill>
          <a:ln w="25400">
            <a:solidFill>
              <a:srgbClr val="083451"/>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6" name="矩形 25"/>
          <p:cNvSpPr/>
          <p:nvPr/>
        </p:nvSpPr>
        <p:spPr>
          <a:xfrm>
            <a:off x="6169608" y="2140092"/>
            <a:ext cx="3143250" cy="416844"/>
          </a:xfrm>
          <a:prstGeom prst="rect">
            <a:avLst/>
          </a:prstGeom>
          <a:solidFill>
            <a:srgbClr val="093B5C"/>
          </a:solidFill>
          <a:ln w="25400">
            <a:solidFill>
              <a:srgbClr val="083451"/>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56" name="矩形 55"/>
          <p:cNvSpPr/>
          <p:nvPr/>
        </p:nvSpPr>
        <p:spPr>
          <a:xfrm>
            <a:off x="6235288" y="2773883"/>
            <a:ext cx="3011891" cy="1754326"/>
          </a:xfrm>
          <a:prstGeom prst="rect">
            <a:avLst/>
          </a:prstGeom>
        </p:spPr>
        <p:txBody>
          <a:bodyPr wrap="square">
            <a:spAutoFit/>
          </a:bodyPr>
          <a:lstStyle/>
          <a:p>
            <a:pPr algn="just"/>
            <a:r>
              <a:rPr lang="zh-CN" altLang="en-US" dirty="0">
                <a:latin typeface="Microsoft YaHei" charset="-122"/>
                <a:ea typeface="Microsoft YaHei" charset="-122"/>
                <a:cs typeface="Microsoft YaHei" charset="-122"/>
              </a:rPr>
              <a:t>上面例子中，验证阶段，</a:t>
            </a:r>
            <a:r>
              <a:rPr lang="en-US" altLang="zh-CN" dirty="0">
                <a:latin typeface="Microsoft YaHei" charset="-122"/>
                <a:ea typeface="Microsoft YaHei" charset="-122"/>
                <a:cs typeface="Microsoft YaHei" charset="-122"/>
              </a:rPr>
              <a:t>V</a:t>
            </a:r>
            <a:r>
              <a:rPr lang="zh-CN" altLang="zh-CN" dirty="0">
                <a:latin typeface="Microsoft YaHei" charset="-122"/>
                <a:ea typeface="Microsoft YaHei" charset="-122"/>
                <a:cs typeface="Microsoft YaHei" charset="-122"/>
              </a:rPr>
              <a:t>仍然需要发送一个巨大的</a:t>
            </a:r>
            <a:r>
              <a:rPr lang="en-US" altLang="zh-CN" dirty="0">
                <a:latin typeface="Microsoft YaHei" charset="-122"/>
                <a:ea typeface="Microsoft YaHei" charset="-122"/>
                <a:cs typeface="Microsoft YaHei" charset="-122"/>
              </a:rPr>
              <a:t>100GB</a:t>
            </a:r>
            <a:r>
              <a:rPr lang="zh-CN" altLang="zh-CN" dirty="0">
                <a:latin typeface="Microsoft YaHei" charset="-122"/>
                <a:ea typeface="Microsoft YaHei" charset="-122"/>
                <a:cs typeface="Microsoft YaHei" charset="-122"/>
              </a:rPr>
              <a:t>文件给</a:t>
            </a:r>
            <a:r>
              <a:rPr lang="en-US" altLang="zh-CN" dirty="0">
                <a:latin typeface="Microsoft YaHei" charset="-122"/>
                <a:ea typeface="Microsoft YaHei" charset="-122"/>
                <a:cs typeface="Microsoft YaHei" charset="-122"/>
              </a:rPr>
              <a:t>P</a:t>
            </a:r>
            <a:r>
              <a:rPr lang="zh-CN" altLang="zh-CN" dirty="0">
                <a:latin typeface="Microsoft YaHei" charset="-122"/>
                <a:ea typeface="Microsoft YaHei" charset="-122"/>
                <a:cs typeface="Microsoft YaHei" charset="-122"/>
              </a:rPr>
              <a:t>，使这种方法在实践中几乎没有用处，因此</a:t>
            </a:r>
            <a:r>
              <a:rPr lang="en-US" altLang="zh-CN" dirty="0">
                <a:latin typeface="Microsoft YaHei" charset="-122"/>
                <a:ea typeface="Microsoft YaHei" charset="-122"/>
                <a:cs typeface="Microsoft YaHei" charset="-122"/>
              </a:rPr>
              <a:t>Proof of Space</a:t>
            </a:r>
            <a:r>
              <a:rPr lang="zh-CN" altLang="zh-CN" dirty="0">
                <a:latin typeface="Microsoft YaHei" charset="-122"/>
                <a:ea typeface="Microsoft YaHei" charset="-122"/>
                <a:cs typeface="Microsoft YaHei" charset="-122"/>
              </a:rPr>
              <a:t>算法还需要</a:t>
            </a:r>
            <a:r>
              <a:rPr lang="zh-CN" altLang="zh-CN" dirty="0" smtClean="0">
                <a:latin typeface="Microsoft YaHei" charset="-122"/>
                <a:ea typeface="Microsoft YaHei" charset="-122"/>
                <a:cs typeface="Microsoft YaHei" charset="-122"/>
              </a:rPr>
              <a:t>继续</a:t>
            </a:r>
            <a:r>
              <a:rPr lang="zh-CN" altLang="en-US" dirty="0" smtClean="0">
                <a:latin typeface="Microsoft YaHei" charset="-122"/>
                <a:ea typeface="Microsoft YaHei" charset="-122"/>
                <a:cs typeface="Microsoft YaHei" charset="-122"/>
              </a:rPr>
              <a:t>改进</a:t>
            </a:r>
            <a:r>
              <a:rPr lang="zh-CN" altLang="zh-CN" sz="1400" dirty="0" smtClean="0">
                <a:effectLst/>
                <a:latin typeface="Microsoft YaHei" charset="-122"/>
                <a:ea typeface="Microsoft YaHei" charset="-122"/>
                <a:cs typeface="Microsoft YaHei" charset="-122"/>
              </a:rPr>
              <a:t> </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58" name="矩形 57"/>
          <p:cNvSpPr/>
          <p:nvPr/>
        </p:nvSpPr>
        <p:spPr>
          <a:xfrm>
            <a:off x="810618" y="4584983"/>
            <a:ext cx="5222414" cy="2031325"/>
          </a:xfrm>
          <a:prstGeom prst="rect">
            <a:avLst/>
          </a:prstGeom>
        </p:spPr>
        <p:txBody>
          <a:bodyPr wrap="square">
            <a:spAutoFit/>
          </a:bodyPr>
          <a:lstStyle/>
          <a:p>
            <a:pPr algn="just"/>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该</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算法使用了</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random oracle model</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，其中包括</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pebbling complexity</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Merkle hash-trees</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Merkle</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哈希树</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等</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构造</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N</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个节点的定向无环图，度为</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O</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loglogN</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），这样图的结构能够保证</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Proof of Space</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算法的安全性，不会出现双花</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问题</a:t>
            </a:r>
            <a:endParaRPr lang="zh-CN" altLang="en-US"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Freeform 5"/>
          <p:cNvSpPr>
            <a:spLocks noEditPoints="1"/>
          </p:cNvSpPr>
          <p:nvPr/>
        </p:nvSpPr>
        <p:spPr bwMode="auto">
          <a:xfrm>
            <a:off x="2598180" y="1361493"/>
            <a:ext cx="582764" cy="581536"/>
          </a:xfrm>
          <a:custGeom>
            <a:avLst/>
            <a:gdLst>
              <a:gd name="T0" fmla="*/ 2070 w 4140"/>
              <a:gd name="T1" fmla="*/ 0 h 4140"/>
              <a:gd name="T2" fmla="*/ 3534 w 4140"/>
              <a:gd name="T3" fmla="*/ 606 h 4140"/>
              <a:gd name="T4" fmla="*/ 4140 w 4140"/>
              <a:gd name="T5" fmla="*/ 2070 h 4140"/>
              <a:gd name="T6" fmla="*/ 3534 w 4140"/>
              <a:gd name="T7" fmla="*/ 3534 h 4140"/>
              <a:gd name="T8" fmla="*/ 2070 w 4140"/>
              <a:gd name="T9" fmla="*/ 4140 h 4140"/>
              <a:gd name="T10" fmla="*/ 607 w 4140"/>
              <a:gd name="T11" fmla="*/ 3534 h 4140"/>
              <a:gd name="T12" fmla="*/ 0 w 4140"/>
              <a:gd name="T13" fmla="*/ 2070 h 4140"/>
              <a:gd name="T14" fmla="*/ 607 w 4140"/>
              <a:gd name="T15" fmla="*/ 606 h 4140"/>
              <a:gd name="T16" fmla="*/ 2070 w 4140"/>
              <a:gd name="T17" fmla="*/ 0 h 4140"/>
              <a:gd name="T18" fmla="*/ 2685 w 4140"/>
              <a:gd name="T19" fmla="*/ 1455 h 4140"/>
              <a:gd name="T20" fmla="*/ 2070 w 4140"/>
              <a:gd name="T21" fmla="*/ 1200 h 4140"/>
              <a:gd name="T22" fmla="*/ 1455 w 4140"/>
              <a:gd name="T23" fmla="*/ 1455 h 4140"/>
              <a:gd name="T24" fmla="*/ 1200 w 4140"/>
              <a:gd name="T25" fmla="*/ 2070 h 4140"/>
              <a:gd name="T26" fmla="*/ 1455 w 4140"/>
              <a:gd name="T27" fmla="*/ 2685 h 4140"/>
              <a:gd name="T28" fmla="*/ 2070 w 4140"/>
              <a:gd name="T29" fmla="*/ 2940 h 4140"/>
              <a:gd name="T30" fmla="*/ 2685 w 4140"/>
              <a:gd name="T31" fmla="*/ 2685 h 4140"/>
              <a:gd name="T32" fmla="*/ 2940 w 4140"/>
              <a:gd name="T33" fmla="*/ 2070 h 4140"/>
              <a:gd name="T34" fmla="*/ 2685 w 4140"/>
              <a:gd name="T35" fmla="*/ 1455 h 4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40" h="4140">
                <a:moveTo>
                  <a:pt x="2070" y="0"/>
                </a:moveTo>
                <a:cubicBezTo>
                  <a:pt x="2642" y="0"/>
                  <a:pt x="3159" y="232"/>
                  <a:pt x="3534" y="606"/>
                </a:cubicBezTo>
                <a:cubicBezTo>
                  <a:pt x="3909" y="981"/>
                  <a:pt x="4140" y="1499"/>
                  <a:pt x="4140" y="2070"/>
                </a:cubicBezTo>
                <a:cubicBezTo>
                  <a:pt x="4140" y="2642"/>
                  <a:pt x="3909" y="3159"/>
                  <a:pt x="3534" y="3534"/>
                </a:cubicBezTo>
                <a:cubicBezTo>
                  <a:pt x="3159" y="3908"/>
                  <a:pt x="2642" y="4140"/>
                  <a:pt x="2070" y="4140"/>
                </a:cubicBezTo>
                <a:cubicBezTo>
                  <a:pt x="1499" y="4140"/>
                  <a:pt x="981" y="3908"/>
                  <a:pt x="607" y="3534"/>
                </a:cubicBezTo>
                <a:cubicBezTo>
                  <a:pt x="232" y="3159"/>
                  <a:pt x="0" y="2642"/>
                  <a:pt x="0" y="2070"/>
                </a:cubicBezTo>
                <a:cubicBezTo>
                  <a:pt x="0" y="1499"/>
                  <a:pt x="232" y="981"/>
                  <a:pt x="607" y="606"/>
                </a:cubicBezTo>
                <a:cubicBezTo>
                  <a:pt x="981" y="232"/>
                  <a:pt x="1499" y="0"/>
                  <a:pt x="2070" y="0"/>
                </a:cubicBezTo>
                <a:close/>
                <a:moveTo>
                  <a:pt x="2685" y="1455"/>
                </a:moveTo>
                <a:cubicBezTo>
                  <a:pt x="2528" y="1297"/>
                  <a:pt x="2310" y="1200"/>
                  <a:pt x="2070" y="1200"/>
                </a:cubicBezTo>
                <a:cubicBezTo>
                  <a:pt x="1830" y="1200"/>
                  <a:pt x="1612" y="1297"/>
                  <a:pt x="1455" y="1455"/>
                </a:cubicBezTo>
                <a:cubicBezTo>
                  <a:pt x="1298" y="1612"/>
                  <a:pt x="1200" y="1830"/>
                  <a:pt x="1200" y="2070"/>
                </a:cubicBezTo>
                <a:cubicBezTo>
                  <a:pt x="1200" y="2310"/>
                  <a:pt x="1298" y="2528"/>
                  <a:pt x="1455" y="2685"/>
                </a:cubicBezTo>
                <a:cubicBezTo>
                  <a:pt x="1612" y="2843"/>
                  <a:pt x="1830" y="2940"/>
                  <a:pt x="2070" y="2940"/>
                </a:cubicBezTo>
                <a:cubicBezTo>
                  <a:pt x="2310" y="2940"/>
                  <a:pt x="2528" y="2843"/>
                  <a:pt x="2685" y="2685"/>
                </a:cubicBezTo>
                <a:cubicBezTo>
                  <a:pt x="2843" y="2528"/>
                  <a:pt x="2940" y="2310"/>
                  <a:pt x="2940" y="2070"/>
                </a:cubicBezTo>
                <a:cubicBezTo>
                  <a:pt x="2940" y="1830"/>
                  <a:pt x="2843" y="1612"/>
                  <a:pt x="2685" y="1455"/>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p:cNvSpPr>
            <a:spLocks/>
          </p:cNvSpPr>
          <p:nvPr/>
        </p:nvSpPr>
        <p:spPr bwMode="auto">
          <a:xfrm>
            <a:off x="1504499" y="1242975"/>
            <a:ext cx="1255799" cy="1530908"/>
          </a:xfrm>
          <a:custGeom>
            <a:avLst/>
            <a:gdLst>
              <a:gd name="T0" fmla="*/ 1123 w 8917"/>
              <a:gd name="T1" fmla="*/ 5709 h 10898"/>
              <a:gd name="T2" fmla="*/ 281 w 8917"/>
              <a:gd name="T3" fmla="*/ 5777 h 10898"/>
              <a:gd name="T4" fmla="*/ 213 w 8917"/>
              <a:gd name="T5" fmla="*/ 4935 h 10898"/>
              <a:gd name="T6" fmla="*/ 8609 w 8917"/>
              <a:gd name="T7" fmla="*/ 5602 h 10898"/>
              <a:gd name="T8" fmla="*/ 8917 w 8917"/>
              <a:gd name="T9" fmla="*/ 6005 h 10898"/>
              <a:gd name="T10" fmla="*/ 8567 w 8917"/>
              <a:gd name="T11" fmla="*/ 6375 h 10898"/>
              <a:gd name="T12" fmla="*/ 4524 w 8917"/>
              <a:gd name="T13" fmla="*/ 10648 h 10898"/>
              <a:gd name="T14" fmla="*/ 3680 w 8917"/>
              <a:gd name="T15" fmla="*/ 10671 h 10898"/>
              <a:gd name="T16" fmla="*/ 3657 w 8917"/>
              <a:gd name="T17" fmla="*/ 9827 h 10898"/>
              <a:gd name="T18" fmla="*/ 7339 w 8917"/>
              <a:gd name="T19" fmla="*/ 5936 h 10898"/>
              <a:gd name="T20" fmla="*/ 1123 w 8917"/>
              <a:gd name="T21" fmla="*/ 5709 h 10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17" h="10898">
                <a:moveTo>
                  <a:pt x="1123" y="5709"/>
                </a:moveTo>
                <a:cubicBezTo>
                  <a:pt x="909" y="5960"/>
                  <a:pt x="532" y="5990"/>
                  <a:pt x="281" y="5777"/>
                </a:cubicBezTo>
                <a:cubicBezTo>
                  <a:pt x="30" y="5563"/>
                  <a:pt x="0" y="5186"/>
                  <a:pt x="213" y="4935"/>
                </a:cubicBezTo>
                <a:cubicBezTo>
                  <a:pt x="225" y="4921"/>
                  <a:pt x="4318" y="0"/>
                  <a:pt x="8609" y="5602"/>
                </a:cubicBezTo>
                <a:lnTo>
                  <a:pt x="8917" y="6005"/>
                </a:lnTo>
                <a:lnTo>
                  <a:pt x="8567" y="6375"/>
                </a:lnTo>
                <a:lnTo>
                  <a:pt x="4524" y="10648"/>
                </a:lnTo>
                <a:cubicBezTo>
                  <a:pt x="4297" y="10887"/>
                  <a:pt x="3920" y="10898"/>
                  <a:pt x="3680" y="10671"/>
                </a:cubicBezTo>
                <a:cubicBezTo>
                  <a:pt x="3441" y="10445"/>
                  <a:pt x="3430" y="10067"/>
                  <a:pt x="3657" y="9827"/>
                </a:cubicBezTo>
                <a:lnTo>
                  <a:pt x="7339" y="5936"/>
                </a:lnTo>
                <a:cubicBezTo>
                  <a:pt x="4082" y="2149"/>
                  <a:pt x="1131" y="5698"/>
                  <a:pt x="1123" y="5709"/>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1702848" y="1920308"/>
            <a:ext cx="665051" cy="1877250"/>
          </a:xfrm>
          <a:custGeom>
            <a:avLst/>
            <a:gdLst>
              <a:gd name="T0" fmla="*/ 3659 w 4726"/>
              <a:gd name="T1" fmla="*/ 223 h 13369"/>
              <a:gd name="T2" fmla="*/ 4503 w 4726"/>
              <a:gd name="T3" fmla="*/ 261 h 13369"/>
              <a:gd name="T4" fmla="*/ 4466 w 4726"/>
              <a:gd name="T5" fmla="*/ 1104 h 13369"/>
              <a:gd name="T6" fmla="*/ 2074 w 4726"/>
              <a:gd name="T7" fmla="*/ 3295 h 13369"/>
              <a:gd name="T8" fmla="*/ 1225 w 4726"/>
              <a:gd name="T9" fmla="*/ 4658 h 13369"/>
              <a:gd name="T10" fmla="*/ 2112 w 4726"/>
              <a:gd name="T11" fmla="*/ 6320 h 13369"/>
              <a:gd name="T12" fmla="*/ 4206 w 4726"/>
              <a:gd name="T13" fmla="*/ 11721 h 13369"/>
              <a:gd name="T14" fmla="*/ 4203 w 4726"/>
              <a:gd name="T15" fmla="*/ 12769 h 13369"/>
              <a:gd name="T16" fmla="*/ 3603 w 4726"/>
              <a:gd name="T17" fmla="*/ 13369 h 13369"/>
              <a:gd name="T18" fmla="*/ 3003 w 4726"/>
              <a:gd name="T19" fmla="*/ 12769 h 13369"/>
              <a:gd name="T20" fmla="*/ 3011 w 4726"/>
              <a:gd name="T21" fmla="*/ 11716 h 13369"/>
              <a:gd name="T22" fmla="*/ 1235 w 4726"/>
              <a:gd name="T23" fmla="*/ 7136 h 13369"/>
              <a:gd name="T24" fmla="*/ 30 w 4726"/>
              <a:gd name="T25" fmla="*/ 4616 h 13369"/>
              <a:gd name="T26" fmla="*/ 1268 w 4726"/>
              <a:gd name="T27" fmla="*/ 2414 h 13369"/>
              <a:gd name="T28" fmla="*/ 3659 w 4726"/>
              <a:gd name="T29" fmla="*/ 223 h 13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26" h="13369">
                <a:moveTo>
                  <a:pt x="3659" y="223"/>
                </a:moveTo>
                <a:cubicBezTo>
                  <a:pt x="3903" y="0"/>
                  <a:pt x="4281" y="17"/>
                  <a:pt x="4503" y="261"/>
                </a:cubicBezTo>
                <a:cubicBezTo>
                  <a:pt x="4726" y="504"/>
                  <a:pt x="4709" y="882"/>
                  <a:pt x="4466" y="1104"/>
                </a:cubicBezTo>
                <a:lnTo>
                  <a:pt x="2074" y="3295"/>
                </a:lnTo>
                <a:cubicBezTo>
                  <a:pt x="1544" y="3780"/>
                  <a:pt x="1242" y="4219"/>
                  <a:pt x="1225" y="4658"/>
                </a:cubicBezTo>
                <a:cubicBezTo>
                  <a:pt x="1208" y="5113"/>
                  <a:pt x="1484" y="5645"/>
                  <a:pt x="2112" y="6320"/>
                </a:cubicBezTo>
                <a:cubicBezTo>
                  <a:pt x="4230" y="8594"/>
                  <a:pt x="4229" y="8769"/>
                  <a:pt x="4206" y="11721"/>
                </a:cubicBezTo>
                <a:cubicBezTo>
                  <a:pt x="4205" y="11891"/>
                  <a:pt x="4203" y="12080"/>
                  <a:pt x="4203" y="12769"/>
                </a:cubicBezTo>
                <a:cubicBezTo>
                  <a:pt x="4203" y="13100"/>
                  <a:pt x="3935" y="13369"/>
                  <a:pt x="3603" y="13369"/>
                </a:cubicBezTo>
                <a:cubicBezTo>
                  <a:pt x="3272" y="13369"/>
                  <a:pt x="3003" y="13100"/>
                  <a:pt x="3003" y="12769"/>
                </a:cubicBezTo>
                <a:cubicBezTo>
                  <a:pt x="3003" y="12680"/>
                  <a:pt x="3007" y="12173"/>
                  <a:pt x="3011" y="11716"/>
                </a:cubicBezTo>
                <a:cubicBezTo>
                  <a:pt x="3030" y="9212"/>
                  <a:pt x="3031" y="9064"/>
                  <a:pt x="1235" y="7136"/>
                </a:cubicBezTo>
                <a:cubicBezTo>
                  <a:pt x="375" y="6211"/>
                  <a:pt x="0" y="5401"/>
                  <a:pt x="30" y="4616"/>
                </a:cubicBezTo>
                <a:cubicBezTo>
                  <a:pt x="60" y="3815"/>
                  <a:pt x="501" y="3116"/>
                  <a:pt x="1268" y="2414"/>
                </a:cubicBezTo>
                <a:lnTo>
                  <a:pt x="3659" y="223"/>
                </a:ln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907611" y="2894243"/>
            <a:ext cx="933405" cy="552674"/>
          </a:xfrm>
          <a:custGeom>
            <a:avLst/>
            <a:gdLst>
              <a:gd name="T0" fmla="*/ 354 w 6628"/>
              <a:gd name="T1" fmla="*/ 1922 h 3936"/>
              <a:gd name="T2" fmla="*/ 181 w 6628"/>
              <a:gd name="T3" fmla="*/ 1093 h 3936"/>
              <a:gd name="T4" fmla="*/ 1010 w 6628"/>
              <a:gd name="T5" fmla="*/ 919 h 3936"/>
              <a:gd name="T6" fmla="*/ 5555 w 6628"/>
              <a:gd name="T7" fmla="*/ 227 h 3936"/>
              <a:gd name="T8" fmla="*/ 6401 w 6628"/>
              <a:gd name="T9" fmla="*/ 252 h 3936"/>
              <a:gd name="T10" fmla="*/ 6376 w 6628"/>
              <a:gd name="T11" fmla="*/ 1099 h 3936"/>
              <a:gd name="T12" fmla="*/ 354 w 6628"/>
              <a:gd name="T13" fmla="*/ 1922 h 3936"/>
            </a:gdLst>
            <a:ahLst/>
            <a:cxnLst>
              <a:cxn ang="0">
                <a:pos x="T0" y="T1"/>
              </a:cxn>
              <a:cxn ang="0">
                <a:pos x="T2" y="T3"/>
              </a:cxn>
              <a:cxn ang="0">
                <a:pos x="T4" y="T5"/>
              </a:cxn>
              <a:cxn ang="0">
                <a:pos x="T6" y="T7"/>
              </a:cxn>
              <a:cxn ang="0">
                <a:pos x="T8" y="T9"/>
              </a:cxn>
              <a:cxn ang="0">
                <a:pos x="T10" y="T11"/>
              </a:cxn>
              <a:cxn ang="0">
                <a:pos x="T12" y="T13"/>
              </a:cxn>
            </a:cxnLst>
            <a:rect l="0" t="0" r="r" b="b"/>
            <a:pathLst>
              <a:path w="6628" h="3936">
                <a:moveTo>
                  <a:pt x="354" y="1922"/>
                </a:moveTo>
                <a:cubicBezTo>
                  <a:pt x="77" y="1741"/>
                  <a:pt x="0" y="1370"/>
                  <a:pt x="181" y="1093"/>
                </a:cubicBezTo>
                <a:cubicBezTo>
                  <a:pt x="362" y="816"/>
                  <a:pt x="733" y="738"/>
                  <a:pt x="1010" y="919"/>
                </a:cubicBezTo>
                <a:cubicBezTo>
                  <a:pt x="1017" y="923"/>
                  <a:pt x="3227" y="2410"/>
                  <a:pt x="5555" y="227"/>
                </a:cubicBezTo>
                <a:cubicBezTo>
                  <a:pt x="5796" y="0"/>
                  <a:pt x="6175" y="12"/>
                  <a:pt x="6401" y="252"/>
                </a:cubicBezTo>
                <a:cubicBezTo>
                  <a:pt x="6628" y="493"/>
                  <a:pt x="6616" y="872"/>
                  <a:pt x="6376" y="1099"/>
                </a:cubicBezTo>
                <a:cubicBezTo>
                  <a:pt x="3351" y="3936"/>
                  <a:pt x="363" y="1928"/>
                  <a:pt x="354" y="1922"/>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2706258" y="2140150"/>
            <a:ext cx="830854" cy="518286"/>
          </a:xfrm>
          <a:custGeom>
            <a:avLst/>
            <a:gdLst>
              <a:gd name="T0" fmla="*/ 185 w 5902"/>
              <a:gd name="T1" fmla="*/ 1017 h 3689"/>
              <a:gd name="T2" fmla="*/ 347 w 5902"/>
              <a:gd name="T3" fmla="*/ 185 h 3689"/>
              <a:gd name="T4" fmla="*/ 1179 w 5902"/>
              <a:gd name="T5" fmla="*/ 346 h 3689"/>
              <a:gd name="T6" fmla="*/ 5045 w 5902"/>
              <a:gd name="T7" fmla="*/ 1421 h 3689"/>
              <a:gd name="T8" fmla="*/ 5799 w 5902"/>
              <a:gd name="T9" fmla="*/ 1806 h 3689"/>
              <a:gd name="T10" fmla="*/ 5415 w 5902"/>
              <a:gd name="T11" fmla="*/ 2560 h 3689"/>
              <a:gd name="T12" fmla="*/ 185 w 5902"/>
              <a:gd name="T13" fmla="*/ 1017 h 3689"/>
            </a:gdLst>
            <a:ahLst/>
            <a:cxnLst>
              <a:cxn ang="0">
                <a:pos x="T0" y="T1"/>
              </a:cxn>
              <a:cxn ang="0">
                <a:pos x="T2" y="T3"/>
              </a:cxn>
              <a:cxn ang="0">
                <a:pos x="T4" y="T5"/>
              </a:cxn>
              <a:cxn ang="0">
                <a:pos x="T6" y="T7"/>
              </a:cxn>
              <a:cxn ang="0">
                <a:pos x="T8" y="T9"/>
              </a:cxn>
              <a:cxn ang="0">
                <a:pos x="T10" y="T11"/>
              </a:cxn>
              <a:cxn ang="0">
                <a:pos x="T12" y="T13"/>
              </a:cxn>
            </a:cxnLst>
            <a:rect l="0" t="0" r="r" b="b"/>
            <a:pathLst>
              <a:path w="5902" h="3689">
                <a:moveTo>
                  <a:pt x="185" y="1017"/>
                </a:moveTo>
                <a:cubicBezTo>
                  <a:pt x="0" y="742"/>
                  <a:pt x="72" y="370"/>
                  <a:pt x="347" y="185"/>
                </a:cubicBezTo>
                <a:cubicBezTo>
                  <a:pt x="621" y="0"/>
                  <a:pt x="993" y="72"/>
                  <a:pt x="1179" y="346"/>
                </a:cubicBezTo>
                <a:cubicBezTo>
                  <a:pt x="1182" y="352"/>
                  <a:pt x="2446" y="2268"/>
                  <a:pt x="5045" y="1421"/>
                </a:cubicBezTo>
                <a:cubicBezTo>
                  <a:pt x="5359" y="1319"/>
                  <a:pt x="5697" y="1491"/>
                  <a:pt x="5799" y="1806"/>
                </a:cubicBezTo>
                <a:cubicBezTo>
                  <a:pt x="5902" y="2120"/>
                  <a:pt x="5729" y="2458"/>
                  <a:pt x="5415" y="2560"/>
                </a:cubicBezTo>
                <a:cubicBezTo>
                  <a:pt x="1949" y="3689"/>
                  <a:pt x="190" y="1024"/>
                  <a:pt x="185" y="1017"/>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23" name="矩形 22"/>
          <p:cNvSpPr/>
          <p:nvPr/>
        </p:nvSpPr>
        <p:spPr>
          <a:xfrm>
            <a:off x="2341825" y="4040542"/>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优点</a:t>
            </a:r>
          </a:p>
        </p:txBody>
      </p:sp>
      <p:sp>
        <p:nvSpPr>
          <p:cNvPr id="28" name="矩形 27"/>
          <p:cNvSpPr/>
          <p:nvPr/>
        </p:nvSpPr>
        <p:spPr>
          <a:xfrm>
            <a:off x="3913450" y="3050272"/>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输入难点</a:t>
            </a:r>
            <a:r>
              <a:rPr lang="en-US" altLang="zh-CN" b="1" dirty="0">
                <a:solidFill>
                  <a:schemeClr val="bg1"/>
                </a:solidFill>
                <a:latin typeface="微软雅黑" panose="020B0503020204020204" pitchFamily="34" charset="-122"/>
                <a:ea typeface="微软雅黑" panose="020B0503020204020204" pitchFamily="34" charset="-122"/>
              </a:rPr>
              <a:t>2</a:t>
            </a:r>
            <a:r>
              <a:rPr lang="zh-CN" altLang="en-US" b="1" dirty="0">
                <a:solidFill>
                  <a:schemeClr val="bg1"/>
                </a:solidFill>
                <a:latin typeface="微软雅黑" panose="020B0503020204020204" pitchFamily="34" charset="-122"/>
                <a:ea typeface="微软雅黑" panose="020B0503020204020204" pitchFamily="34" charset="-122"/>
              </a:rPr>
              <a:t>关键</a:t>
            </a:r>
          </a:p>
        </p:txBody>
      </p:sp>
      <p:sp>
        <p:nvSpPr>
          <p:cNvPr id="29" name="矩形 28"/>
          <p:cNvSpPr/>
          <p:nvPr/>
        </p:nvSpPr>
        <p:spPr>
          <a:xfrm>
            <a:off x="6726913" y="2140092"/>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缺点</a:t>
            </a:r>
          </a:p>
        </p:txBody>
      </p:sp>
      <p:sp>
        <p:nvSpPr>
          <p:cNvPr id="30" name="矩形 29"/>
          <p:cNvSpPr/>
          <p:nvPr/>
        </p:nvSpPr>
        <p:spPr>
          <a:xfrm>
            <a:off x="9540375" y="1229912"/>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输入难点关键字</a:t>
            </a:r>
          </a:p>
        </p:txBody>
      </p:sp>
      <p:sp>
        <p:nvSpPr>
          <p:cNvPr id="22" name="矩形 3"/>
          <p:cNvSpPr>
            <a:spLocks noChangeArrowheads="1"/>
          </p:cNvSpPr>
          <p:nvPr/>
        </p:nvSpPr>
        <p:spPr bwMode="auto">
          <a:xfrm>
            <a:off x="798575" y="234824"/>
            <a:ext cx="7260544" cy="523220"/>
          </a:xfrm>
          <a:prstGeom prst="rect">
            <a:avLst/>
          </a:prstGeom>
          <a:extLst/>
        </p:spPr>
        <p:txBody>
          <a:bodyPr wrap="square">
            <a:spAutoFit/>
          </a:bodyPr>
          <a:lstStyle/>
          <a:p>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Proof</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 </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of</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 </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Space</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共识机制的优缺点</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及应用</a:t>
            </a:r>
          </a:p>
        </p:txBody>
      </p:sp>
      <p:sp>
        <p:nvSpPr>
          <p:cNvPr id="31" name="等腰三角形 30"/>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F6D42AA-58DF-CD4E-82AD-39D21C8181B7}"/>
              </a:ext>
            </a:extLst>
          </p:cNvPr>
          <p:cNvSpPr/>
          <p:nvPr/>
        </p:nvSpPr>
        <p:spPr>
          <a:xfrm>
            <a:off x="6596505" y="4969703"/>
            <a:ext cx="5432706" cy="1261884"/>
          </a:xfrm>
          <a:prstGeom prst="rect">
            <a:avLst/>
          </a:prstGeom>
        </p:spPr>
        <p:txBody>
          <a:bodyPr wrap="none">
            <a:spAutoFit/>
          </a:bodyPr>
          <a:lstStyle/>
          <a:p>
            <a:r>
              <a:rPr lang="zh-CN" altLang="en-US" sz="24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应用：</a:t>
            </a:r>
            <a:r>
              <a:rPr lang="en-US" altLang="zh-CN" sz="2400" b="1" kern="100" dirty="0" err="1">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Spacecoin</a:t>
            </a:r>
            <a:r>
              <a:rPr lang="zh-CN" altLang="zh-CN" sz="24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的分散数字货币系统</a:t>
            </a:r>
            <a:endParaRPr lang="en-US" altLang="zh-CN" sz="24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4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24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http://</a:t>
            </a:r>
            <a:r>
              <a:rPr lang="en-US" altLang="zh-CN" sz="2400" b="1" kern="100" dirty="0" err="1">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spacecoin.info</a:t>
            </a:r>
            <a:r>
              <a:rPr lang="zh-CN"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8893967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31"/>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22"/>
                                        </p:tgtEl>
                                        <p:attrNameLst>
                                          <p:attrName>ppt_x</p:attrName>
                                          <p:attrName>ppt_y</p:attrName>
                                        </p:attrNameLst>
                                      </p:cBhvr>
                                      <p:rCtr x="6068" y="0"/>
                                    </p:animMotion>
                                  </p:childTnLst>
                                </p:cTn>
                              </p:par>
                            </p:childTnLst>
                          </p:cTn>
                        </p:par>
                        <p:par>
                          <p:cTn id="19" fill="hold">
                            <p:stCondLst>
                              <p:cond delay="1000"/>
                            </p:stCondLst>
                            <p:childTnLst>
                              <p:par>
                                <p:cTn id="20" presetID="2" presetClass="entr" presetSubtype="8"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750" fill="hold"/>
                                        <p:tgtEl>
                                          <p:spTgt spid="24"/>
                                        </p:tgtEl>
                                        <p:attrNameLst>
                                          <p:attrName>ppt_x</p:attrName>
                                        </p:attrNameLst>
                                      </p:cBhvr>
                                      <p:tavLst>
                                        <p:tav tm="0">
                                          <p:val>
                                            <p:strVal val="0-#ppt_w/2"/>
                                          </p:val>
                                        </p:tav>
                                        <p:tav tm="100000">
                                          <p:val>
                                            <p:strVal val="#ppt_x"/>
                                          </p:val>
                                        </p:tav>
                                      </p:tavLst>
                                    </p:anim>
                                    <p:anim calcmode="lin" valueType="num">
                                      <p:cBhvr additive="base">
                                        <p:cTn id="23" dur="750" fill="hold"/>
                                        <p:tgtEl>
                                          <p:spTgt spid="24"/>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750" fill="hold"/>
                                        <p:tgtEl>
                                          <p:spTgt spid="26"/>
                                        </p:tgtEl>
                                        <p:attrNameLst>
                                          <p:attrName>ppt_x</p:attrName>
                                        </p:attrNameLst>
                                      </p:cBhvr>
                                      <p:tavLst>
                                        <p:tav tm="0">
                                          <p:val>
                                            <p:strVal val="0-#ppt_w/2"/>
                                          </p:val>
                                        </p:tav>
                                        <p:tav tm="100000">
                                          <p:val>
                                            <p:strVal val="#ppt_x"/>
                                          </p:val>
                                        </p:tav>
                                      </p:tavLst>
                                    </p:anim>
                                    <p:anim calcmode="lin" valueType="num">
                                      <p:cBhvr additive="base">
                                        <p:cTn id="27" dur="750" fill="hold"/>
                                        <p:tgtEl>
                                          <p:spTgt spid="26"/>
                                        </p:tgtEl>
                                        <p:attrNameLst>
                                          <p:attrName>ppt_y</p:attrName>
                                        </p:attrNameLst>
                                      </p:cBhvr>
                                      <p:tavLst>
                                        <p:tav tm="0">
                                          <p:val>
                                            <p:strVal val="#ppt_y"/>
                                          </p:val>
                                        </p:tav>
                                        <p:tav tm="100000">
                                          <p:val>
                                            <p:strVal val="#ppt_y"/>
                                          </p:val>
                                        </p:tav>
                                      </p:tavLst>
                                    </p:anim>
                                  </p:childTnLst>
                                </p:cTn>
                              </p:par>
                            </p:childTnLst>
                          </p:cTn>
                        </p:par>
                        <p:par>
                          <p:cTn id="28" fill="hold">
                            <p:stCondLst>
                              <p:cond delay="1750"/>
                            </p:stCondLst>
                            <p:childTnLst>
                              <p:par>
                                <p:cTn id="29" presetID="21" presetClass="entr" presetSubtype="1"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heel(1)">
                                      <p:cBhvr>
                                        <p:cTn id="31" dur="500"/>
                                        <p:tgtEl>
                                          <p:spTgt spid="5"/>
                                        </p:tgtEl>
                                      </p:cBhvr>
                                    </p:animEffect>
                                  </p:childTnLst>
                                </p:cTn>
                              </p:par>
                            </p:childTnLst>
                          </p:cTn>
                        </p:par>
                        <p:par>
                          <p:cTn id="32" fill="hold">
                            <p:stCondLst>
                              <p:cond delay="2250"/>
                            </p:stCondLst>
                            <p:childTnLst>
                              <p:par>
                                <p:cTn id="33" presetID="22" presetClass="entr" presetSubtype="4"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par>
                          <p:cTn id="40" fill="hold">
                            <p:stCondLst>
                              <p:cond delay="3250"/>
                            </p:stCondLst>
                            <p:childTnLst>
                              <p:par>
                                <p:cTn id="41" presetID="22" presetClass="entr" presetSubtype="1"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up)">
                                      <p:cBhvr>
                                        <p:cTn id="43" dur="500"/>
                                        <p:tgtEl>
                                          <p:spTgt spid="9"/>
                                        </p:tgtEl>
                                      </p:cBhvr>
                                    </p:animEffect>
                                  </p:childTnLst>
                                </p:cTn>
                              </p:par>
                            </p:childTnLst>
                          </p:cTn>
                        </p:par>
                        <p:par>
                          <p:cTn id="44" fill="hold">
                            <p:stCondLst>
                              <p:cond delay="3750"/>
                            </p:stCondLst>
                            <p:childTnLst>
                              <p:par>
                                <p:cTn id="45" presetID="22" presetClass="entr" presetSubtype="2"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right)">
                                      <p:cBhvr>
                                        <p:cTn id="47" dur="500"/>
                                        <p:tgtEl>
                                          <p:spTgt spid="10"/>
                                        </p:tgtEl>
                                      </p:cBhvr>
                                    </p:animEffect>
                                  </p:childTnLst>
                                </p:cTn>
                              </p:par>
                            </p:childTnLst>
                          </p:cTn>
                        </p:par>
                        <p:par>
                          <p:cTn id="48" fill="hold">
                            <p:stCondLst>
                              <p:cond delay="4250"/>
                            </p:stCondLst>
                            <p:childTnLst>
                              <p:par>
                                <p:cTn id="49" presetID="53" presetClass="entr" presetSubtype="16"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childTnLst>
                          </p:cTn>
                        </p:par>
                        <p:par>
                          <p:cTn id="54" fill="hold">
                            <p:stCondLst>
                              <p:cond delay="4750"/>
                            </p:stCondLst>
                            <p:childTnLst>
                              <p:par>
                                <p:cTn id="55" presetID="53" presetClass="entr" presetSubtype="16" fill="hold" grpId="0" nodeType="afterEffect">
                                  <p:stCondLst>
                                    <p:cond delay="0"/>
                                  </p:stCondLst>
                                  <p:iterate type="lt">
                                    <p:tmPct val="10000"/>
                                  </p:iterate>
                                  <p:childTnLst>
                                    <p:set>
                                      <p:cBhvr>
                                        <p:cTn id="56" dur="1" fill="hold">
                                          <p:stCondLst>
                                            <p:cond delay="0"/>
                                          </p:stCondLst>
                                        </p:cTn>
                                        <p:tgtEl>
                                          <p:spTgt spid="58"/>
                                        </p:tgtEl>
                                        <p:attrNameLst>
                                          <p:attrName>style.visibility</p:attrName>
                                        </p:attrNameLst>
                                      </p:cBhvr>
                                      <p:to>
                                        <p:strVal val="visible"/>
                                      </p:to>
                                    </p:set>
                                    <p:anim calcmode="lin" valueType="num">
                                      <p:cBhvr>
                                        <p:cTn id="57" dur="100" fill="hold"/>
                                        <p:tgtEl>
                                          <p:spTgt spid="58"/>
                                        </p:tgtEl>
                                        <p:attrNameLst>
                                          <p:attrName>ppt_w</p:attrName>
                                        </p:attrNameLst>
                                      </p:cBhvr>
                                      <p:tavLst>
                                        <p:tav tm="0">
                                          <p:val>
                                            <p:fltVal val="0"/>
                                          </p:val>
                                        </p:tav>
                                        <p:tav tm="100000">
                                          <p:val>
                                            <p:strVal val="#ppt_w"/>
                                          </p:val>
                                        </p:tav>
                                      </p:tavLst>
                                    </p:anim>
                                    <p:anim calcmode="lin" valueType="num">
                                      <p:cBhvr>
                                        <p:cTn id="58" dur="100" fill="hold"/>
                                        <p:tgtEl>
                                          <p:spTgt spid="58"/>
                                        </p:tgtEl>
                                        <p:attrNameLst>
                                          <p:attrName>ppt_h</p:attrName>
                                        </p:attrNameLst>
                                      </p:cBhvr>
                                      <p:tavLst>
                                        <p:tav tm="0">
                                          <p:val>
                                            <p:fltVal val="0"/>
                                          </p:val>
                                        </p:tav>
                                        <p:tav tm="100000">
                                          <p:val>
                                            <p:strVal val="#ppt_h"/>
                                          </p:val>
                                        </p:tav>
                                      </p:tavLst>
                                    </p:anim>
                                    <p:animEffect transition="in" filter="fade">
                                      <p:cBhvr>
                                        <p:cTn id="59" dur="100"/>
                                        <p:tgtEl>
                                          <p:spTgt spid="58"/>
                                        </p:tgtEl>
                                      </p:cBhvr>
                                    </p:animEffect>
                                  </p:childTnLst>
                                </p:cTn>
                              </p:par>
                            </p:childTnLst>
                          </p:cTn>
                        </p:par>
                        <p:par>
                          <p:cTn id="60" fill="hold">
                            <p:stCondLst>
                              <p:cond delay="6240"/>
                            </p:stCondLst>
                            <p:childTnLst>
                              <p:par>
                                <p:cTn id="61" presetID="53" presetClass="entr" presetSubtype="16"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p:cTn id="63" dur="500" fill="hold"/>
                                        <p:tgtEl>
                                          <p:spTgt spid="28"/>
                                        </p:tgtEl>
                                        <p:attrNameLst>
                                          <p:attrName>ppt_w</p:attrName>
                                        </p:attrNameLst>
                                      </p:cBhvr>
                                      <p:tavLst>
                                        <p:tav tm="0">
                                          <p:val>
                                            <p:fltVal val="0"/>
                                          </p:val>
                                        </p:tav>
                                        <p:tav tm="100000">
                                          <p:val>
                                            <p:strVal val="#ppt_w"/>
                                          </p:val>
                                        </p:tav>
                                      </p:tavLst>
                                    </p:anim>
                                    <p:anim calcmode="lin" valueType="num">
                                      <p:cBhvr>
                                        <p:cTn id="64" dur="500" fill="hold"/>
                                        <p:tgtEl>
                                          <p:spTgt spid="28"/>
                                        </p:tgtEl>
                                        <p:attrNameLst>
                                          <p:attrName>ppt_h</p:attrName>
                                        </p:attrNameLst>
                                      </p:cBhvr>
                                      <p:tavLst>
                                        <p:tav tm="0">
                                          <p:val>
                                            <p:fltVal val="0"/>
                                          </p:val>
                                        </p:tav>
                                        <p:tav tm="100000">
                                          <p:val>
                                            <p:strVal val="#ppt_h"/>
                                          </p:val>
                                        </p:tav>
                                      </p:tavLst>
                                    </p:anim>
                                    <p:animEffect transition="in" filter="fade">
                                      <p:cBhvr>
                                        <p:cTn id="65" dur="500"/>
                                        <p:tgtEl>
                                          <p:spTgt spid="28"/>
                                        </p:tgtEl>
                                      </p:cBhvr>
                                    </p:animEffect>
                                  </p:childTnLst>
                                </p:cTn>
                              </p:par>
                            </p:childTnLst>
                          </p:cTn>
                        </p:par>
                        <p:par>
                          <p:cTn id="66" fill="hold">
                            <p:stCondLst>
                              <p:cond delay="6740"/>
                            </p:stCondLst>
                            <p:childTnLst>
                              <p:par>
                                <p:cTn id="67" presetID="53" presetClass="entr" presetSubtype="16" fill="hold" grpId="0" nodeType="after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p:cTn id="69" dur="500" fill="hold"/>
                                        <p:tgtEl>
                                          <p:spTgt spid="29"/>
                                        </p:tgtEl>
                                        <p:attrNameLst>
                                          <p:attrName>ppt_w</p:attrName>
                                        </p:attrNameLst>
                                      </p:cBhvr>
                                      <p:tavLst>
                                        <p:tav tm="0">
                                          <p:val>
                                            <p:fltVal val="0"/>
                                          </p:val>
                                        </p:tav>
                                        <p:tav tm="100000">
                                          <p:val>
                                            <p:strVal val="#ppt_w"/>
                                          </p:val>
                                        </p:tav>
                                      </p:tavLst>
                                    </p:anim>
                                    <p:anim calcmode="lin" valueType="num">
                                      <p:cBhvr>
                                        <p:cTn id="70" dur="500" fill="hold"/>
                                        <p:tgtEl>
                                          <p:spTgt spid="29"/>
                                        </p:tgtEl>
                                        <p:attrNameLst>
                                          <p:attrName>ppt_h</p:attrName>
                                        </p:attrNameLst>
                                      </p:cBhvr>
                                      <p:tavLst>
                                        <p:tav tm="0">
                                          <p:val>
                                            <p:fltVal val="0"/>
                                          </p:val>
                                        </p:tav>
                                        <p:tav tm="100000">
                                          <p:val>
                                            <p:strVal val="#ppt_h"/>
                                          </p:val>
                                        </p:tav>
                                      </p:tavLst>
                                    </p:anim>
                                    <p:animEffect transition="in" filter="fade">
                                      <p:cBhvr>
                                        <p:cTn id="71" dur="500"/>
                                        <p:tgtEl>
                                          <p:spTgt spid="29"/>
                                        </p:tgtEl>
                                      </p:cBhvr>
                                    </p:animEffect>
                                  </p:childTnLst>
                                </p:cTn>
                              </p:par>
                            </p:childTnLst>
                          </p:cTn>
                        </p:par>
                        <p:par>
                          <p:cTn id="72" fill="hold">
                            <p:stCondLst>
                              <p:cond delay="7240"/>
                            </p:stCondLst>
                            <p:childTnLst>
                              <p:par>
                                <p:cTn id="73" presetID="53" presetClass="entr" presetSubtype="16" fill="hold" grpId="0" nodeType="afterEffect">
                                  <p:stCondLst>
                                    <p:cond delay="0"/>
                                  </p:stCondLst>
                                  <p:iterate type="lt">
                                    <p:tmPct val="10000"/>
                                  </p:iterate>
                                  <p:childTnLst>
                                    <p:set>
                                      <p:cBhvr>
                                        <p:cTn id="74" dur="1" fill="hold">
                                          <p:stCondLst>
                                            <p:cond delay="0"/>
                                          </p:stCondLst>
                                        </p:cTn>
                                        <p:tgtEl>
                                          <p:spTgt spid="56"/>
                                        </p:tgtEl>
                                        <p:attrNameLst>
                                          <p:attrName>style.visibility</p:attrName>
                                        </p:attrNameLst>
                                      </p:cBhvr>
                                      <p:to>
                                        <p:strVal val="visible"/>
                                      </p:to>
                                    </p:set>
                                    <p:anim calcmode="lin" valueType="num">
                                      <p:cBhvr>
                                        <p:cTn id="75" dur="100" fill="hold"/>
                                        <p:tgtEl>
                                          <p:spTgt spid="56"/>
                                        </p:tgtEl>
                                        <p:attrNameLst>
                                          <p:attrName>ppt_w</p:attrName>
                                        </p:attrNameLst>
                                      </p:cBhvr>
                                      <p:tavLst>
                                        <p:tav tm="0">
                                          <p:val>
                                            <p:fltVal val="0"/>
                                          </p:val>
                                        </p:tav>
                                        <p:tav tm="100000">
                                          <p:val>
                                            <p:strVal val="#ppt_w"/>
                                          </p:val>
                                        </p:tav>
                                      </p:tavLst>
                                    </p:anim>
                                    <p:anim calcmode="lin" valueType="num">
                                      <p:cBhvr>
                                        <p:cTn id="76" dur="100" fill="hold"/>
                                        <p:tgtEl>
                                          <p:spTgt spid="56"/>
                                        </p:tgtEl>
                                        <p:attrNameLst>
                                          <p:attrName>ppt_h</p:attrName>
                                        </p:attrNameLst>
                                      </p:cBhvr>
                                      <p:tavLst>
                                        <p:tav tm="0">
                                          <p:val>
                                            <p:fltVal val="0"/>
                                          </p:val>
                                        </p:tav>
                                        <p:tav tm="100000">
                                          <p:val>
                                            <p:strVal val="#ppt_h"/>
                                          </p:val>
                                        </p:tav>
                                      </p:tavLst>
                                    </p:anim>
                                    <p:animEffect transition="in" filter="fade">
                                      <p:cBhvr>
                                        <p:cTn id="77" dur="100"/>
                                        <p:tgtEl>
                                          <p:spTgt spid="56"/>
                                        </p:tgtEl>
                                      </p:cBhvr>
                                    </p:animEffect>
                                  </p:childTnLst>
                                </p:cTn>
                              </p:par>
                            </p:childTnLst>
                          </p:cTn>
                        </p:par>
                        <p:par>
                          <p:cTn id="78" fill="hold">
                            <p:stCondLst>
                              <p:cond delay="8050"/>
                            </p:stCondLst>
                            <p:childTnLst>
                              <p:par>
                                <p:cTn id="79" presetID="53" presetClass="entr" presetSubtype="16"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 calcmode="lin" valueType="num">
                                      <p:cBhvr>
                                        <p:cTn id="81" dur="500" fill="hold"/>
                                        <p:tgtEl>
                                          <p:spTgt spid="30"/>
                                        </p:tgtEl>
                                        <p:attrNameLst>
                                          <p:attrName>ppt_w</p:attrName>
                                        </p:attrNameLst>
                                      </p:cBhvr>
                                      <p:tavLst>
                                        <p:tav tm="0">
                                          <p:val>
                                            <p:fltVal val="0"/>
                                          </p:val>
                                        </p:tav>
                                        <p:tav tm="100000">
                                          <p:val>
                                            <p:strVal val="#ppt_w"/>
                                          </p:val>
                                        </p:tav>
                                      </p:tavLst>
                                    </p:anim>
                                    <p:anim calcmode="lin" valueType="num">
                                      <p:cBhvr>
                                        <p:cTn id="82" dur="500" fill="hold"/>
                                        <p:tgtEl>
                                          <p:spTgt spid="30"/>
                                        </p:tgtEl>
                                        <p:attrNameLst>
                                          <p:attrName>ppt_h</p:attrName>
                                        </p:attrNameLst>
                                      </p:cBhvr>
                                      <p:tavLst>
                                        <p:tav tm="0">
                                          <p:val>
                                            <p:fltVal val="0"/>
                                          </p:val>
                                        </p:tav>
                                        <p:tav tm="100000">
                                          <p:val>
                                            <p:strVal val="#ppt_h"/>
                                          </p:val>
                                        </p:tav>
                                      </p:tavLst>
                                    </p:anim>
                                    <p:animEffect transition="in" filter="fade">
                                      <p:cBhvr>
                                        <p:cTn id="8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56" grpId="0"/>
      <p:bldP spid="58" grpId="0"/>
      <p:bldP spid="5" grpId="0" animBg="1"/>
      <p:bldP spid="6" grpId="0" animBg="1"/>
      <p:bldP spid="9" grpId="0" animBg="1"/>
      <p:bldP spid="10" grpId="0" animBg="1"/>
      <p:bldP spid="11" grpId="0" animBg="1"/>
      <p:bldP spid="23" grpId="0"/>
      <p:bldP spid="28" grpId="0"/>
      <p:bldP spid="29" grpId="0"/>
      <p:bldP spid="30" grpId="0"/>
      <p:bldP spid="22" grpId="0"/>
      <p:bldP spid="22" grpId="1"/>
      <p:bldP spid="31" grpId="0" animBg="1"/>
      <p:bldP spid="31"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58B70B4-DE42-5448-8001-2E56D0171CFE}"/>
              </a:ext>
            </a:extLst>
          </p:cNvPr>
          <p:cNvSpPr>
            <a:spLocks noGrp="1"/>
          </p:cNvSpPr>
          <p:nvPr>
            <p:ph idx="1"/>
          </p:nvPr>
        </p:nvSpPr>
        <p:spPr>
          <a:xfrm>
            <a:off x="838199" y="1642819"/>
            <a:ext cx="10878519" cy="4534143"/>
          </a:xfrm>
        </p:spPr>
        <p:txBody>
          <a:bodyPr>
            <a:normAutofit/>
          </a:bodyPr>
          <a:lstStyle/>
          <a:p>
            <a:endParaRPr lang="en-US" altLang="zh-CN"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sz="2400" kern="100" dirty="0" smtClean="0">
                <a:latin typeface="Microsoft YaHei" charset="-122"/>
                <a:ea typeface="Microsoft YaHei" charset="-122"/>
                <a:cs typeface="Microsoft YaHei" charset="-122"/>
              </a:rPr>
              <a:t>它</a:t>
            </a:r>
            <a:r>
              <a:rPr lang="zh-CN" altLang="zh-CN" sz="2400" kern="100" dirty="0">
                <a:latin typeface="Microsoft YaHei" charset="-122"/>
                <a:ea typeface="Microsoft YaHei" charset="-122"/>
                <a:cs typeface="Microsoft YaHei" charset="-122"/>
              </a:rPr>
              <a:t>能够允许大量节点的参与进来。</a:t>
            </a:r>
            <a:r>
              <a:rPr lang="en-US" altLang="zh-CN" sz="2400" kern="100" dirty="0" smtClean="0">
                <a:latin typeface="Microsoft YaHei" charset="-122"/>
                <a:ea typeface="Microsoft YaHei" charset="-122"/>
                <a:cs typeface="Microsoft YaHei" charset="-122"/>
              </a:rPr>
              <a:t>POET</a:t>
            </a:r>
            <a:r>
              <a:rPr lang="zh-CN" altLang="zh-CN" sz="2400" kern="100" dirty="0" smtClean="0">
                <a:latin typeface="Microsoft YaHei" charset="-122"/>
                <a:ea typeface="Microsoft YaHei" charset="-122"/>
                <a:cs typeface="Microsoft YaHei" charset="-122"/>
              </a:rPr>
              <a:t>模拟器可</a:t>
            </a:r>
            <a:r>
              <a:rPr lang="zh-CN" altLang="zh-CN" sz="2400" kern="100" dirty="0">
                <a:latin typeface="Microsoft YaHei" charset="-122"/>
                <a:ea typeface="Microsoft YaHei" charset="-122"/>
                <a:cs typeface="Microsoft YaHei" charset="-122"/>
              </a:rPr>
              <a:t>在任何类型的硬件（包括虚拟化云环境）上提供</a:t>
            </a:r>
            <a:r>
              <a:rPr lang="en-US" altLang="zh-CN" sz="2400" kern="100" dirty="0" smtClean="0">
                <a:latin typeface="Microsoft YaHei" charset="-122"/>
                <a:ea typeface="Microsoft YaHei" charset="-122"/>
                <a:cs typeface="Microsoft YaHei" charset="-122"/>
              </a:rPr>
              <a:t>POET</a:t>
            </a:r>
            <a:r>
              <a:rPr lang="zh-CN" altLang="zh-CN" sz="2400" kern="100" dirty="0">
                <a:latin typeface="Microsoft YaHei" charset="-122"/>
                <a:ea typeface="Microsoft YaHei" charset="-122"/>
                <a:cs typeface="Microsoft YaHei" charset="-122"/>
              </a:rPr>
              <a:t>式</a:t>
            </a:r>
            <a:r>
              <a:rPr lang="zh-CN" altLang="zh-CN" sz="2400" kern="100" dirty="0" smtClean="0">
                <a:latin typeface="Microsoft YaHei" charset="-122"/>
                <a:ea typeface="Microsoft YaHei" charset="-122"/>
                <a:cs typeface="Microsoft YaHei" charset="-122"/>
              </a:rPr>
              <a:t>共识</a:t>
            </a:r>
            <a:endParaRPr lang="en-US" altLang="zh-CN" sz="2400" dirty="0">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r>
              <a:rPr lang="en-US" altLang="zh-CN" sz="2400" dirty="0">
                <a:latin typeface="Microsoft YaHei" charset="-122"/>
                <a:ea typeface="Microsoft YaHei" charset="-122"/>
                <a:cs typeface="Microsoft YaHei" charset="-122"/>
                <a:hlinkClick r:id="rId2"/>
              </a:rPr>
              <a:t>https://intelledger.github.io/introduction.html</a:t>
            </a:r>
            <a:endParaRPr lang="en-US" altLang="zh-CN" sz="2400" dirty="0">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r>
              <a:rPr lang="zh-CN" altLang="zh-CN" sz="2400" kern="100" dirty="0" smtClean="0">
                <a:latin typeface="Microsoft YaHei" charset="-122"/>
                <a:ea typeface="Microsoft YaHei" charset="-122"/>
                <a:cs typeface="Microsoft YaHei" charset="-122"/>
              </a:rPr>
              <a:t>它</a:t>
            </a:r>
            <a:r>
              <a:rPr lang="zh-CN" altLang="zh-CN" sz="2400" kern="100" dirty="0">
                <a:latin typeface="Microsoft YaHei" charset="-122"/>
                <a:ea typeface="Microsoft YaHei" charset="-122"/>
                <a:cs typeface="Microsoft YaHei" charset="-122"/>
              </a:rPr>
              <a:t>通过对可信的算力加杠杆，来控制建立区块的随机等待时间，通过安全指令来实现共识</a:t>
            </a:r>
            <a:endParaRPr lang="zh-CN" altLang="en-US" sz="2400" kern="100" dirty="0">
              <a:latin typeface="Microsoft YaHei" charset="-122"/>
              <a:ea typeface="Microsoft YaHei" charset="-122"/>
              <a:cs typeface="Microsoft YaHei" charset="-122"/>
            </a:endParaRPr>
          </a:p>
          <a:p>
            <a:endParaRPr lang="en-US" altLang="zh-CN" dirty="0"/>
          </a:p>
          <a:p>
            <a:endParaRPr lang="zh-CN" altLang="zh-CN" dirty="0"/>
          </a:p>
          <a:p>
            <a:endParaRPr lang="zh-CN" altLang="zh-CN"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kumimoji="1" lang="zh-CN" altLang="en-US" dirty="0"/>
          </a:p>
        </p:txBody>
      </p:sp>
      <p:sp>
        <p:nvSpPr>
          <p:cNvPr id="4" name="矩形 3"/>
          <p:cNvSpPr>
            <a:spLocks noChangeArrowheads="1"/>
          </p:cNvSpPr>
          <p:nvPr/>
        </p:nvSpPr>
        <p:spPr bwMode="auto">
          <a:xfrm>
            <a:off x="798575" y="234824"/>
            <a:ext cx="11026632" cy="954107"/>
          </a:xfrm>
          <a:prstGeom prst="rect">
            <a:avLst/>
          </a:prstGeom>
          <a:extLst/>
        </p:spPr>
        <p:txBody>
          <a:bodyPr wrap="square">
            <a:spAutoFit/>
          </a:bodyPr>
          <a:lstStyle/>
          <a:p>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POET</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 （</a:t>
            </a:r>
            <a:r>
              <a:rPr lang="pt-BR" altLang="zh-CN" sz="2800" dirty="0">
                <a:solidFill>
                  <a:srgbClr val="093B5C"/>
                </a:solidFill>
                <a:latin typeface="Microsoft YaHei" charset="-122"/>
                <a:ea typeface="Microsoft YaHei" charset="-122"/>
                <a:cs typeface="Microsoft YaHei" charset="-122"/>
              </a:rPr>
              <a:t> </a:t>
            </a:r>
            <a:r>
              <a:rPr lang="pt-BR" altLang="zh-CN" sz="2800" dirty="0" err="1">
                <a:solidFill>
                  <a:srgbClr val="093B5C"/>
                </a:solidFill>
                <a:latin typeface="Microsoft YaHei" charset="-122"/>
                <a:ea typeface="Microsoft YaHei" charset="-122"/>
                <a:cs typeface="Microsoft YaHei" charset="-122"/>
              </a:rPr>
              <a:t>Proof</a:t>
            </a:r>
            <a:r>
              <a:rPr lang="pt-BR" altLang="zh-CN" sz="2800" dirty="0">
                <a:solidFill>
                  <a:srgbClr val="093B5C"/>
                </a:solidFill>
                <a:latin typeface="Microsoft YaHei" charset="-122"/>
                <a:ea typeface="Microsoft YaHei" charset="-122"/>
                <a:cs typeface="Microsoft YaHei" charset="-122"/>
              </a:rPr>
              <a:t> </a:t>
            </a:r>
            <a:r>
              <a:rPr lang="pt-BR" altLang="zh-CN" sz="2800" dirty="0" err="1">
                <a:solidFill>
                  <a:srgbClr val="093B5C"/>
                </a:solidFill>
                <a:latin typeface="Microsoft YaHei" charset="-122"/>
                <a:ea typeface="Microsoft YaHei" charset="-122"/>
                <a:cs typeface="Microsoft YaHei" charset="-122"/>
              </a:rPr>
              <a:t>of</a:t>
            </a:r>
            <a:r>
              <a:rPr lang="pt-BR" altLang="zh-CN" sz="2800" dirty="0">
                <a:solidFill>
                  <a:srgbClr val="093B5C"/>
                </a:solidFill>
                <a:latin typeface="Microsoft YaHei" charset="-122"/>
                <a:ea typeface="Microsoft YaHei" charset="-122"/>
                <a:cs typeface="Microsoft YaHei" charset="-122"/>
              </a:rPr>
              <a:t> </a:t>
            </a:r>
            <a:r>
              <a:rPr lang="pt-BR" altLang="zh-CN" sz="2800" dirty="0" err="1">
                <a:solidFill>
                  <a:srgbClr val="093B5C"/>
                </a:solidFill>
                <a:latin typeface="Microsoft YaHei" charset="-122"/>
                <a:ea typeface="Microsoft YaHei" charset="-122"/>
                <a:cs typeface="Microsoft YaHei" charset="-122"/>
              </a:rPr>
              <a:t>Elapsed</a:t>
            </a:r>
            <a:r>
              <a:rPr lang="pt-BR" altLang="zh-CN" sz="2800" dirty="0">
                <a:solidFill>
                  <a:srgbClr val="093B5C"/>
                </a:solidFill>
                <a:latin typeface="Microsoft YaHei" charset="-122"/>
                <a:ea typeface="Microsoft YaHei" charset="-122"/>
                <a:cs typeface="Microsoft YaHei" charset="-122"/>
              </a:rPr>
              <a:t> Time </a:t>
            </a:r>
            <a:r>
              <a:rPr lang="zh-CN" altLang="en-US" sz="2800" dirty="0">
                <a:solidFill>
                  <a:srgbClr val="093B5C"/>
                </a:solidFill>
                <a:latin typeface="Microsoft YaHei" charset="-122"/>
                <a:ea typeface="Microsoft YaHei" charset="-122"/>
                <a:cs typeface="Microsoft YaHei" charset="-122"/>
              </a:rPr>
              <a:t>，可信</a:t>
            </a:r>
            <a:r>
              <a:rPr lang="zh-CN" altLang="en-US" sz="2800" dirty="0" smtClean="0">
                <a:solidFill>
                  <a:srgbClr val="093B5C"/>
                </a:solidFill>
                <a:latin typeface="Microsoft YaHei" charset="-122"/>
                <a:ea typeface="Microsoft YaHei" charset="-122"/>
                <a:cs typeface="Microsoft YaHei" charset="-122"/>
              </a:rPr>
              <a:t>硬件逝去</a:t>
            </a:r>
            <a:r>
              <a:rPr lang="zh-CN" altLang="en-US" sz="2800" dirty="0">
                <a:solidFill>
                  <a:srgbClr val="093B5C"/>
                </a:solidFill>
                <a:latin typeface="Microsoft YaHei" charset="-122"/>
                <a:ea typeface="Microsoft YaHei" charset="-122"/>
                <a:cs typeface="Microsoft YaHei" charset="-122"/>
              </a:rPr>
              <a:t>时间</a:t>
            </a:r>
            <a:r>
              <a:rPr lang="zh-CN" altLang="en-US" sz="2800" dirty="0" smtClean="0">
                <a:solidFill>
                  <a:srgbClr val="093B5C"/>
                </a:solidFill>
                <a:latin typeface="Microsoft YaHei" charset="-122"/>
                <a:ea typeface="Microsoft YaHei" charset="-122"/>
                <a:cs typeface="Microsoft YaHei" charset="-122"/>
              </a:rPr>
              <a:t>证明，</a:t>
            </a:r>
            <a:r>
              <a:rPr lang="en-US" altLang="zh-CN" sz="2800" dirty="0" smtClean="0">
                <a:solidFill>
                  <a:srgbClr val="093B5C"/>
                </a:solidFill>
                <a:latin typeface="Microsoft YaHei" charset="-122"/>
                <a:ea typeface="Microsoft YaHei" charset="-122"/>
                <a:cs typeface="Microsoft YaHei" charset="-122"/>
              </a:rPr>
              <a:t> Intel</a:t>
            </a:r>
            <a:r>
              <a:rPr lang="zh-CN" altLang="en-US" sz="2800" dirty="0" smtClean="0">
                <a:solidFill>
                  <a:srgbClr val="093B5C"/>
                </a:solidFill>
                <a:latin typeface="Microsoft YaHei" charset="-122"/>
                <a:ea typeface="Microsoft YaHei" charset="-122"/>
                <a:cs typeface="Microsoft YaHei" charset="-122"/>
              </a:rPr>
              <a:t>， </a:t>
            </a:r>
            <a:r>
              <a:rPr lang="en-US" altLang="zh-CN" sz="2800" dirty="0" smtClean="0">
                <a:solidFill>
                  <a:srgbClr val="093B5C"/>
                </a:solidFill>
                <a:latin typeface="Microsoft YaHei" charset="-122"/>
                <a:ea typeface="Microsoft YaHei" charset="-122"/>
                <a:cs typeface="Microsoft YaHei" charset="-122"/>
              </a:rPr>
              <a:t>2015</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5" name="等腰三角形 26"/>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4456858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35" presetClass="path" presetSubtype="0" accel="50000" decel="50000" fill="hold" grpId="1" nodeType="withEffect">
                                  <p:stCondLst>
                                    <p:cond delay="0"/>
                                  </p:stCondLst>
                                  <p:childTnLst>
                                    <p:animMotion origin="layout" path="M 1.875E-6 -3.7037E-6 L 0.12148 -3.7037E-6 " pathEditMode="relative" rAng="0" ptsTypes="AA">
                                      <p:cBhvr>
                                        <p:cTn id="11" dur="1000" spd="-100000" fill="hold"/>
                                        <p:tgtEl>
                                          <p:spTgt spid="4"/>
                                        </p:tgtEl>
                                        <p:attrNameLst>
                                          <p:attrName>ppt_x</p:attrName>
                                          <p:attrName>ppt_y</p:attrName>
                                        </p:attrNameLst>
                                      </p:cBhvr>
                                      <p:rCtr x="6068" y="0"/>
                                    </p:animMotion>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35" presetClass="path" presetSubtype="0" accel="50000" decel="50000" fill="hold" grpId="1" nodeType="withEffect">
                                  <p:stCondLst>
                                    <p:cond delay="0"/>
                                  </p:stCondLst>
                                  <p:childTnLst>
                                    <p:animMotion origin="layout" path="M 3.125E-6 -2.22222E-6 L -0.0681 -2.22222E-6 " pathEditMode="relative" rAng="0" ptsTypes="AA">
                                      <p:cBhvr>
                                        <p:cTn id="19" dur="1000" spd="-100000" fill="hold"/>
                                        <p:tgtEl>
                                          <p:spTgt spid="5"/>
                                        </p:tgtEl>
                                        <p:attrNameLst>
                                          <p:attrName>ppt_x</p:attrName>
                                          <p:attrName>ppt_y</p:attrName>
                                        </p:attrNameLst>
                                      </p:cBhvr>
                                      <p:rCtr x="-34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P spid="5"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矩形 23"/>
          <p:cNvSpPr/>
          <p:nvPr/>
        </p:nvSpPr>
        <p:spPr>
          <a:xfrm>
            <a:off x="608362" y="3973516"/>
            <a:ext cx="3143250" cy="416844"/>
          </a:xfrm>
          <a:prstGeom prst="rect">
            <a:avLst/>
          </a:prstGeom>
          <a:solidFill>
            <a:srgbClr val="093B5C"/>
          </a:solidFill>
          <a:ln w="25400">
            <a:solidFill>
              <a:srgbClr val="083451"/>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6" name="矩形 25"/>
          <p:cNvSpPr/>
          <p:nvPr/>
        </p:nvSpPr>
        <p:spPr>
          <a:xfrm>
            <a:off x="4055224" y="2075193"/>
            <a:ext cx="3143250" cy="416844"/>
          </a:xfrm>
          <a:prstGeom prst="rect">
            <a:avLst/>
          </a:prstGeom>
          <a:solidFill>
            <a:srgbClr val="093B5C"/>
          </a:solidFill>
          <a:ln w="25400">
            <a:solidFill>
              <a:srgbClr val="083451"/>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7" name="矩形 26"/>
          <p:cNvSpPr/>
          <p:nvPr/>
        </p:nvSpPr>
        <p:spPr>
          <a:xfrm>
            <a:off x="7769076" y="863660"/>
            <a:ext cx="3143250" cy="416844"/>
          </a:xfrm>
          <a:prstGeom prst="rect">
            <a:avLst/>
          </a:prstGeom>
          <a:solidFill>
            <a:srgbClr val="093B5C"/>
          </a:solidFill>
          <a:ln w="25400">
            <a:solidFill>
              <a:srgbClr val="083451"/>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53" name="矩形 52"/>
          <p:cNvSpPr/>
          <p:nvPr/>
        </p:nvSpPr>
        <p:spPr>
          <a:xfrm>
            <a:off x="7887194" y="1458107"/>
            <a:ext cx="2533507" cy="1200329"/>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目前的</a:t>
            </a:r>
            <a:r>
              <a:rPr lang="en-US" altLang="zh-CN" dirty="0" smtClean="0">
                <a:latin typeface="Microsoft YaHei" charset="-122"/>
                <a:ea typeface="Microsoft YaHei" charset="-122"/>
                <a:cs typeface="Microsoft YaHei" charset="-122"/>
              </a:rPr>
              <a:t>POET</a:t>
            </a:r>
            <a:r>
              <a:rPr lang="zh-CN" altLang="zh-CN" dirty="0">
                <a:latin typeface="Microsoft YaHei" charset="-122"/>
                <a:ea typeface="Microsoft YaHei" charset="-122"/>
                <a:cs typeface="Microsoft YaHei" charset="-122"/>
              </a:rPr>
              <a:t>算法，缺乏安全性的稳健分析和一个理论来分析其经受各种攻击的</a:t>
            </a:r>
            <a:r>
              <a:rPr lang="zh-CN" altLang="zh-CN" dirty="0" smtClean="0">
                <a:latin typeface="Microsoft YaHei" charset="-122"/>
                <a:ea typeface="Microsoft YaHei" charset="-122"/>
                <a:cs typeface="Microsoft YaHei" charset="-122"/>
              </a:rPr>
              <a:t>能力</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56" name="矩形 55"/>
          <p:cNvSpPr/>
          <p:nvPr/>
        </p:nvSpPr>
        <p:spPr>
          <a:xfrm>
            <a:off x="4489447" y="2737714"/>
            <a:ext cx="2036648" cy="2862322"/>
          </a:xfrm>
          <a:prstGeom prst="rect">
            <a:avLst/>
          </a:prstGeom>
        </p:spPr>
        <p:txBody>
          <a:bodyPr wrap="square">
            <a:spAutoFit/>
          </a:bodyPr>
          <a:lstStyle/>
          <a:p>
            <a:pPr marL="285750" indent="-285750" algn="just">
              <a:buFont typeface="Arial" charset="0"/>
              <a:buChar char="•"/>
            </a:pPr>
            <a:r>
              <a:rPr lang="zh-CN" altLang="zh-CN" dirty="0">
                <a:latin typeface="Microsoft YaHei" charset="-122"/>
                <a:ea typeface="Microsoft YaHei" charset="-122"/>
                <a:cs typeface="Microsoft YaHei" charset="-122"/>
              </a:rPr>
              <a:t>可信计算组件可能不完美并且不能</a:t>
            </a:r>
            <a:r>
              <a:rPr lang="zh-CN" altLang="zh-CN">
                <a:latin typeface="Microsoft YaHei" charset="-122"/>
                <a:ea typeface="Microsoft YaHei" charset="-122"/>
                <a:cs typeface="Microsoft YaHei" charset="-122"/>
              </a:rPr>
              <a:t>百分百</a:t>
            </a:r>
            <a:r>
              <a:rPr lang="zh-CN" altLang="zh-CN" smtClean="0">
                <a:latin typeface="Microsoft YaHei" charset="-122"/>
                <a:ea typeface="Microsoft YaHei" charset="-122"/>
                <a:cs typeface="Microsoft YaHei" charset="-122"/>
              </a:rPr>
              <a:t>可靠</a:t>
            </a:r>
            <a:endParaRPr lang="en-US" altLang="zh-CN" dirty="0" smtClean="0">
              <a:latin typeface="Microsoft YaHei" charset="-122"/>
              <a:ea typeface="Microsoft YaHei" charset="-122"/>
              <a:cs typeface="Microsoft YaHei" charset="-122"/>
            </a:endParaRPr>
          </a:p>
          <a:p>
            <a:pPr algn="just"/>
            <a:endParaRPr lang="en-US" altLang="zh-CN" dirty="0">
              <a:latin typeface="Microsoft YaHei" charset="-122"/>
              <a:ea typeface="Microsoft YaHei" charset="-122"/>
              <a:cs typeface="Microsoft YaHei" charset="-122"/>
            </a:endParaRPr>
          </a:p>
          <a:p>
            <a:pPr marL="285750" indent="-285750" algn="just">
              <a:buFont typeface="Arial" charset="0"/>
              <a:buChar char="•"/>
            </a:pPr>
            <a:r>
              <a:rPr lang="zh-CN" altLang="zh-CN" dirty="0" smtClean="0">
                <a:latin typeface="Microsoft YaHei" charset="-122"/>
                <a:ea typeface="Microsoft YaHei" charset="-122"/>
                <a:cs typeface="Microsoft YaHei" charset="-122"/>
              </a:rPr>
              <a:t>基于</a:t>
            </a:r>
            <a:r>
              <a:rPr lang="en-US" altLang="zh-CN" dirty="0" smtClean="0">
                <a:latin typeface="Microsoft YaHei" charset="-122"/>
                <a:ea typeface="Microsoft YaHei" charset="-122"/>
                <a:cs typeface="Microsoft YaHei" charset="-122"/>
              </a:rPr>
              <a:t>POET</a:t>
            </a:r>
            <a:r>
              <a:rPr lang="zh-CN" altLang="zh-CN" dirty="0">
                <a:latin typeface="Microsoft YaHei" charset="-122"/>
                <a:ea typeface="Microsoft YaHei" charset="-122"/>
                <a:cs typeface="Microsoft YaHei" charset="-122"/>
              </a:rPr>
              <a:t>算法的区块链，对可信计算硬件的容错率还不</a:t>
            </a:r>
            <a:r>
              <a:rPr lang="zh-CN" altLang="zh-CN" dirty="0" smtClean="0">
                <a:latin typeface="Microsoft YaHei" charset="-122"/>
                <a:ea typeface="Microsoft YaHei" charset="-122"/>
                <a:cs typeface="Microsoft YaHei" charset="-122"/>
              </a:rPr>
              <a:t>确定</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58" name="矩形 57"/>
          <p:cNvSpPr/>
          <p:nvPr/>
        </p:nvSpPr>
        <p:spPr>
          <a:xfrm>
            <a:off x="913233" y="4593793"/>
            <a:ext cx="2533507" cy="646331"/>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使用的</a:t>
            </a:r>
            <a:r>
              <a:rPr lang="zh-CN" altLang="zh-CN" smtClean="0">
                <a:latin typeface="Microsoft YaHei" charset="-122"/>
                <a:ea typeface="Microsoft YaHei" charset="-122"/>
                <a:cs typeface="Microsoft YaHei" charset="-122"/>
              </a:rPr>
              <a:t>资源</a:t>
            </a:r>
            <a:r>
              <a:rPr lang="zh-CN" altLang="en-US" smtClean="0">
                <a:latin typeface="Microsoft YaHei" charset="-122"/>
                <a:ea typeface="Microsoft YaHei" charset="-122"/>
                <a:cs typeface="Microsoft YaHei" charset="-122"/>
              </a:rPr>
              <a:t>为磁盘空间，</a:t>
            </a:r>
            <a:r>
              <a:rPr lang="zh-CN" altLang="zh-CN" smtClean="0">
                <a:latin typeface="Microsoft YaHei" charset="-122"/>
                <a:ea typeface="Microsoft YaHei" charset="-122"/>
                <a:cs typeface="Microsoft YaHei" charset="-122"/>
              </a:rPr>
              <a:t>相对</a:t>
            </a:r>
            <a:r>
              <a:rPr lang="zh-CN" altLang="zh-CN" dirty="0">
                <a:latin typeface="Microsoft YaHei" charset="-122"/>
                <a:ea typeface="Microsoft YaHei" charset="-122"/>
                <a:cs typeface="Microsoft YaHei" charset="-122"/>
              </a:rPr>
              <a:t>更绿色</a:t>
            </a:r>
            <a:endParaRPr lang="zh-CN" altLang="en-US" sz="1400" dirty="0">
              <a:solidFill>
                <a:schemeClr val="tx1">
                  <a:lumMod val="75000"/>
                  <a:lumOff val="25000"/>
                </a:schemeClr>
              </a:solidFill>
              <a:latin typeface="Microsoft YaHei" charset="-122"/>
              <a:ea typeface="Microsoft YaHei" charset="-122"/>
              <a:cs typeface="Microsoft YaHei" charset="-122"/>
            </a:endParaRPr>
          </a:p>
        </p:txBody>
      </p:sp>
      <p:sp>
        <p:nvSpPr>
          <p:cNvPr id="59" name="矩形 58"/>
          <p:cNvSpPr/>
          <p:nvPr/>
        </p:nvSpPr>
        <p:spPr>
          <a:xfrm>
            <a:off x="7167209" y="3720723"/>
            <a:ext cx="4944030" cy="3139321"/>
          </a:xfrm>
          <a:prstGeom prst="rect">
            <a:avLst/>
          </a:prstGeom>
        </p:spPr>
        <p:txBody>
          <a:bodyPr wrap="square">
            <a:spAutoFit/>
          </a:bodyPr>
          <a:lstStyle/>
          <a:p>
            <a:pPr algn="just"/>
            <a:r>
              <a:rPr lang="zh-CN" altLang="en-US" dirty="0">
                <a:latin typeface="Microsoft YaHei" charset="-122"/>
                <a:ea typeface="Microsoft YaHei" charset="-122"/>
                <a:cs typeface="Microsoft YaHei" charset="-122"/>
              </a:rPr>
              <a:t>已有文章</a:t>
            </a:r>
            <a:r>
              <a:rPr lang="zh-CN" altLang="zh-CN" dirty="0">
                <a:latin typeface="Microsoft YaHei" charset="-122"/>
                <a:ea typeface="Microsoft YaHei" charset="-122"/>
                <a:cs typeface="Microsoft YaHei" charset="-122"/>
              </a:rPr>
              <a:t>制定了一个评估基于</a:t>
            </a:r>
            <a:r>
              <a:rPr lang="en-US" altLang="zh-CN" dirty="0" smtClean="0">
                <a:latin typeface="Microsoft YaHei" charset="-122"/>
                <a:ea typeface="Microsoft YaHei" charset="-122"/>
                <a:cs typeface="Microsoft YaHei" charset="-122"/>
              </a:rPr>
              <a:t>POET</a:t>
            </a:r>
            <a:r>
              <a:rPr lang="zh-CN" altLang="zh-CN" dirty="0">
                <a:latin typeface="Microsoft YaHei" charset="-122"/>
                <a:ea typeface="Microsoft YaHei" charset="-122"/>
                <a:cs typeface="Microsoft YaHei" charset="-122"/>
              </a:rPr>
              <a:t>的区块链系统的理论框架，试图建立分析安全性和抗击攻击的能力</a:t>
            </a:r>
            <a:r>
              <a:rPr lang="zh-CN" altLang="zh-CN" dirty="0" smtClean="0">
                <a:latin typeface="Microsoft YaHei" charset="-122"/>
                <a:ea typeface="Microsoft YaHei" charset="-122"/>
                <a:cs typeface="Microsoft YaHei" charset="-122"/>
              </a:rPr>
              <a:t>理论</a:t>
            </a:r>
            <a:endParaRPr lang="en-US" altLang="zh-CN" dirty="0">
              <a:latin typeface="Microsoft YaHei" charset="-122"/>
              <a:ea typeface="Microsoft YaHei" charset="-122"/>
              <a:cs typeface="Microsoft YaHei" charset="-122"/>
            </a:endParaRPr>
          </a:p>
          <a:p>
            <a:pPr algn="just"/>
            <a:endParaRPr lang="en-US" altLang="zh-CN" dirty="0" smtClean="0">
              <a:latin typeface="Microsoft YaHei" charset="-122"/>
              <a:ea typeface="Microsoft YaHei" charset="-122"/>
              <a:cs typeface="Microsoft YaHei" charset="-122"/>
            </a:endParaRPr>
          </a:p>
          <a:p>
            <a:pPr algn="just"/>
            <a:r>
              <a:rPr lang="zh-CN" altLang="zh-CN" dirty="0" smtClean="0">
                <a:latin typeface="Microsoft YaHei" charset="-122"/>
                <a:ea typeface="Microsoft YaHei" charset="-122"/>
                <a:cs typeface="Microsoft YaHei" charset="-122"/>
              </a:rPr>
              <a:t>该</a:t>
            </a:r>
            <a:r>
              <a:rPr lang="zh-CN" altLang="zh-CN" dirty="0">
                <a:latin typeface="Microsoft YaHei" charset="-122"/>
                <a:ea typeface="Microsoft YaHei" charset="-122"/>
                <a:cs typeface="Microsoft YaHei" charset="-122"/>
              </a:rPr>
              <a:t>文章表明当前</a:t>
            </a:r>
            <a:r>
              <a:rPr lang="en-US" altLang="zh-CN" dirty="0" smtClean="0">
                <a:latin typeface="Microsoft YaHei" charset="-122"/>
                <a:ea typeface="Microsoft YaHei" charset="-122"/>
                <a:cs typeface="Microsoft YaHei" charset="-122"/>
              </a:rPr>
              <a:t>POET</a:t>
            </a:r>
            <a:r>
              <a:rPr lang="zh-CN" altLang="zh-CN" dirty="0">
                <a:latin typeface="Microsoft YaHei" charset="-122"/>
                <a:ea typeface="Microsoft YaHei" charset="-122"/>
                <a:cs typeface="Microsoft YaHei" charset="-122"/>
              </a:rPr>
              <a:t>算法的设计是缺乏稳健的安全性，因为攻击者可以通过仅</a:t>
            </a:r>
            <a:r>
              <a:rPr lang="zh-CN" altLang="zh-CN" dirty="0" smtClean="0">
                <a:latin typeface="Microsoft YaHei" charset="-122"/>
                <a:ea typeface="Microsoft YaHei" charset="-122"/>
                <a:cs typeface="Microsoft YaHei" charset="-122"/>
              </a:rPr>
              <a:t>牺牲</a:t>
            </a:r>
            <a:r>
              <a:rPr lang="en-US" altLang="zh-CN" dirty="0" smtClean="0">
                <a:latin typeface="Microsoft YaHei" charset="-122"/>
                <a:ea typeface="Microsoft YaHei" charset="-122"/>
                <a:cs typeface="Microsoft YaHei" charset="-122"/>
              </a:rPr>
              <a:t>O</a:t>
            </a:r>
            <a:r>
              <a:rPr lang="zh-CN" altLang="zh-CN" dirty="0" smtClean="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log </a:t>
            </a:r>
            <a:r>
              <a:rPr lang="en-US" altLang="zh-CN" dirty="0" err="1">
                <a:latin typeface="Microsoft YaHei" charset="-122"/>
                <a:ea typeface="Microsoft YaHei" charset="-122"/>
                <a:cs typeface="Microsoft YaHei" charset="-122"/>
              </a:rPr>
              <a:t>logn</a:t>
            </a:r>
            <a:r>
              <a:rPr lang="en-US" altLang="zh-CN" dirty="0">
                <a:latin typeface="Microsoft YaHei" charset="-122"/>
                <a:ea typeface="Microsoft YaHei" charset="-122"/>
                <a:cs typeface="Microsoft YaHei" charset="-122"/>
              </a:rPr>
              <a:t> / log n</a:t>
            </a:r>
            <a:r>
              <a:rPr lang="zh-CN" altLang="zh-CN" dirty="0">
                <a:latin typeface="Microsoft YaHei" charset="-122"/>
                <a:ea typeface="Microsoft YaHei" charset="-122"/>
                <a:cs typeface="Microsoft YaHei" charset="-122"/>
              </a:rPr>
              <a:t>）比例的节点，来危害区块链系统，这在参与节点</a:t>
            </a:r>
            <a:r>
              <a:rPr lang="zh-CN" altLang="en-US" dirty="0">
                <a:latin typeface="Microsoft YaHei" charset="-122"/>
                <a:ea typeface="Microsoft YaHei" charset="-122"/>
                <a:cs typeface="Microsoft YaHei" charset="-122"/>
              </a:rPr>
              <a:t>个数</a:t>
            </a:r>
            <a:r>
              <a:rPr lang="en-US" altLang="zh-CN" dirty="0">
                <a:latin typeface="Microsoft YaHei" charset="-122"/>
                <a:ea typeface="Microsoft YaHei" charset="-122"/>
                <a:cs typeface="Microsoft YaHei" charset="-122"/>
              </a:rPr>
              <a:t>n</a:t>
            </a:r>
            <a:r>
              <a:rPr lang="zh-CN" altLang="zh-CN" dirty="0">
                <a:latin typeface="Microsoft YaHei" charset="-122"/>
                <a:ea typeface="Microsoft YaHei" charset="-122"/>
                <a:cs typeface="Microsoft YaHei" charset="-122"/>
              </a:rPr>
              <a:t>相对较大时非常小</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algn="just"/>
            <a:endParaRPr lang="en-US" altLang="zh-CN" dirty="0">
              <a:latin typeface="Microsoft YaHei" charset="-122"/>
              <a:ea typeface="Microsoft YaHei" charset="-122"/>
              <a:cs typeface="Microsoft YaHei" charset="-122"/>
            </a:endParaRPr>
          </a:p>
          <a:p>
            <a:pPr algn="just"/>
            <a:r>
              <a:rPr lang="zh-CN" altLang="zh-CN" dirty="0" smtClean="0">
                <a:latin typeface="Microsoft YaHei" charset="-122"/>
                <a:ea typeface="Microsoft YaHei" charset="-122"/>
                <a:cs typeface="Microsoft YaHei" charset="-122"/>
              </a:rPr>
              <a:t>基于</a:t>
            </a:r>
            <a:r>
              <a:rPr lang="zh-CN" altLang="en-US" dirty="0">
                <a:latin typeface="Microsoft YaHei" charset="-122"/>
                <a:ea typeface="Microsoft YaHei" charset="-122"/>
                <a:cs typeface="Microsoft YaHei" charset="-122"/>
              </a:rPr>
              <a:t>他们的</a:t>
            </a:r>
            <a:r>
              <a:rPr lang="zh-CN" altLang="zh-CN" dirty="0">
                <a:latin typeface="Microsoft YaHei" charset="-122"/>
                <a:ea typeface="Microsoft YaHei" charset="-122"/>
                <a:cs typeface="Microsoft YaHei" charset="-122"/>
              </a:rPr>
              <a:t>理论分析，</a:t>
            </a:r>
            <a:r>
              <a:rPr lang="zh-CN" altLang="en-US" dirty="0">
                <a:latin typeface="Microsoft YaHei" charset="-122"/>
                <a:ea typeface="Microsoft YaHei" charset="-122"/>
                <a:cs typeface="Microsoft YaHei" charset="-122"/>
              </a:rPr>
              <a:t>人们</a:t>
            </a:r>
            <a:r>
              <a:rPr lang="zh-CN" altLang="zh-CN" dirty="0">
                <a:latin typeface="Microsoft YaHei" charset="-122"/>
                <a:ea typeface="Microsoft YaHei" charset="-122"/>
                <a:cs typeface="Microsoft YaHei" charset="-122"/>
              </a:rPr>
              <a:t>也提出了减轻这些漏洞的方法。</a:t>
            </a:r>
            <a:endParaRPr lang="zh-CN" altLang="en-US" sz="1400" b="1" dirty="0">
              <a:solidFill>
                <a:srgbClr val="093B5C"/>
              </a:solidFill>
              <a:latin typeface="Microsoft YaHei" charset="-122"/>
              <a:ea typeface="Microsoft YaHei" charset="-122"/>
              <a:cs typeface="Microsoft YaHei" charset="-122"/>
            </a:endParaRPr>
          </a:p>
        </p:txBody>
      </p:sp>
      <p:sp>
        <p:nvSpPr>
          <p:cNvPr id="5" name="Freeform 5"/>
          <p:cNvSpPr>
            <a:spLocks noEditPoints="1"/>
          </p:cNvSpPr>
          <p:nvPr/>
        </p:nvSpPr>
        <p:spPr bwMode="auto">
          <a:xfrm>
            <a:off x="2598180" y="1361493"/>
            <a:ext cx="582764" cy="581536"/>
          </a:xfrm>
          <a:custGeom>
            <a:avLst/>
            <a:gdLst>
              <a:gd name="T0" fmla="*/ 2070 w 4140"/>
              <a:gd name="T1" fmla="*/ 0 h 4140"/>
              <a:gd name="T2" fmla="*/ 3534 w 4140"/>
              <a:gd name="T3" fmla="*/ 606 h 4140"/>
              <a:gd name="T4" fmla="*/ 4140 w 4140"/>
              <a:gd name="T5" fmla="*/ 2070 h 4140"/>
              <a:gd name="T6" fmla="*/ 3534 w 4140"/>
              <a:gd name="T7" fmla="*/ 3534 h 4140"/>
              <a:gd name="T8" fmla="*/ 2070 w 4140"/>
              <a:gd name="T9" fmla="*/ 4140 h 4140"/>
              <a:gd name="T10" fmla="*/ 607 w 4140"/>
              <a:gd name="T11" fmla="*/ 3534 h 4140"/>
              <a:gd name="T12" fmla="*/ 0 w 4140"/>
              <a:gd name="T13" fmla="*/ 2070 h 4140"/>
              <a:gd name="T14" fmla="*/ 607 w 4140"/>
              <a:gd name="T15" fmla="*/ 606 h 4140"/>
              <a:gd name="T16" fmla="*/ 2070 w 4140"/>
              <a:gd name="T17" fmla="*/ 0 h 4140"/>
              <a:gd name="T18" fmla="*/ 2685 w 4140"/>
              <a:gd name="T19" fmla="*/ 1455 h 4140"/>
              <a:gd name="T20" fmla="*/ 2070 w 4140"/>
              <a:gd name="T21" fmla="*/ 1200 h 4140"/>
              <a:gd name="T22" fmla="*/ 1455 w 4140"/>
              <a:gd name="T23" fmla="*/ 1455 h 4140"/>
              <a:gd name="T24" fmla="*/ 1200 w 4140"/>
              <a:gd name="T25" fmla="*/ 2070 h 4140"/>
              <a:gd name="T26" fmla="*/ 1455 w 4140"/>
              <a:gd name="T27" fmla="*/ 2685 h 4140"/>
              <a:gd name="T28" fmla="*/ 2070 w 4140"/>
              <a:gd name="T29" fmla="*/ 2940 h 4140"/>
              <a:gd name="T30" fmla="*/ 2685 w 4140"/>
              <a:gd name="T31" fmla="*/ 2685 h 4140"/>
              <a:gd name="T32" fmla="*/ 2940 w 4140"/>
              <a:gd name="T33" fmla="*/ 2070 h 4140"/>
              <a:gd name="T34" fmla="*/ 2685 w 4140"/>
              <a:gd name="T35" fmla="*/ 1455 h 4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40" h="4140">
                <a:moveTo>
                  <a:pt x="2070" y="0"/>
                </a:moveTo>
                <a:cubicBezTo>
                  <a:pt x="2642" y="0"/>
                  <a:pt x="3159" y="232"/>
                  <a:pt x="3534" y="606"/>
                </a:cubicBezTo>
                <a:cubicBezTo>
                  <a:pt x="3909" y="981"/>
                  <a:pt x="4140" y="1499"/>
                  <a:pt x="4140" y="2070"/>
                </a:cubicBezTo>
                <a:cubicBezTo>
                  <a:pt x="4140" y="2642"/>
                  <a:pt x="3909" y="3159"/>
                  <a:pt x="3534" y="3534"/>
                </a:cubicBezTo>
                <a:cubicBezTo>
                  <a:pt x="3159" y="3908"/>
                  <a:pt x="2642" y="4140"/>
                  <a:pt x="2070" y="4140"/>
                </a:cubicBezTo>
                <a:cubicBezTo>
                  <a:pt x="1499" y="4140"/>
                  <a:pt x="981" y="3908"/>
                  <a:pt x="607" y="3534"/>
                </a:cubicBezTo>
                <a:cubicBezTo>
                  <a:pt x="232" y="3159"/>
                  <a:pt x="0" y="2642"/>
                  <a:pt x="0" y="2070"/>
                </a:cubicBezTo>
                <a:cubicBezTo>
                  <a:pt x="0" y="1499"/>
                  <a:pt x="232" y="981"/>
                  <a:pt x="607" y="606"/>
                </a:cubicBezTo>
                <a:cubicBezTo>
                  <a:pt x="981" y="232"/>
                  <a:pt x="1499" y="0"/>
                  <a:pt x="2070" y="0"/>
                </a:cubicBezTo>
                <a:close/>
                <a:moveTo>
                  <a:pt x="2685" y="1455"/>
                </a:moveTo>
                <a:cubicBezTo>
                  <a:pt x="2528" y="1297"/>
                  <a:pt x="2310" y="1200"/>
                  <a:pt x="2070" y="1200"/>
                </a:cubicBezTo>
                <a:cubicBezTo>
                  <a:pt x="1830" y="1200"/>
                  <a:pt x="1612" y="1297"/>
                  <a:pt x="1455" y="1455"/>
                </a:cubicBezTo>
                <a:cubicBezTo>
                  <a:pt x="1298" y="1612"/>
                  <a:pt x="1200" y="1830"/>
                  <a:pt x="1200" y="2070"/>
                </a:cubicBezTo>
                <a:cubicBezTo>
                  <a:pt x="1200" y="2310"/>
                  <a:pt x="1298" y="2528"/>
                  <a:pt x="1455" y="2685"/>
                </a:cubicBezTo>
                <a:cubicBezTo>
                  <a:pt x="1612" y="2843"/>
                  <a:pt x="1830" y="2940"/>
                  <a:pt x="2070" y="2940"/>
                </a:cubicBezTo>
                <a:cubicBezTo>
                  <a:pt x="2310" y="2940"/>
                  <a:pt x="2528" y="2843"/>
                  <a:pt x="2685" y="2685"/>
                </a:cubicBezTo>
                <a:cubicBezTo>
                  <a:pt x="2843" y="2528"/>
                  <a:pt x="2940" y="2310"/>
                  <a:pt x="2940" y="2070"/>
                </a:cubicBezTo>
                <a:cubicBezTo>
                  <a:pt x="2940" y="1830"/>
                  <a:pt x="2843" y="1612"/>
                  <a:pt x="2685" y="1455"/>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p:cNvSpPr>
            <a:spLocks/>
          </p:cNvSpPr>
          <p:nvPr/>
        </p:nvSpPr>
        <p:spPr bwMode="auto">
          <a:xfrm>
            <a:off x="1504499" y="1242975"/>
            <a:ext cx="1255799" cy="1530908"/>
          </a:xfrm>
          <a:custGeom>
            <a:avLst/>
            <a:gdLst>
              <a:gd name="T0" fmla="*/ 1123 w 8917"/>
              <a:gd name="T1" fmla="*/ 5709 h 10898"/>
              <a:gd name="T2" fmla="*/ 281 w 8917"/>
              <a:gd name="T3" fmla="*/ 5777 h 10898"/>
              <a:gd name="T4" fmla="*/ 213 w 8917"/>
              <a:gd name="T5" fmla="*/ 4935 h 10898"/>
              <a:gd name="T6" fmla="*/ 8609 w 8917"/>
              <a:gd name="T7" fmla="*/ 5602 h 10898"/>
              <a:gd name="T8" fmla="*/ 8917 w 8917"/>
              <a:gd name="T9" fmla="*/ 6005 h 10898"/>
              <a:gd name="T10" fmla="*/ 8567 w 8917"/>
              <a:gd name="T11" fmla="*/ 6375 h 10898"/>
              <a:gd name="T12" fmla="*/ 4524 w 8917"/>
              <a:gd name="T13" fmla="*/ 10648 h 10898"/>
              <a:gd name="T14" fmla="*/ 3680 w 8917"/>
              <a:gd name="T15" fmla="*/ 10671 h 10898"/>
              <a:gd name="T16" fmla="*/ 3657 w 8917"/>
              <a:gd name="T17" fmla="*/ 9827 h 10898"/>
              <a:gd name="T18" fmla="*/ 7339 w 8917"/>
              <a:gd name="T19" fmla="*/ 5936 h 10898"/>
              <a:gd name="T20" fmla="*/ 1123 w 8917"/>
              <a:gd name="T21" fmla="*/ 5709 h 10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17" h="10898">
                <a:moveTo>
                  <a:pt x="1123" y="5709"/>
                </a:moveTo>
                <a:cubicBezTo>
                  <a:pt x="909" y="5960"/>
                  <a:pt x="532" y="5990"/>
                  <a:pt x="281" y="5777"/>
                </a:cubicBezTo>
                <a:cubicBezTo>
                  <a:pt x="30" y="5563"/>
                  <a:pt x="0" y="5186"/>
                  <a:pt x="213" y="4935"/>
                </a:cubicBezTo>
                <a:cubicBezTo>
                  <a:pt x="225" y="4921"/>
                  <a:pt x="4318" y="0"/>
                  <a:pt x="8609" y="5602"/>
                </a:cubicBezTo>
                <a:lnTo>
                  <a:pt x="8917" y="6005"/>
                </a:lnTo>
                <a:lnTo>
                  <a:pt x="8567" y="6375"/>
                </a:lnTo>
                <a:lnTo>
                  <a:pt x="4524" y="10648"/>
                </a:lnTo>
                <a:cubicBezTo>
                  <a:pt x="4297" y="10887"/>
                  <a:pt x="3920" y="10898"/>
                  <a:pt x="3680" y="10671"/>
                </a:cubicBezTo>
                <a:cubicBezTo>
                  <a:pt x="3441" y="10445"/>
                  <a:pt x="3430" y="10067"/>
                  <a:pt x="3657" y="9827"/>
                </a:cubicBezTo>
                <a:lnTo>
                  <a:pt x="7339" y="5936"/>
                </a:lnTo>
                <a:cubicBezTo>
                  <a:pt x="4082" y="2149"/>
                  <a:pt x="1131" y="5698"/>
                  <a:pt x="1123" y="5709"/>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1702848" y="1920308"/>
            <a:ext cx="665051" cy="1877250"/>
          </a:xfrm>
          <a:custGeom>
            <a:avLst/>
            <a:gdLst>
              <a:gd name="T0" fmla="*/ 3659 w 4726"/>
              <a:gd name="T1" fmla="*/ 223 h 13369"/>
              <a:gd name="T2" fmla="*/ 4503 w 4726"/>
              <a:gd name="T3" fmla="*/ 261 h 13369"/>
              <a:gd name="T4" fmla="*/ 4466 w 4726"/>
              <a:gd name="T5" fmla="*/ 1104 h 13369"/>
              <a:gd name="T6" fmla="*/ 2074 w 4726"/>
              <a:gd name="T7" fmla="*/ 3295 h 13369"/>
              <a:gd name="T8" fmla="*/ 1225 w 4726"/>
              <a:gd name="T9" fmla="*/ 4658 h 13369"/>
              <a:gd name="T10" fmla="*/ 2112 w 4726"/>
              <a:gd name="T11" fmla="*/ 6320 h 13369"/>
              <a:gd name="T12" fmla="*/ 4206 w 4726"/>
              <a:gd name="T13" fmla="*/ 11721 h 13369"/>
              <a:gd name="T14" fmla="*/ 4203 w 4726"/>
              <a:gd name="T15" fmla="*/ 12769 h 13369"/>
              <a:gd name="T16" fmla="*/ 3603 w 4726"/>
              <a:gd name="T17" fmla="*/ 13369 h 13369"/>
              <a:gd name="T18" fmla="*/ 3003 w 4726"/>
              <a:gd name="T19" fmla="*/ 12769 h 13369"/>
              <a:gd name="T20" fmla="*/ 3011 w 4726"/>
              <a:gd name="T21" fmla="*/ 11716 h 13369"/>
              <a:gd name="T22" fmla="*/ 1235 w 4726"/>
              <a:gd name="T23" fmla="*/ 7136 h 13369"/>
              <a:gd name="T24" fmla="*/ 30 w 4726"/>
              <a:gd name="T25" fmla="*/ 4616 h 13369"/>
              <a:gd name="T26" fmla="*/ 1268 w 4726"/>
              <a:gd name="T27" fmla="*/ 2414 h 13369"/>
              <a:gd name="T28" fmla="*/ 3659 w 4726"/>
              <a:gd name="T29" fmla="*/ 223 h 13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26" h="13369">
                <a:moveTo>
                  <a:pt x="3659" y="223"/>
                </a:moveTo>
                <a:cubicBezTo>
                  <a:pt x="3903" y="0"/>
                  <a:pt x="4281" y="17"/>
                  <a:pt x="4503" y="261"/>
                </a:cubicBezTo>
                <a:cubicBezTo>
                  <a:pt x="4726" y="504"/>
                  <a:pt x="4709" y="882"/>
                  <a:pt x="4466" y="1104"/>
                </a:cubicBezTo>
                <a:lnTo>
                  <a:pt x="2074" y="3295"/>
                </a:lnTo>
                <a:cubicBezTo>
                  <a:pt x="1544" y="3780"/>
                  <a:pt x="1242" y="4219"/>
                  <a:pt x="1225" y="4658"/>
                </a:cubicBezTo>
                <a:cubicBezTo>
                  <a:pt x="1208" y="5113"/>
                  <a:pt x="1484" y="5645"/>
                  <a:pt x="2112" y="6320"/>
                </a:cubicBezTo>
                <a:cubicBezTo>
                  <a:pt x="4230" y="8594"/>
                  <a:pt x="4229" y="8769"/>
                  <a:pt x="4206" y="11721"/>
                </a:cubicBezTo>
                <a:cubicBezTo>
                  <a:pt x="4205" y="11891"/>
                  <a:pt x="4203" y="12080"/>
                  <a:pt x="4203" y="12769"/>
                </a:cubicBezTo>
                <a:cubicBezTo>
                  <a:pt x="4203" y="13100"/>
                  <a:pt x="3935" y="13369"/>
                  <a:pt x="3603" y="13369"/>
                </a:cubicBezTo>
                <a:cubicBezTo>
                  <a:pt x="3272" y="13369"/>
                  <a:pt x="3003" y="13100"/>
                  <a:pt x="3003" y="12769"/>
                </a:cubicBezTo>
                <a:cubicBezTo>
                  <a:pt x="3003" y="12680"/>
                  <a:pt x="3007" y="12173"/>
                  <a:pt x="3011" y="11716"/>
                </a:cubicBezTo>
                <a:cubicBezTo>
                  <a:pt x="3030" y="9212"/>
                  <a:pt x="3031" y="9064"/>
                  <a:pt x="1235" y="7136"/>
                </a:cubicBezTo>
                <a:cubicBezTo>
                  <a:pt x="375" y="6211"/>
                  <a:pt x="0" y="5401"/>
                  <a:pt x="30" y="4616"/>
                </a:cubicBezTo>
                <a:cubicBezTo>
                  <a:pt x="60" y="3815"/>
                  <a:pt x="501" y="3116"/>
                  <a:pt x="1268" y="2414"/>
                </a:cubicBezTo>
                <a:lnTo>
                  <a:pt x="3659" y="223"/>
                </a:ln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907611" y="2894243"/>
            <a:ext cx="933405" cy="552674"/>
          </a:xfrm>
          <a:custGeom>
            <a:avLst/>
            <a:gdLst>
              <a:gd name="T0" fmla="*/ 354 w 6628"/>
              <a:gd name="T1" fmla="*/ 1922 h 3936"/>
              <a:gd name="T2" fmla="*/ 181 w 6628"/>
              <a:gd name="T3" fmla="*/ 1093 h 3936"/>
              <a:gd name="T4" fmla="*/ 1010 w 6628"/>
              <a:gd name="T5" fmla="*/ 919 h 3936"/>
              <a:gd name="T6" fmla="*/ 5555 w 6628"/>
              <a:gd name="T7" fmla="*/ 227 h 3936"/>
              <a:gd name="T8" fmla="*/ 6401 w 6628"/>
              <a:gd name="T9" fmla="*/ 252 h 3936"/>
              <a:gd name="T10" fmla="*/ 6376 w 6628"/>
              <a:gd name="T11" fmla="*/ 1099 h 3936"/>
              <a:gd name="T12" fmla="*/ 354 w 6628"/>
              <a:gd name="T13" fmla="*/ 1922 h 3936"/>
            </a:gdLst>
            <a:ahLst/>
            <a:cxnLst>
              <a:cxn ang="0">
                <a:pos x="T0" y="T1"/>
              </a:cxn>
              <a:cxn ang="0">
                <a:pos x="T2" y="T3"/>
              </a:cxn>
              <a:cxn ang="0">
                <a:pos x="T4" y="T5"/>
              </a:cxn>
              <a:cxn ang="0">
                <a:pos x="T6" y="T7"/>
              </a:cxn>
              <a:cxn ang="0">
                <a:pos x="T8" y="T9"/>
              </a:cxn>
              <a:cxn ang="0">
                <a:pos x="T10" y="T11"/>
              </a:cxn>
              <a:cxn ang="0">
                <a:pos x="T12" y="T13"/>
              </a:cxn>
            </a:cxnLst>
            <a:rect l="0" t="0" r="r" b="b"/>
            <a:pathLst>
              <a:path w="6628" h="3936">
                <a:moveTo>
                  <a:pt x="354" y="1922"/>
                </a:moveTo>
                <a:cubicBezTo>
                  <a:pt x="77" y="1741"/>
                  <a:pt x="0" y="1370"/>
                  <a:pt x="181" y="1093"/>
                </a:cubicBezTo>
                <a:cubicBezTo>
                  <a:pt x="362" y="816"/>
                  <a:pt x="733" y="738"/>
                  <a:pt x="1010" y="919"/>
                </a:cubicBezTo>
                <a:cubicBezTo>
                  <a:pt x="1017" y="923"/>
                  <a:pt x="3227" y="2410"/>
                  <a:pt x="5555" y="227"/>
                </a:cubicBezTo>
                <a:cubicBezTo>
                  <a:pt x="5796" y="0"/>
                  <a:pt x="6175" y="12"/>
                  <a:pt x="6401" y="252"/>
                </a:cubicBezTo>
                <a:cubicBezTo>
                  <a:pt x="6628" y="493"/>
                  <a:pt x="6616" y="872"/>
                  <a:pt x="6376" y="1099"/>
                </a:cubicBezTo>
                <a:cubicBezTo>
                  <a:pt x="3351" y="3936"/>
                  <a:pt x="363" y="1928"/>
                  <a:pt x="354" y="1922"/>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2706258" y="2140150"/>
            <a:ext cx="830854" cy="518286"/>
          </a:xfrm>
          <a:custGeom>
            <a:avLst/>
            <a:gdLst>
              <a:gd name="T0" fmla="*/ 185 w 5902"/>
              <a:gd name="T1" fmla="*/ 1017 h 3689"/>
              <a:gd name="T2" fmla="*/ 347 w 5902"/>
              <a:gd name="T3" fmla="*/ 185 h 3689"/>
              <a:gd name="T4" fmla="*/ 1179 w 5902"/>
              <a:gd name="T5" fmla="*/ 346 h 3689"/>
              <a:gd name="T6" fmla="*/ 5045 w 5902"/>
              <a:gd name="T7" fmla="*/ 1421 h 3689"/>
              <a:gd name="T8" fmla="*/ 5799 w 5902"/>
              <a:gd name="T9" fmla="*/ 1806 h 3689"/>
              <a:gd name="T10" fmla="*/ 5415 w 5902"/>
              <a:gd name="T11" fmla="*/ 2560 h 3689"/>
              <a:gd name="T12" fmla="*/ 185 w 5902"/>
              <a:gd name="T13" fmla="*/ 1017 h 3689"/>
            </a:gdLst>
            <a:ahLst/>
            <a:cxnLst>
              <a:cxn ang="0">
                <a:pos x="T0" y="T1"/>
              </a:cxn>
              <a:cxn ang="0">
                <a:pos x="T2" y="T3"/>
              </a:cxn>
              <a:cxn ang="0">
                <a:pos x="T4" y="T5"/>
              </a:cxn>
              <a:cxn ang="0">
                <a:pos x="T6" y="T7"/>
              </a:cxn>
              <a:cxn ang="0">
                <a:pos x="T8" y="T9"/>
              </a:cxn>
              <a:cxn ang="0">
                <a:pos x="T10" y="T11"/>
              </a:cxn>
              <a:cxn ang="0">
                <a:pos x="T12" y="T13"/>
              </a:cxn>
            </a:cxnLst>
            <a:rect l="0" t="0" r="r" b="b"/>
            <a:pathLst>
              <a:path w="5902" h="3689">
                <a:moveTo>
                  <a:pt x="185" y="1017"/>
                </a:moveTo>
                <a:cubicBezTo>
                  <a:pt x="0" y="742"/>
                  <a:pt x="72" y="370"/>
                  <a:pt x="347" y="185"/>
                </a:cubicBezTo>
                <a:cubicBezTo>
                  <a:pt x="621" y="0"/>
                  <a:pt x="993" y="72"/>
                  <a:pt x="1179" y="346"/>
                </a:cubicBezTo>
                <a:cubicBezTo>
                  <a:pt x="1182" y="352"/>
                  <a:pt x="2446" y="2268"/>
                  <a:pt x="5045" y="1421"/>
                </a:cubicBezTo>
                <a:cubicBezTo>
                  <a:pt x="5359" y="1319"/>
                  <a:pt x="5697" y="1491"/>
                  <a:pt x="5799" y="1806"/>
                </a:cubicBezTo>
                <a:cubicBezTo>
                  <a:pt x="5902" y="2120"/>
                  <a:pt x="5729" y="2458"/>
                  <a:pt x="5415" y="2560"/>
                </a:cubicBezTo>
                <a:cubicBezTo>
                  <a:pt x="1949" y="3689"/>
                  <a:pt x="190" y="1024"/>
                  <a:pt x="185" y="1017"/>
                </a:cubicBezTo>
                <a:close/>
              </a:path>
            </a:pathLst>
          </a:custGeom>
          <a:solidFill>
            <a:srgbClr val="093B5C"/>
          </a:solidFill>
          <a:ln>
            <a:noFill/>
          </a:ln>
          <a:effectLst>
            <a:outerShdw blurRad="203200" dist="152400" dir="2700000" algn="tl" rotWithShape="0">
              <a:prstClr val="black">
                <a:alpha val="60000"/>
              </a:prst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23" name="矩形 22"/>
          <p:cNvSpPr/>
          <p:nvPr/>
        </p:nvSpPr>
        <p:spPr>
          <a:xfrm>
            <a:off x="1099987" y="3960453"/>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优点</a:t>
            </a:r>
          </a:p>
        </p:txBody>
      </p:sp>
      <p:sp>
        <p:nvSpPr>
          <p:cNvPr id="29" name="矩形 28"/>
          <p:cNvSpPr/>
          <p:nvPr/>
        </p:nvSpPr>
        <p:spPr>
          <a:xfrm>
            <a:off x="4546849" y="2062130"/>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缺点</a:t>
            </a: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8260701" y="863660"/>
            <a:ext cx="2160000" cy="416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缺点</a:t>
            </a: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2" name="矩形 3"/>
          <p:cNvSpPr>
            <a:spLocks noChangeArrowheads="1"/>
          </p:cNvSpPr>
          <p:nvPr/>
        </p:nvSpPr>
        <p:spPr bwMode="auto">
          <a:xfrm>
            <a:off x="798575" y="234824"/>
            <a:ext cx="4622544" cy="523220"/>
          </a:xfrm>
          <a:prstGeom prst="rect">
            <a:avLst/>
          </a:prstGeom>
          <a:extLst/>
        </p:spPr>
        <p:txBody>
          <a:bodyPr wrap="square">
            <a:spAutoFit/>
          </a:bodyPr>
          <a:lstStyle/>
          <a:p>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POET</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共识机制的优缺点</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31" name="等腰三角形 30"/>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bwMode="auto">
          <a:xfrm>
            <a:off x="7887194" y="2758077"/>
            <a:ext cx="3504060" cy="789873"/>
          </a:xfrm>
          <a:prstGeom prst="ellipse">
            <a:avLst/>
          </a:prstGeom>
          <a:ln/>
          <a:ex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sz="2800" b="1" dirty="0" smtClean="0">
                <a:solidFill>
                  <a:srgbClr val="FF0000"/>
                </a:solidFill>
                <a:latin typeface="Microsoft YaHei" charset="-122"/>
                <a:ea typeface="Microsoft YaHei" charset="-122"/>
                <a:cs typeface="Microsoft YaHei" charset="-122"/>
              </a:rPr>
              <a:t>相关进展</a:t>
            </a:r>
            <a:endParaRPr kumimoji="1" lang="zh-CN" altLang="en-US" sz="2800" b="1"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8539387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31"/>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22"/>
                                        </p:tgtEl>
                                        <p:attrNameLst>
                                          <p:attrName>ppt_x</p:attrName>
                                          <p:attrName>ppt_y</p:attrName>
                                        </p:attrNameLst>
                                      </p:cBhvr>
                                      <p:rCtr x="6068" y="0"/>
                                    </p:animMotion>
                                  </p:childTnLst>
                                </p:cTn>
                              </p:par>
                            </p:childTnLst>
                          </p:cTn>
                        </p:par>
                        <p:par>
                          <p:cTn id="19" fill="hold">
                            <p:stCondLst>
                              <p:cond delay="1000"/>
                            </p:stCondLst>
                            <p:childTnLst>
                              <p:par>
                                <p:cTn id="20" presetID="2" presetClass="entr" presetSubtype="8"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750" fill="hold"/>
                                        <p:tgtEl>
                                          <p:spTgt spid="24"/>
                                        </p:tgtEl>
                                        <p:attrNameLst>
                                          <p:attrName>ppt_x</p:attrName>
                                        </p:attrNameLst>
                                      </p:cBhvr>
                                      <p:tavLst>
                                        <p:tav tm="0">
                                          <p:val>
                                            <p:strVal val="0-#ppt_w/2"/>
                                          </p:val>
                                        </p:tav>
                                        <p:tav tm="100000">
                                          <p:val>
                                            <p:strVal val="#ppt_x"/>
                                          </p:val>
                                        </p:tav>
                                      </p:tavLst>
                                    </p:anim>
                                    <p:anim calcmode="lin" valueType="num">
                                      <p:cBhvr additive="base">
                                        <p:cTn id="23" dur="750" fill="hold"/>
                                        <p:tgtEl>
                                          <p:spTgt spid="24"/>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750" fill="hold"/>
                                        <p:tgtEl>
                                          <p:spTgt spid="26"/>
                                        </p:tgtEl>
                                        <p:attrNameLst>
                                          <p:attrName>ppt_x</p:attrName>
                                        </p:attrNameLst>
                                      </p:cBhvr>
                                      <p:tavLst>
                                        <p:tav tm="0">
                                          <p:val>
                                            <p:strVal val="0-#ppt_w/2"/>
                                          </p:val>
                                        </p:tav>
                                        <p:tav tm="100000">
                                          <p:val>
                                            <p:strVal val="#ppt_x"/>
                                          </p:val>
                                        </p:tav>
                                      </p:tavLst>
                                    </p:anim>
                                    <p:anim calcmode="lin" valueType="num">
                                      <p:cBhvr additive="base">
                                        <p:cTn id="27" dur="75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750" fill="hold"/>
                                        <p:tgtEl>
                                          <p:spTgt spid="27"/>
                                        </p:tgtEl>
                                        <p:attrNameLst>
                                          <p:attrName>ppt_x</p:attrName>
                                        </p:attrNameLst>
                                      </p:cBhvr>
                                      <p:tavLst>
                                        <p:tav tm="0">
                                          <p:val>
                                            <p:strVal val="0-#ppt_w/2"/>
                                          </p:val>
                                        </p:tav>
                                        <p:tav tm="100000">
                                          <p:val>
                                            <p:strVal val="#ppt_x"/>
                                          </p:val>
                                        </p:tav>
                                      </p:tavLst>
                                    </p:anim>
                                    <p:anim calcmode="lin" valueType="num">
                                      <p:cBhvr additive="base">
                                        <p:cTn id="31" dur="750" fill="hold"/>
                                        <p:tgtEl>
                                          <p:spTgt spid="27"/>
                                        </p:tgtEl>
                                        <p:attrNameLst>
                                          <p:attrName>ppt_y</p:attrName>
                                        </p:attrNameLst>
                                      </p:cBhvr>
                                      <p:tavLst>
                                        <p:tav tm="0">
                                          <p:val>
                                            <p:strVal val="#ppt_y"/>
                                          </p:val>
                                        </p:tav>
                                        <p:tav tm="100000">
                                          <p:val>
                                            <p:strVal val="#ppt_y"/>
                                          </p:val>
                                        </p:tav>
                                      </p:tavLst>
                                    </p:anim>
                                  </p:childTnLst>
                                </p:cTn>
                              </p:par>
                            </p:childTnLst>
                          </p:cTn>
                        </p:par>
                        <p:par>
                          <p:cTn id="32" fill="hold">
                            <p:stCondLst>
                              <p:cond delay="1750"/>
                            </p:stCondLst>
                            <p:childTnLst>
                              <p:par>
                                <p:cTn id="33" presetID="21" presetClass="entr" presetSubtype="1"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heel(1)">
                                      <p:cBhvr>
                                        <p:cTn id="35" dur="500"/>
                                        <p:tgtEl>
                                          <p:spTgt spid="5"/>
                                        </p:tgtEl>
                                      </p:cBhvr>
                                    </p:animEffect>
                                  </p:childTnLst>
                                </p:cTn>
                              </p:par>
                            </p:childTnLst>
                          </p:cTn>
                        </p:par>
                        <p:par>
                          <p:cTn id="36" fill="hold">
                            <p:stCondLst>
                              <p:cond delay="2250"/>
                            </p:stCondLst>
                            <p:childTnLst>
                              <p:par>
                                <p:cTn id="37" presetID="22" presetClass="entr" presetSubtype="4"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00"/>
                                        <p:tgtEl>
                                          <p:spTgt spid="6"/>
                                        </p:tgtEl>
                                      </p:cBhvr>
                                    </p:animEffect>
                                  </p:childTnLst>
                                </p:cTn>
                              </p:par>
                            </p:childTnLst>
                          </p:cTn>
                        </p:par>
                        <p:par>
                          <p:cTn id="40" fill="hold">
                            <p:stCondLst>
                              <p:cond delay="2750"/>
                            </p:stCondLst>
                            <p:childTnLst>
                              <p:par>
                                <p:cTn id="41" presetID="22" presetClass="entr" presetSubtype="8"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childTnLst>
                          </p:cTn>
                        </p:par>
                        <p:par>
                          <p:cTn id="44" fill="hold">
                            <p:stCondLst>
                              <p:cond delay="3250"/>
                            </p:stCondLst>
                            <p:childTnLst>
                              <p:par>
                                <p:cTn id="45" presetID="22" presetClass="entr" presetSubtype="1"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up)">
                                      <p:cBhvr>
                                        <p:cTn id="47" dur="500"/>
                                        <p:tgtEl>
                                          <p:spTgt spid="9"/>
                                        </p:tgtEl>
                                      </p:cBhvr>
                                    </p:animEffect>
                                  </p:childTnLst>
                                </p:cTn>
                              </p:par>
                            </p:childTnLst>
                          </p:cTn>
                        </p:par>
                        <p:par>
                          <p:cTn id="48" fill="hold">
                            <p:stCondLst>
                              <p:cond delay="3750"/>
                            </p:stCondLst>
                            <p:childTnLst>
                              <p:par>
                                <p:cTn id="49" presetID="22" presetClass="entr" presetSubtype="2"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right)">
                                      <p:cBhvr>
                                        <p:cTn id="51" dur="500"/>
                                        <p:tgtEl>
                                          <p:spTgt spid="10"/>
                                        </p:tgtEl>
                                      </p:cBhvr>
                                    </p:animEffect>
                                  </p:childTnLst>
                                </p:cTn>
                              </p:par>
                            </p:childTnLst>
                          </p:cTn>
                        </p:par>
                        <p:par>
                          <p:cTn id="52" fill="hold">
                            <p:stCondLst>
                              <p:cond delay="4250"/>
                            </p:stCondLst>
                            <p:childTnLst>
                              <p:par>
                                <p:cTn id="53" presetID="53" presetClass="entr" presetSubtype="16"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p:cTn id="55" dur="500" fill="hold"/>
                                        <p:tgtEl>
                                          <p:spTgt spid="23"/>
                                        </p:tgtEl>
                                        <p:attrNameLst>
                                          <p:attrName>ppt_w</p:attrName>
                                        </p:attrNameLst>
                                      </p:cBhvr>
                                      <p:tavLst>
                                        <p:tav tm="0">
                                          <p:val>
                                            <p:fltVal val="0"/>
                                          </p:val>
                                        </p:tav>
                                        <p:tav tm="100000">
                                          <p:val>
                                            <p:strVal val="#ppt_w"/>
                                          </p:val>
                                        </p:tav>
                                      </p:tavLst>
                                    </p:anim>
                                    <p:anim calcmode="lin" valueType="num">
                                      <p:cBhvr>
                                        <p:cTn id="56" dur="500" fill="hold"/>
                                        <p:tgtEl>
                                          <p:spTgt spid="23"/>
                                        </p:tgtEl>
                                        <p:attrNameLst>
                                          <p:attrName>ppt_h</p:attrName>
                                        </p:attrNameLst>
                                      </p:cBhvr>
                                      <p:tavLst>
                                        <p:tav tm="0">
                                          <p:val>
                                            <p:fltVal val="0"/>
                                          </p:val>
                                        </p:tav>
                                        <p:tav tm="100000">
                                          <p:val>
                                            <p:strVal val="#ppt_h"/>
                                          </p:val>
                                        </p:tav>
                                      </p:tavLst>
                                    </p:anim>
                                    <p:animEffect transition="in" filter="fade">
                                      <p:cBhvr>
                                        <p:cTn id="57" dur="500"/>
                                        <p:tgtEl>
                                          <p:spTgt spid="23"/>
                                        </p:tgtEl>
                                      </p:cBhvr>
                                    </p:animEffect>
                                  </p:childTnLst>
                                </p:cTn>
                              </p:par>
                            </p:childTnLst>
                          </p:cTn>
                        </p:par>
                        <p:par>
                          <p:cTn id="58" fill="hold">
                            <p:stCondLst>
                              <p:cond delay="4750"/>
                            </p:stCondLst>
                            <p:childTnLst>
                              <p:par>
                                <p:cTn id="59" presetID="53" presetClass="entr" presetSubtype="16" fill="hold" grpId="0" nodeType="afterEffect">
                                  <p:stCondLst>
                                    <p:cond delay="0"/>
                                  </p:stCondLst>
                                  <p:iterate type="lt">
                                    <p:tmPct val="10000"/>
                                  </p:iterate>
                                  <p:childTnLst>
                                    <p:set>
                                      <p:cBhvr>
                                        <p:cTn id="60" dur="1" fill="hold">
                                          <p:stCondLst>
                                            <p:cond delay="0"/>
                                          </p:stCondLst>
                                        </p:cTn>
                                        <p:tgtEl>
                                          <p:spTgt spid="58"/>
                                        </p:tgtEl>
                                        <p:attrNameLst>
                                          <p:attrName>style.visibility</p:attrName>
                                        </p:attrNameLst>
                                      </p:cBhvr>
                                      <p:to>
                                        <p:strVal val="visible"/>
                                      </p:to>
                                    </p:set>
                                    <p:anim calcmode="lin" valueType="num">
                                      <p:cBhvr>
                                        <p:cTn id="61" dur="100" fill="hold"/>
                                        <p:tgtEl>
                                          <p:spTgt spid="58"/>
                                        </p:tgtEl>
                                        <p:attrNameLst>
                                          <p:attrName>ppt_w</p:attrName>
                                        </p:attrNameLst>
                                      </p:cBhvr>
                                      <p:tavLst>
                                        <p:tav tm="0">
                                          <p:val>
                                            <p:fltVal val="0"/>
                                          </p:val>
                                        </p:tav>
                                        <p:tav tm="100000">
                                          <p:val>
                                            <p:strVal val="#ppt_w"/>
                                          </p:val>
                                        </p:tav>
                                      </p:tavLst>
                                    </p:anim>
                                    <p:anim calcmode="lin" valueType="num">
                                      <p:cBhvr>
                                        <p:cTn id="62" dur="100" fill="hold"/>
                                        <p:tgtEl>
                                          <p:spTgt spid="58"/>
                                        </p:tgtEl>
                                        <p:attrNameLst>
                                          <p:attrName>ppt_h</p:attrName>
                                        </p:attrNameLst>
                                      </p:cBhvr>
                                      <p:tavLst>
                                        <p:tav tm="0">
                                          <p:val>
                                            <p:fltVal val="0"/>
                                          </p:val>
                                        </p:tav>
                                        <p:tav tm="100000">
                                          <p:val>
                                            <p:strVal val="#ppt_h"/>
                                          </p:val>
                                        </p:tav>
                                      </p:tavLst>
                                    </p:anim>
                                    <p:animEffect transition="in" filter="fade">
                                      <p:cBhvr>
                                        <p:cTn id="63" dur="100"/>
                                        <p:tgtEl>
                                          <p:spTgt spid="58"/>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p:cTn id="67" dur="500" fill="hold"/>
                                        <p:tgtEl>
                                          <p:spTgt spid="29"/>
                                        </p:tgtEl>
                                        <p:attrNameLst>
                                          <p:attrName>ppt_w</p:attrName>
                                        </p:attrNameLst>
                                      </p:cBhvr>
                                      <p:tavLst>
                                        <p:tav tm="0">
                                          <p:val>
                                            <p:fltVal val="0"/>
                                          </p:val>
                                        </p:tav>
                                        <p:tav tm="100000">
                                          <p:val>
                                            <p:strVal val="#ppt_w"/>
                                          </p:val>
                                        </p:tav>
                                      </p:tavLst>
                                    </p:anim>
                                    <p:anim calcmode="lin" valueType="num">
                                      <p:cBhvr>
                                        <p:cTn id="68" dur="500" fill="hold"/>
                                        <p:tgtEl>
                                          <p:spTgt spid="29"/>
                                        </p:tgtEl>
                                        <p:attrNameLst>
                                          <p:attrName>ppt_h</p:attrName>
                                        </p:attrNameLst>
                                      </p:cBhvr>
                                      <p:tavLst>
                                        <p:tav tm="0">
                                          <p:val>
                                            <p:fltVal val="0"/>
                                          </p:val>
                                        </p:tav>
                                        <p:tav tm="100000">
                                          <p:val>
                                            <p:strVal val="#ppt_h"/>
                                          </p:val>
                                        </p:tav>
                                      </p:tavLst>
                                    </p:anim>
                                    <p:animEffect transition="in" filter="fade">
                                      <p:cBhvr>
                                        <p:cTn id="69" dur="500"/>
                                        <p:tgtEl>
                                          <p:spTgt spid="29"/>
                                        </p:tgtEl>
                                      </p:cBhvr>
                                    </p:animEffect>
                                  </p:childTnLst>
                                </p:cTn>
                              </p:par>
                            </p:childTnLst>
                          </p:cTn>
                        </p:par>
                        <p:par>
                          <p:cTn id="70" fill="hold">
                            <p:stCondLst>
                              <p:cond delay="5500"/>
                            </p:stCondLst>
                            <p:childTnLst>
                              <p:par>
                                <p:cTn id="71" presetID="53" presetClass="entr" presetSubtype="16" fill="hold" grpId="0" nodeType="afterEffect">
                                  <p:stCondLst>
                                    <p:cond delay="0"/>
                                  </p:stCondLst>
                                  <p:iterate type="lt">
                                    <p:tmPct val="10000"/>
                                  </p:iterate>
                                  <p:childTnLst>
                                    <p:set>
                                      <p:cBhvr>
                                        <p:cTn id="72" dur="1" fill="hold">
                                          <p:stCondLst>
                                            <p:cond delay="0"/>
                                          </p:stCondLst>
                                        </p:cTn>
                                        <p:tgtEl>
                                          <p:spTgt spid="56"/>
                                        </p:tgtEl>
                                        <p:attrNameLst>
                                          <p:attrName>style.visibility</p:attrName>
                                        </p:attrNameLst>
                                      </p:cBhvr>
                                      <p:to>
                                        <p:strVal val="visible"/>
                                      </p:to>
                                    </p:set>
                                    <p:anim calcmode="lin" valueType="num">
                                      <p:cBhvr>
                                        <p:cTn id="73" dur="100" fill="hold"/>
                                        <p:tgtEl>
                                          <p:spTgt spid="56"/>
                                        </p:tgtEl>
                                        <p:attrNameLst>
                                          <p:attrName>ppt_w</p:attrName>
                                        </p:attrNameLst>
                                      </p:cBhvr>
                                      <p:tavLst>
                                        <p:tav tm="0">
                                          <p:val>
                                            <p:fltVal val="0"/>
                                          </p:val>
                                        </p:tav>
                                        <p:tav tm="100000">
                                          <p:val>
                                            <p:strVal val="#ppt_w"/>
                                          </p:val>
                                        </p:tav>
                                      </p:tavLst>
                                    </p:anim>
                                    <p:anim calcmode="lin" valueType="num">
                                      <p:cBhvr>
                                        <p:cTn id="74" dur="100" fill="hold"/>
                                        <p:tgtEl>
                                          <p:spTgt spid="56"/>
                                        </p:tgtEl>
                                        <p:attrNameLst>
                                          <p:attrName>ppt_h</p:attrName>
                                        </p:attrNameLst>
                                      </p:cBhvr>
                                      <p:tavLst>
                                        <p:tav tm="0">
                                          <p:val>
                                            <p:fltVal val="0"/>
                                          </p:val>
                                        </p:tav>
                                        <p:tav tm="100000">
                                          <p:val>
                                            <p:strVal val="#ppt_h"/>
                                          </p:val>
                                        </p:tav>
                                      </p:tavLst>
                                    </p:anim>
                                    <p:animEffect transition="in" filter="fade">
                                      <p:cBhvr>
                                        <p:cTn id="75" dur="100"/>
                                        <p:tgtEl>
                                          <p:spTgt spid="56"/>
                                        </p:tgtEl>
                                      </p:cBhvr>
                                    </p:animEffect>
                                  </p:childTnLst>
                                </p:cTn>
                              </p:par>
                            </p:childTnLst>
                          </p:cTn>
                        </p:par>
                        <p:par>
                          <p:cTn id="76" fill="hold">
                            <p:stCondLst>
                              <p:cond delay="6070"/>
                            </p:stCondLst>
                            <p:childTnLst>
                              <p:par>
                                <p:cTn id="77" presetID="53" presetClass="entr" presetSubtype="16" fill="hold" grpId="0" nodeType="afterEffect">
                                  <p:stCondLst>
                                    <p:cond delay="0"/>
                                  </p:stCondLst>
                                  <p:childTnLst>
                                    <p:set>
                                      <p:cBhvr>
                                        <p:cTn id="78" dur="1" fill="hold">
                                          <p:stCondLst>
                                            <p:cond delay="0"/>
                                          </p:stCondLst>
                                        </p:cTn>
                                        <p:tgtEl>
                                          <p:spTgt spid="30"/>
                                        </p:tgtEl>
                                        <p:attrNameLst>
                                          <p:attrName>style.visibility</p:attrName>
                                        </p:attrNameLst>
                                      </p:cBhvr>
                                      <p:to>
                                        <p:strVal val="visible"/>
                                      </p:to>
                                    </p:set>
                                    <p:anim calcmode="lin" valueType="num">
                                      <p:cBhvr>
                                        <p:cTn id="79" dur="500" fill="hold"/>
                                        <p:tgtEl>
                                          <p:spTgt spid="30"/>
                                        </p:tgtEl>
                                        <p:attrNameLst>
                                          <p:attrName>ppt_w</p:attrName>
                                        </p:attrNameLst>
                                      </p:cBhvr>
                                      <p:tavLst>
                                        <p:tav tm="0">
                                          <p:val>
                                            <p:fltVal val="0"/>
                                          </p:val>
                                        </p:tav>
                                        <p:tav tm="100000">
                                          <p:val>
                                            <p:strVal val="#ppt_w"/>
                                          </p:val>
                                        </p:tav>
                                      </p:tavLst>
                                    </p:anim>
                                    <p:anim calcmode="lin" valueType="num">
                                      <p:cBhvr>
                                        <p:cTn id="80" dur="500" fill="hold"/>
                                        <p:tgtEl>
                                          <p:spTgt spid="30"/>
                                        </p:tgtEl>
                                        <p:attrNameLst>
                                          <p:attrName>ppt_h</p:attrName>
                                        </p:attrNameLst>
                                      </p:cBhvr>
                                      <p:tavLst>
                                        <p:tav tm="0">
                                          <p:val>
                                            <p:fltVal val="0"/>
                                          </p:val>
                                        </p:tav>
                                        <p:tav tm="100000">
                                          <p:val>
                                            <p:strVal val="#ppt_h"/>
                                          </p:val>
                                        </p:tav>
                                      </p:tavLst>
                                    </p:anim>
                                    <p:animEffect transition="in" filter="fade">
                                      <p:cBhvr>
                                        <p:cTn id="81" dur="500"/>
                                        <p:tgtEl>
                                          <p:spTgt spid="30"/>
                                        </p:tgtEl>
                                      </p:cBhvr>
                                    </p:animEffect>
                                  </p:childTnLst>
                                </p:cTn>
                              </p:par>
                            </p:childTnLst>
                          </p:cTn>
                        </p:par>
                        <p:par>
                          <p:cTn id="82" fill="hold">
                            <p:stCondLst>
                              <p:cond delay="6570"/>
                            </p:stCondLst>
                            <p:childTnLst>
                              <p:par>
                                <p:cTn id="83" presetID="53" presetClass="entr" presetSubtype="16" fill="hold" grpId="0" nodeType="afterEffect">
                                  <p:stCondLst>
                                    <p:cond delay="0"/>
                                  </p:stCondLst>
                                  <p:iterate type="lt">
                                    <p:tmPct val="10000"/>
                                  </p:iterate>
                                  <p:childTnLst>
                                    <p:set>
                                      <p:cBhvr>
                                        <p:cTn id="84" dur="1" fill="hold">
                                          <p:stCondLst>
                                            <p:cond delay="0"/>
                                          </p:stCondLst>
                                        </p:cTn>
                                        <p:tgtEl>
                                          <p:spTgt spid="53"/>
                                        </p:tgtEl>
                                        <p:attrNameLst>
                                          <p:attrName>style.visibility</p:attrName>
                                        </p:attrNameLst>
                                      </p:cBhvr>
                                      <p:to>
                                        <p:strVal val="visible"/>
                                      </p:to>
                                    </p:set>
                                    <p:anim calcmode="lin" valueType="num">
                                      <p:cBhvr>
                                        <p:cTn id="85" dur="100" fill="hold"/>
                                        <p:tgtEl>
                                          <p:spTgt spid="53"/>
                                        </p:tgtEl>
                                        <p:attrNameLst>
                                          <p:attrName>ppt_w</p:attrName>
                                        </p:attrNameLst>
                                      </p:cBhvr>
                                      <p:tavLst>
                                        <p:tav tm="0">
                                          <p:val>
                                            <p:fltVal val="0"/>
                                          </p:val>
                                        </p:tav>
                                        <p:tav tm="100000">
                                          <p:val>
                                            <p:strVal val="#ppt_w"/>
                                          </p:val>
                                        </p:tav>
                                      </p:tavLst>
                                    </p:anim>
                                    <p:anim calcmode="lin" valueType="num">
                                      <p:cBhvr>
                                        <p:cTn id="86" dur="100" fill="hold"/>
                                        <p:tgtEl>
                                          <p:spTgt spid="53"/>
                                        </p:tgtEl>
                                        <p:attrNameLst>
                                          <p:attrName>ppt_h</p:attrName>
                                        </p:attrNameLst>
                                      </p:cBhvr>
                                      <p:tavLst>
                                        <p:tav tm="0">
                                          <p:val>
                                            <p:fltVal val="0"/>
                                          </p:val>
                                        </p:tav>
                                        <p:tav tm="100000">
                                          <p:val>
                                            <p:strVal val="#ppt_h"/>
                                          </p:val>
                                        </p:tav>
                                      </p:tavLst>
                                    </p:anim>
                                    <p:animEffect transition="in" filter="fade">
                                      <p:cBhvr>
                                        <p:cTn id="87" dur="100"/>
                                        <p:tgtEl>
                                          <p:spTgt spid="53"/>
                                        </p:tgtEl>
                                      </p:cBhvr>
                                    </p:animEffect>
                                  </p:childTnLst>
                                </p:cTn>
                              </p:par>
                            </p:childTnLst>
                          </p:cTn>
                        </p:par>
                        <p:par>
                          <p:cTn id="88" fill="hold">
                            <p:stCondLst>
                              <p:cond delay="7040"/>
                            </p:stCondLst>
                            <p:childTnLst>
                              <p:par>
                                <p:cTn id="89" presetID="53" presetClass="entr" presetSubtype="16" fill="hold" grpId="0" nodeType="afterEffect">
                                  <p:stCondLst>
                                    <p:cond delay="0"/>
                                  </p:stCondLst>
                                  <p:iterate type="lt">
                                    <p:tmPct val="10000"/>
                                  </p:iterate>
                                  <p:childTnLst>
                                    <p:set>
                                      <p:cBhvr>
                                        <p:cTn id="90" dur="1" fill="hold">
                                          <p:stCondLst>
                                            <p:cond delay="0"/>
                                          </p:stCondLst>
                                        </p:cTn>
                                        <p:tgtEl>
                                          <p:spTgt spid="59"/>
                                        </p:tgtEl>
                                        <p:attrNameLst>
                                          <p:attrName>style.visibility</p:attrName>
                                        </p:attrNameLst>
                                      </p:cBhvr>
                                      <p:to>
                                        <p:strVal val="visible"/>
                                      </p:to>
                                    </p:set>
                                    <p:anim calcmode="lin" valueType="num">
                                      <p:cBhvr>
                                        <p:cTn id="91" dur="250" fill="hold"/>
                                        <p:tgtEl>
                                          <p:spTgt spid="59"/>
                                        </p:tgtEl>
                                        <p:attrNameLst>
                                          <p:attrName>ppt_w</p:attrName>
                                        </p:attrNameLst>
                                      </p:cBhvr>
                                      <p:tavLst>
                                        <p:tav tm="0">
                                          <p:val>
                                            <p:fltVal val="0"/>
                                          </p:val>
                                        </p:tav>
                                        <p:tav tm="100000">
                                          <p:val>
                                            <p:strVal val="#ppt_w"/>
                                          </p:val>
                                        </p:tav>
                                      </p:tavLst>
                                    </p:anim>
                                    <p:anim calcmode="lin" valueType="num">
                                      <p:cBhvr>
                                        <p:cTn id="92" dur="250" fill="hold"/>
                                        <p:tgtEl>
                                          <p:spTgt spid="59"/>
                                        </p:tgtEl>
                                        <p:attrNameLst>
                                          <p:attrName>ppt_h</p:attrName>
                                        </p:attrNameLst>
                                      </p:cBhvr>
                                      <p:tavLst>
                                        <p:tav tm="0">
                                          <p:val>
                                            <p:fltVal val="0"/>
                                          </p:val>
                                        </p:tav>
                                        <p:tav tm="100000">
                                          <p:val>
                                            <p:strVal val="#ppt_h"/>
                                          </p:val>
                                        </p:tav>
                                      </p:tavLst>
                                    </p:anim>
                                    <p:animEffect transition="in" filter="fade">
                                      <p:cBhvr>
                                        <p:cTn id="93" dur="2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53" grpId="0"/>
      <p:bldP spid="56" grpId="0"/>
      <p:bldP spid="58" grpId="0"/>
      <p:bldP spid="59" grpId="0"/>
      <p:bldP spid="5" grpId="0" animBg="1"/>
      <p:bldP spid="6" grpId="0" animBg="1"/>
      <p:bldP spid="9" grpId="0" animBg="1"/>
      <p:bldP spid="10" grpId="0" animBg="1"/>
      <p:bldP spid="11" grpId="0" animBg="1"/>
      <p:bldP spid="23" grpId="0"/>
      <p:bldP spid="29" grpId="0"/>
      <p:bldP spid="30" grpId="0"/>
      <p:bldP spid="22" grpId="0"/>
      <p:bldP spid="22" grpId="1"/>
      <p:bldP spid="31" grpId="0" animBg="1"/>
      <p:bldP spid="31"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59ABF01-BC01-F941-AE56-803294794D79}"/>
              </a:ext>
            </a:extLst>
          </p:cNvPr>
          <p:cNvSpPr>
            <a:spLocks noGrp="1"/>
          </p:cNvSpPr>
          <p:nvPr>
            <p:ph idx="1"/>
          </p:nvPr>
        </p:nvSpPr>
        <p:spPr>
          <a:xfrm>
            <a:off x="0" y="1147850"/>
            <a:ext cx="7485681" cy="5538562"/>
          </a:xfrm>
        </p:spPr>
        <p:txBody>
          <a:bodyPr>
            <a:normAutofit fontScale="77500" lnSpcReduction="20000"/>
          </a:bodyPr>
          <a:lstStyle/>
          <a:p>
            <a:pPr algn="just">
              <a:lnSpc>
                <a:spcPct val="120000"/>
              </a:lnSpc>
            </a:pPr>
            <a:r>
              <a:rPr lang="en-US" altLang="zh-CN" sz="2400" kern="100" dirty="0" err="1">
                <a:latin typeface="微软雅黑" panose="020B0503020204020204" pitchFamily="34" charset="-122"/>
                <a:ea typeface="微软雅黑" panose="020B0503020204020204" pitchFamily="34" charset="-122"/>
                <a:cs typeface="Times New Roman" panose="02020603050405020304" pitchFamily="18" charset="0"/>
              </a:rPr>
              <a:t>Hyperledger</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kern="100" dirty="0" err="1">
                <a:latin typeface="微软雅黑" panose="020B0503020204020204" pitchFamily="34" charset="-122"/>
                <a:ea typeface="微软雅黑" panose="020B0503020204020204" pitchFamily="34" charset="-122"/>
                <a:cs typeface="Times New Roman" panose="02020603050405020304" pitchFamily="18" charset="0"/>
              </a:rPr>
              <a:t>Sawtooth</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是一个</a:t>
            </a:r>
            <a:r>
              <a:rPr lang="zh-CN" altLang="zh-CN" sz="24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企业区块链平台</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err="1">
                <a:latin typeface="微软雅黑" panose="020B0503020204020204" pitchFamily="34" charset="-122"/>
                <a:ea typeface="微软雅黑" panose="020B0503020204020204" pitchFamily="34" charset="-122"/>
                <a:cs typeface="Times New Roman" panose="02020603050405020304" pitchFamily="18" charset="0"/>
              </a:rPr>
              <a:t>Sawtooth</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sz="2400" kern="100" dirty="0" err="1">
                <a:latin typeface="微软雅黑" panose="020B0503020204020204" pitchFamily="34" charset="-122"/>
                <a:ea typeface="微软雅黑" panose="020B0503020204020204" pitchFamily="34" charset="-122"/>
                <a:cs typeface="Times New Roman" panose="02020603050405020304" pitchFamily="18" charset="0"/>
              </a:rPr>
              <a:t>Hyperledger</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旗下的一个开源</a:t>
            </a: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项目</a:t>
            </a:r>
            <a:endPar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0000"/>
              </a:lnSpc>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0000"/>
              </a:lnSpc>
            </a:pPr>
            <a:r>
              <a:rPr lang="en-US" altLang="zh-CN" sz="2400" kern="100" dirty="0" err="1">
                <a:latin typeface="微软雅黑" panose="020B0503020204020204" pitchFamily="34" charset="-122"/>
                <a:ea typeface="微软雅黑" panose="020B0503020204020204" pitchFamily="34" charset="-122"/>
                <a:cs typeface="Times New Roman" panose="02020603050405020304" pitchFamily="18" charset="0"/>
              </a:rPr>
              <a:t>Sawtooth</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是一个模块化的平台，用于构建、部署和运行分布式的</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ledgers</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。在英特尔实验室里</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，该平台专注</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于探索比特币和区块链技术的安全性和</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可扩展性</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0000"/>
              </a:lnSpc>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0000"/>
              </a:lnSpc>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该平台已经应用了基于</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Intel SGX(Intel</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s Software Guard Extensions)</a:t>
            </a: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POET</a:t>
            </a: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共识</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机制</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0000"/>
              </a:lnSpc>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0000"/>
              </a:lnSpc>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相关参考链接</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0000"/>
              </a:lnSpc>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Intel SGX. </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hlinkClick r:id="rId3"/>
              </a:rPr>
              <a:t>https://</a:t>
            </a: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hlinkClick r:id="rId3"/>
              </a:rPr>
              <a:t>software.intel.com/en-us/sgx</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0000"/>
              </a:lnSpc>
            </a:pPr>
            <a:r>
              <a:rPr lang="en-US" altLang="zh-CN" sz="2400" kern="100" dirty="0" err="1">
                <a:latin typeface="微软雅黑" panose="020B0503020204020204" pitchFamily="34" charset="-122"/>
                <a:ea typeface="微软雅黑" panose="020B0503020204020204" pitchFamily="34" charset="-122"/>
                <a:cs typeface="Times New Roman" panose="02020603050405020304" pitchFamily="18" charset="0"/>
              </a:rPr>
              <a:t>Hyperledger</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kern="100" dirty="0" err="1">
                <a:latin typeface="微软雅黑" panose="020B0503020204020204" pitchFamily="34" charset="-122"/>
                <a:ea typeface="微软雅黑" panose="020B0503020204020204" pitchFamily="34" charset="-122"/>
                <a:cs typeface="Times New Roman" panose="02020603050405020304" pitchFamily="18" charset="0"/>
              </a:rPr>
              <a:t>Sawtooth</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documentation</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平台的介绍网站：</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hlinkClick r:id="rId4"/>
              </a:rPr>
              <a:t>https://sawtooth.hyperledger.org/docs/core/releases/latest/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a:spLocks noChangeArrowheads="1"/>
          </p:cNvSpPr>
          <p:nvPr/>
        </p:nvSpPr>
        <p:spPr bwMode="auto">
          <a:xfrm>
            <a:off x="798575" y="234824"/>
            <a:ext cx="4622544" cy="523220"/>
          </a:xfrm>
          <a:prstGeom prst="rect">
            <a:avLst/>
          </a:prstGeom>
          <a:extLst/>
        </p:spPr>
        <p:txBody>
          <a:bodyPr wrap="square">
            <a:spAutoFit/>
          </a:bodyPr>
          <a:lstStyle/>
          <a:p>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POET</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共识机制的应用</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5" name="等腰三角形 30"/>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8059119" y="3671463"/>
            <a:ext cx="3860583" cy="2993311"/>
          </a:xfrm>
          <a:prstGeom prst="rect">
            <a:avLst/>
          </a:prstGeom>
        </p:spPr>
      </p:pic>
      <p:pic>
        <p:nvPicPr>
          <p:cNvPr id="7" name="图片 6"/>
          <p:cNvPicPr>
            <a:picLocks noChangeAspect="1"/>
          </p:cNvPicPr>
          <p:nvPr/>
        </p:nvPicPr>
        <p:blipFill>
          <a:blip r:embed="rId6"/>
          <a:stretch>
            <a:fillRect/>
          </a:stretch>
        </p:blipFill>
        <p:spPr>
          <a:xfrm>
            <a:off x="7454685" y="914399"/>
            <a:ext cx="4716958" cy="2578604"/>
          </a:xfrm>
          <a:prstGeom prst="rect">
            <a:avLst/>
          </a:prstGeom>
        </p:spPr>
      </p:pic>
    </p:spTree>
    <p:extLst>
      <p:ext uri="{BB962C8B-B14F-4D97-AF65-F5344CB8AC3E}">
        <p14:creationId xmlns:p14="http://schemas.microsoft.com/office/powerpoint/2010/main" val="48046715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35" presetClass="path" presetSubtype="0" accel="50000" decel="50000" fill="hold" grpId="1" nodeType="withEffect">
                                  <p:stCondLst>
                                    <p:cond delay="0"/>
                                  </p:stCondLst>
                                  <p:childTnLst>
                                    <p:animMotion origin="layout" path="M 1.875E-6 -3.7037E-6 L 0.12148 -3.7037E-6 " pathEditMode="relative" rAng="0" ptsTypes="AA">
                                      <p:cBhvr>
                                        <p:cTn id="11" dur="1000" spd="-100000" fill="hold"/>
                                        <p:tgtEl>
                                          <p:spTgt spid="4"/>
                                        </p:tgtEl>
                                        <p:attrNameLst>
                                          <p:attrName>ppt_x</p:attrName>
                                          <p:attrName>ppt_y</p:attrName>
                                        </p:attrNameLst>
                                      </p:cBhvr>
                                      <p:rCtr x="6068" y="0"/>
                                    </p:animMotion>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35" presetClass="path" presetSubtype="0" accel="50000" decel="50000" fill="hold" grpId="1" nodeType="withEffect">
                                  <p:stCondLst>
                                    <p:cond delay="0"/>
                                  </p:stCondLst>
                                  <p:childTnLst>
                                    <p:animMotion origin="layout" path="M 3.125E-6 -2.22222E-6 L -0.0681 -2.22222E-6 " pathEditMode="relative" rAng="0" ptsTypes="AA">
                                      <p:cBhvr>
                                        <p:cTn id="19" dur="1000" spd="-100000" fill="hold"/>
                                        <p:tgtEl>
                                          <p:spTgt spid="5"/>
                                        </p:tgtEl>
                                        <p:attrNameLst>
                                          <p:attrName>ppt_x</p:attrName>
                                          <p:attrName>ppt_y</p:attrName>
                                        </p:attrNameLst>
                                      </p:cBhvr>
                                      <p:rCtr x="-34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P spid="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3"/>
          <p:cNvSpPr>
            <a:spLocks noChangeArrowheads="1"/>
          </p:cNvSpPr>
          <p:nvPr/>
        </p:nvSpPr>
        <p:spPr bwMode="auto">
          <a:xfrm>
            <a:off x="798575" y="234824"/>
            <a:ext cx="3288317" cy="523220"/>
          </a:xfrm>
          <a:prstGeom prst="rect">
            <a:avLst/>
          </a:prstGeom>
          <a:extLst/>
        </p:spPr>
        <p:txBody>
          <a:bodyPr wrap="square">
            <a:spAutoFit/>
          </a:bodyPr>
          <a:lstStyle/>
          <a:p>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区块链技术的定义</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椭圆 40"/>
          <p:cNvSpPr/>
          <p:nvPr/>
        </p:nvSpPr>
        <p:spPr>
          <a:xfrm>
            <a:off x="6578213" y="1542052"/>
            <a:ext cx="650653" cy="650653"/>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50" name="组合 49"/>
          <p:cNvGrpSpPr/>
          <p:nvPr/>
        </p:nvGrpSpPr>
        <p:grpSpPr>
          <a:xfrm>
            <a:off x="6674053" y="4747442"/>
            <a:ext cx="458971" cy="437279"/>
            <a:chOff x="4150420" y="2637483"/>
            <a:chExt cx="638175" cy="608013"/>
          </a:xfrm>
          <a:solidFill>
            <a:schemeClr val="bg1"/>
          </a:solidFill>
        </p:grpSpPr>
        <p:sp>
          <p:nvSpPr>
            <p:cNvPr id="51" name="Freeform 1726"/>
            <p:cNvSpPr>
              <a:spLocks noEditPoints="1"/>
            </p:cNvSpPr>
            <p:nvPr/>
          </p:nvSpPr>
          <p:spPr bwMode="auto">
            <a:xfrm>
              <a:off x="4150420" y="2637483"/>
              <a:ext cx="638175" cy="608013"/>
            </a:xfrm>
            <a:custGeom>
              <a:avLst/>
              <a:gdLst>
                <a:gd name="T0" fmla="*/ 53 w 170"/>
                <a:gd name="T1" fmla="*/ 9 h 162"/>
                <a:gd name="T2" fmla="*/ 17 w 170"/>
                <a:gd name="T3" fmla="*/ 108 h 162"/>
                <a:gd name="T4" fmla="*/ 116 w 170"/>
                <a:gd name="T5" fmla="*/ 144 h 162"/>
                <a:gd name="T6" fmla="*/ 152 w 170"/>
                <a:gd name="T7" fmla="*/ 45 h 162"/>
                <a:gd name="T8" fmla="*/ 110 w 170"/>
                <a:gd name="T9" fmla="*/ 7 h 162"/>
                <a:gd name="T10" fmla="*/ 53 w 170"/>
                <a:gd name="T11" fmla="*/ 9 h 162"/>
                <a:gd name="T12" fmla="*/ 108 w 170"/>
                <a:gd name="T13" fmla="*/ 14 h 162"/>
                <a:gd name="T14" fmla="*/ 146 w 170"/>
                <a:gd name="T15" fmla="*/ 48 h 162"/>
                <a:gd name="T16" fmla="*/ 113 w 170"/>
                <a:gd name="T17" fmla="*/ 138 h 162"/>
                <a:gd name="T18" fmla="*/ 24 w 170"/>
                <a:gd name="T19" fmla="*/ 105 h 162"/>
                <a:gd name="T20" fmla="*/ 56 w 170"/>
                <a:gd name="T21" fmla="*/ 16 h 162"/>
                <a:gd name="T22" fmla="*/ 108 w 170"/>
                <a:gd name="T23"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162">
                  <a:moveTo>
                    <a:pt x="53" y="9"/>
                  </a:moveTo>
                  <a:cubicBezTo>
                    <a:pt x="16" y="26"/>
                    <a:pt x="0" y="71"/>
                    <a:pt x="17" y="108"/>
                  </a:cubicBezTo>
                  <a:cubicBezTo>
                    <a:pt x="34" y="145"/>
                    <a:pt x="79" y="162"/>
                    <a:pt x="116" y="144"/>
                  </a:cubicBezTo>
                  <a:cubicBezTo>
                    <a:pt x="153" y="127"/>
                    <a:pt x="170" y="83"/>
                    <a:pt x="152" y="45"/>
                  </a:cubicBezTo>
                  <a:cubicBezTo>
                    <a:pt x="144" y="27"/>
                    <a:pt x="129" y="14"/>
                    <a:pt x="110" y="7"/>
                  </a:cubicBezTo>
                  <a:cubicBezTo>
                    <a:pt x="92" y="0"/>
                    <a:pt x="71" y="1"/>
                    <a:pt x="53" y="9"/>
                  </a:cubicBezTo>
                  <a:close/>
                  <a:moveTo>
                    <a:pt x="108" y="14"/>
                  </a:moveTo>
                  <a:cubicBezTo>
                    <a:pt x="125" y="20"/>
                    <a:pt x="138" y="32"/>
                    <a:pt x="146" y="48"/>
                  </a:cubicBezTo>
                  <a:cubicBezTo>
                    <a:pt x="161" y="82"/>
                    <a:pt x="147" y="122"/>
                    <a:pt x="113" y="138"/>
                  </a:cubicBezTo>
                  <a:cubicBezTo>
                    <a:pt x="79" y="153"/>
                    <a:pt x="39" y="139"/>
                    <a:pt x="24" y="105"/>
                  </a:cubicBezTo>
                  <a:cubicBezTo>
                    <a:pt x="8" y="71"/>
                    <a:pt x="23" y="31"/>
                    <a:pt x="56" y="16"/>
                  </a:cubicBezTo>
                  <a:cubicBezTo>
                    <a:pt x="73" y="8"/>
                    <a:pt x="91" y="7"/>
                    <a:pt x="10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2" name="Freeform 1727"/>
            <p:cNvSpPr>
              <a:spLocks noEditPoints="1"/>
            </p:cNvSpPr>
            <p:nvPr/>
          </p:nvSpPr>
          <p:spPr bwMode="auto">
            <a:xfrm>
              <a:off x="4361558" y="2816870"/>
              <a:ext cx="214313" cy="214313"/>
            </a:xfrm>
            <a:custGeom>
              <a:avLst/>
              <a:gdLst>
                <a:gd name="T0" fmla="*/ 6 w 57"/>
                <a:gd name="T1" fmla="*/ 39 h 57"/>
                <a:gd name="T2" fmla="*/ 39 w 57"/>
                <a:gd name="T3" fmla="*/ 52 h 57"/>
                <a:gd name="T4" fmla="*/ 52 w 57"/>
                <a:gd name="T5" fmla="*/ 18 h 57"/>
                <a:gd name="T6" fmla="*/ 18 w 57"/>
                <a:gd name="T7" fmla="*/ 6 h 57"/>
                <a:gd name="T8" fmla="*/ 6 w 57"/>
                <a:gd name="T9" fmla="*/ 39 h 57"/>
                <a:gd name="T10" fmla="*/ 24 w 57"/>
                <a:gd name="T11" fmla="*/ 18 h 57"/>
                <a:gd name="T12" fmla="*/ 39 w 57"/>
                <a:gd name="T13" fmla="*/ 24 h 57"/>
                <a:gd name="T14" fmla="*/ 33 w 57"/>
                <a:gd name="T15" fmla="*/ 39 h 57"/>
                <a:gd name="T16" fmla="*/ 18 w 57"/>
                <a:gd name="T17" fmla="*/ 33 h 57"/>
                <a:gd name="T18" fmla="*/ 24 w 57"/>
                <a:gd name="T19"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6" y="39"/>
                  </a:moveTo>
                  <a:cubicBezTo>
                    <a:pt x="12" y="52"/>
                    <a:pt x="27" y="57"/>
                    <a:pt x="39" y="52"/>
                  </a:cubicBezTo>
                  <a:cubicBezTo>
                    <a:pt x="52" y="46"/>
                    <a:pt x="57" y="31"/>
                    <a:pt x="52" y="18"/>
                  </a:cubicBezTo>
                  <a:cubicBezTo>
                    <a:pt x="46" y="6"/>
                    <a:pt x="31" y="0"/>
                    <a:pt x="18" y="6"/>
                  </a:cubicBezTo>
                  <a:cubicBezTo>
                    <a:pt x="5" y="12"/>
                    <a:pt x="0" y="27"/>
                    <a:pt x="6" y="39"/>
                  </a:cubicBezTo>
                  <a:close/>
                  <a:moveTo>
                    <a:pt x="24" y="18"/>
                  </a:moveTo>
                  <a:cubicBezTo>
                    <a:pt x="30" y="16"/>
                    <a:pt x="36" y="18"/>
                    <a:pt x="39" y="24"/>
                  </a:cubicBezTo>
                  <a:cubicBezTo>
                    <a:pt x="42" y="30"/>
                    <a:pt x="39" y="36"/>
                    <a:pt x="33" y="39"/>
                  </a:cubicBezTo>
                  <a:cubicBezTo>
                    <a:pt x="28" y="42"/>
                    <a:pt x="21" y="39"/>
                    <a:pt x="18" y="33"/>
                  </a:cubicBezTo>
                  <a:cubicBezTo>
                    <a:pt x="16" y="28"/>
                    <a:pt x="18" y="21"/>
                    <a:pt x="2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3" name="Freeform 1728"/>
            <p:cNvSpPr>
              <a:spLocks/>
            </p:cNvSpPr>
            <p:nvPr/>
          </p:nvSpPr>
          <p:spPr bwMode="auto">
            <a:xfrm>
              <a:off x="4290120" y="2723208"/>
              <a:ext cx="107950" cy="93663"/>
            </a:xfrm>
            <a:custGeom>
              <a:avLst/>
              <a:gdLst>
                <a:gd name="T0" fmla="*/ 27 w 29"/>
                <a:gd name="T1" fmla="*/ 0 h 25"/>
                <a:gd name="T2" fmla="*/ 24 w 29"/>
                <a:gd name="T3" fmla="*/ 2 h 25"/>
                <a:gd name="T4" fmla="*/ 1 w 29"/>
                <a:gd name="T5" fmla="*/ 21 h 25"/>
                <a:gd name="T6" fmla="*/ 1 w 29"/>
                <a:gd name="T7" fmla="*/ 23 h 25"/>
                <a:gd name="T8" fmla="*/ 2 w 29"/>
                <a:gd name="T9" fmla="*/ 24 h 25"/>
                <a:gd name="T10" fmla="*/ 2 w 29"/>
                <a:gd name="T11" fmla="*/ 25 h 25"/>
                <a:gd name="T12" fmla="*/ 4 w 29"/>
                <a:gd name="T13" fmla="*/ 24 h 25"/>
                <a:gd name="T14" fmla="*/ 26 w 29"/>
                <a:gd name="T15" fmla="*/ 6 h 25"/>
                <a:gd name="T16" fmla="*/ 28 w 29"/>
                <a:gd name="T17" fmla="*/ 5 h 25"/>
                <a:gd name="T18" fmla="*/ 29 w 29"/>
                <a:gd name="T19" fmla="*/ 3 h 25"/>
                <a:gd name="T20" fmla="*/ 29 w 29"/>
                <a:gd name="T21" fmla="*/ 2 h 25"/>
                <a:gd name="T22" fmla="*/ 29 w 29"/>
                <a:gd name="T23" fmla="*/ 1 h 25"/>
                <a:gd name="T24" fmla="*/ 28 w 29"/>
                <a:gd name="T25" fmla="*/ 0 h 25"/>
                <a:gd name="T26" fmla="*/ 27 w 29"/>
                <a:gd name="T2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5">
                  <a:moveTo>
                    <a:pt x="27" y="0"/>
                  </a:moveTo>
                  <a:cubicBezTo>
                    <a:pt x="27" y="0"/>
                    <a:pt x="24" y="2"/>
                    <a:pt x="24" y="2"/>
                  </a:cubicBezTo>
                  <a:cubicBezTo>
                    <a:pt x="15" y="6"/>
                    <a:pt x="7" y="13"/>
                    <a:pt x="1" y="21"/>
                  </a:cubicBezTo>
                  <a:cubicBezTo>
                    <a:pt x="0" y="22"/>
                    <a:pt x="0" y="22"/>
                    <a:pt x="1" y="23"/>
                  </a:cubicBezTo>
                  <a:cubicBezTo>
                    <a:pt x="1" y="23"/>
                    <a:pt x="1" y="24"/>
                    <a:pt x="2" y="24"/>
                  </a:cubicBezTo>
                  <a:cubicBezTo>
                    <a:pt x="2" y="25"/>
                    <a:pt x="2" y="25"/>
                    <a:pt x="2" y="25"/>
                  </a:cubicBezTo>
                  <a:cubicBezTo>
                    <a:pt x="3" y="25"/>
                    <a:pt x="4" y="25"/>
                    <a:pt x="4" y="24"/>
                  </a:cubicBezTo>
                  <a:cubicBezTo>
                    <a:pt x="10" y="16"/>
                    <a:pt x="17" y="10"/>
                    <a:pt x="26" y="6"/>
                  </a:cubicBezTo>
                  <a:cubicBezTo>
                    <a:pt x="26" y="6"/>
                    <a:pt x="28" y="5"/>
                    <a:pt x="28" y="5"/>
                  </a:cubicBezTo>
                  <a:cubicBezTo>
                    <a:pt x="29" y="5"/>
                    <a:pt x="29" y="4"/>
                    <a:pt x="29" y="3"/>
                  </a:cubicBezTo>
                  <a:cubicBezTo>
                    <a:pt x="29" y="3"/>
                    <a:pt x="29" y="3"/>
                    <a:pt x="29" y="2"/>
                  </a:cubicBezTo>
                  <a:cubicBezTo>
                    <a:pt x="29" y="1"/>
                    <a:pt x="29" y="1"/>
                    <a:pt x="29" y="1"/>
                  </a:cubicBezTo>
                  <a:cubicBezTo>
                    <a:pt x="29" y="1"/>
                    <a:pt x="28" y="1"/>
                    <a:pt x="28" y="0"/>
                  </a:cubicBezTo>
                  <a:cubicBezTo>
                    <a:pt x="27" y="0"/>
                    <a:pt x="27"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4" name="Freeform 1729"/>
            <p:cNvSpPr>
              <a:spLocks/>
            </p:cNvSpPr>
            <p:nvPr/>
          </p:nvSpPr>
          <p:spPr bwMode="auto">
            <a:xfrm>
              <a:off x="4537770" y="3031183"/>
              <a:ext cx="107950" cy="93663"/>
            </a:xfrm>
            <a:custGeom>
              <a:avLst/>
              <a:gdLst>
                <a:gd name="T0" fmla="*/ 25 w 29"/>
                <a:gd name="T1" fmla="*/ 1 h 25"/>
                <a:gd name="T2" fmla="*/ 4 w 29"/>
                <a:gd name="T3" fmla="*/ 20 h 25"/>
                <a:gd name="T4" fmla="*/ 1 w 29"/>
                <a:gd name="T5" fmla="*/ 21 h 25"/>
                <a:gd name="T6" fmla="*/ 0 w 29"/>
                <a:gd name="T7" fmla="*/ 22 h 25"/>
                <a:gd name="T8" fmla="*/ 0 w 29"/>
                <a:gd name="T9" fmla="*/ 23 h 25"/>
                <a:gd name="T10" fmla="*/ 1 w 29"/>
                <a:gd name="T11" fmla="*/ 24 h 25"/>
                <a:gd name="T12" fmla="*/ 2 w 29"/>
                <a:gd name="T13" fmla="*/ 25 h 25"/>
                <a:gd name="T14" fmla="*/ 3 w 29"/>
                <a:gd name="T15" fmla="*/ 25 h 25"/>
                <a:gd name="T16" fmla="*/ 6 w 29"/>
                <a:gd name="T17" fmla="*/ 24 h 25"/>
                <a:gd name="T18" fmla="*/ 29 w 29"/>
                <a:gd name="T19" fmla="*/ 4 h 25"/>
                <a:gd name="T20" fmla="*/ 29 w 29"/>
                <a:gd name="T21" fmla="*/ 3 h 25"/>
                <a:gd name="T22" fmla="*/ 28 w 29"/>
                <a:gd name="T23" fmla="*/ 1 h 25"/>
                <a:gd name="T24" fmla="*/ 27 w 29"/>
                <a:gd name="T25" fmla="*/ 1 h 25"/>
                <a:gd name="T26" fmla="*/ 25 w 29"/>
                <a:gd name="T2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5">
                  <a:moveTo>
                    <a:pt x="25" y="1"/>
                  </a:moveTo>
                  <a:cubicBezTo>
                    <a:pt x="19" y="9"/>
                    <a:pt x="12" y="16"/>
                    <a:pt x="4" y="20"/>
                  </a:cubicBezTo>
                  <a:cubicBezTo>
                    <a:pt x="4" y="20"/>
                    <a:pt x="1" y="21"/>
                    <a:pt x="1" y="21"/>
                  </a:cubicBezTo>
                  <a:cubicBezTo>
                    <a:pt x="1" y="21"/>
                    <a:pt x="0" y="22"/>
                    <a:pt x="0" y="22"/>
                  </a:cubicBezTo>
                  <a:cubicBezTo>
                    <a:pt x="0" y="23"/>
                    <a:pt x="0" y="23"/>
                    <a:pt x="0" y="23"/>
                  </a:cubicBezTo>
                  <a:cubicBezTo>
                    <a:pt x="1" y="24"/>
                    <a:pt x="1" y="24"/>
                    <a:pt x="1" y="24"/>
                  </a:cubicBezTo>
                  <a:cubicBezTo>
                    <a:pt x="1" y="24"/>
                    <a:pt x="1" y="25"/>
                    <a:pt x="2" y="25"/>
                  </a:cubicBezTo>
                  <a:cubicBezTo>
                    <a:pt x="2" y="25"/>
                    <a:pt x="2" y="25"/>
                    <a:pt x="3" y="25"/>
                  </a:cubicBezTo>
                  <a:cubicBezTo>
                    <a:pt x="6" y="24"/>
                    <a:pt x="6" y="24"/>
                    <a:pt x="6" y="24"/>
                  </a:cubicBezTo>
                  <a:cubicBezTo>
                    <a:pt x="15" y="20"/>
                    <a:pt x="23" y="13"/>
                    <a:pt x="29" y="4"/>
                  </a:cubicBezTo>
                  <a:cubicBezTo>
                    <a:pt x="29" y="4"/>
                    <a:pt x="29" y="3"/>
                    <a:pt x="29" y="3"/>
                  </a:cubicBezTo>
                  <a:cubicBezTo>
                    <a:pt x="29" y="2"/>
                    <a:pt x="28" y="2"/>
                    <a:pt x="28" y="1"/>
                  </a:cubicBezTo>
                  <a:cubicBezTo>
                    <a:pt x="27" y="1"/>
                    <a:pt x="27" y="1"/>
                    <a:pt x="27" y="1"/>
                  </a:cubicBezTo>
                  <a:cubicBezTo>
                    <a:pt x="27" y="0"/>
                    <a:pt x="25" y="1"/>
                    <a:pt x="2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5" name="Freeform 1730"/>
            <p:cNvSpPr>
              <a:spLocks/>
            </p:cNvSpPr>
            <p:nvPr/>
          </p:nvSpPr>
          <p:spPr bwMode="auto">
            <a:xfrm>
              <a:off x="4526658" y="3016895"/>
              <a:ext cx="90488" cy="74613"/>
            </a:xfrm>
            <a:custGeom>
              <a:avLst/>
              <a:gdLst>
                <a:gd name="T0" fmla="*/ 20 w 24"/>
                <a:gd name="T1" fmla="*/ 0 h 20"/>
                <a:gd name="T2" fmla="*/ 3 w 24"/>
                <a:gd name="T3" fmla="*/ 15 h 20"/>
                <a:gd name="T4" fmla="*/ 4 w 24"/>
                <a:gd name="T5" fmla="*/ 15 h 20"/>
                <a:gd name="T6" fmla="*/ 1 w 24"/>
                <a:gd name="T7" fmla="*/ 16 h 20"/>
                <a:gd name="T8" fmla="*/ 0 w 24"/>
                <a:gd name="T9" fmla="*/ 17 h 20"/>
                <a:gd name="T10" fmla="*/ 0 w 24"/>
                <a:gd name="T11" fmla="*/ 18 h 20"/>
                <a:gd name="T12" fmla="*/ 0 w 24"/>
                <a:gd name="T13" fmla="*/ 19 h 20"/>
                <a:gd name="T14" fmla="*/ 1 w 24"/>
                <a:gd name="T15" fmla="*/ 20 h 20"/>
                <a:gd name="T16" fmla="*/ 3 w 24"/>
                <a:gd name="T17" fmla="*/ 20 h 20"/>
                <a:gd name="T18" fmla="*/ 5 w 24"/>
                <a:gd name="T19" fmla="*/ 19 h 20"/>
                <a:gd name="T20" fmla="*/ 24 w 24"/>
                <a:gd name="T21" fmla="*/ 3 h 20"/>
                <a:gd name="T22" fmla="*/ 24 w 24"/>
                <a:gd name="T23" fmla="*/ 2 h 20"/>
                <a:gd name="T24" fmla="*/ 24 w 24"/>
                <a:gd name="T25" fmla="*/ 1 h 20"/>
                <a:gd name="T26" fmla="*/ 23 w 24"/>
                <a:gd name="T27" fmla="*/ 0 h 20"/>
                <a:gd name="T28" fmla="*/ 20 w 24"/>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0">
                  <a:moveTo>
                    <a:pt x="20" y="0"/>
                  </a:moveTo>
                  <a:cubicBezTo>
                    <a:pt x="16" y="7"/>
                    <a:pt x="10" y="12"/>
                    <a:pt x="3" y="15"/>
                  </a:cubicBezTo>
                  <a:cubicBezTo>
                    <a:pt x="3" y="15"/>
                    <a:pt x="4" y="15"/>
                    <a:pt x="4" y="15"/>
                  </a:cubicBezTo>
                  <a:cubicBezTo>
                    <a:pt x="1" y="16"/>
                    <a:pt x="1" y="16"/>
                    <a:pt x="1" y="16"/>
                  </a:cubicBezTo>
                  <a:cubicBezTo>
                    <a:pt x="1" y="16"/>
                    <a:pt x="0" y="16"/>
                    <a:pt x="0" y="17"/>
                  </a:cubicBezTo>
                  <a:cubicBezTo>
                    <a:pt x="0" y="17"/>
                    <a:pt x="0" y="18"/>
                    <a:pt x="0" y="18"/>
                  </a:cubicBezTo>
                  <a:cubicBezTo>
                    <a:pt x="0" y="19"/>
                    <a:pt x="0" y="19"/>
                    <a:pt x="0" y="19"/>
                  </a:cubicBezTo>
                  <a:cubicBezTo>
                    <a:pt x="1" y="20"/>
                    <a:pt x="1" y="20"/>
                    <a:pt x="1" y="20"/>
                  </a:cubicBezTo>
                  <a:cubicBezTo>
                    <a:pt x="2" y="20"/>
                    <a:pt x="2" y="20"/>
                    <a:pt x="3" y="20"/>
                  </a:cubicBezTo>
                  <a:cubicBezTo>
                    <a:pt x="5" y="19"/>
                    <a:pt x="5" y="19"/>
                    <a:pt x="5" y="19"/>
                  </a:cubicBezTo>
                  <a:cubicBezTo>
                    <a:pt x="12" y="16"/>
                    <a:pt x="19" y="10"/>
                    <a:pt x="24" y="3"/>
                  </a:cubicBezTo>
                  <a:cubicBezTo>
                    <a:pt x="24" y="3"/>
                    <a:pt x="24" y="2"/>
                    <a:pt x="24" y="2"/>
                  </a:cubicBezTo>
                  <a:cubicBezTo>
                    <a:pt x="24" y="1"/>
                    <a:pt x="24" y="1"/>
                    <a:pt x="24" y="1"/>
                  </a:cubicBezTo>
                  <a:cubicBezTo>
                    <a:pt x="23" y="0"/>
                    <a:pt x="23" y="0"/>
                    <a:pt x="23" y="0"/>
                  </a:cubicBezTo>
                  <a:cubicBezTo>
                    <a:pt x="22" y="0"/>
                    <a:pt x="21"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6" name="Freeform 1731"/>
            <p:cNvSpPr>
              <a:spLocks/>
            </p:cNvSpPr>
            <p:nvPr/>
          </p:nvSpPr>
          <p:spPr bwMode="auto">
            <a:xfrm>
              <a:off x="4320283" y="2756545"/>
              <a:ext cx="90488" cy="79375"/>
            </a:xfrm>
            <a:custGeom>
              <a:avLst/>
              <a:gdLst>
                <a:gd name="T0" fmla="*/ 22 w 24"/>
                <a:gd name="T1" fmla="*/ 0 h 21"/>
                <a:gd name="T2" fmla="*/ 20 w 24"/>
                <a:gd name="T3" fmla="*/ 1 h 21"/>
                <a:gd name="T4" fmla="*/ 19 w 24"/>
                <a:gd name="T5" fmla="*/ 1 h 21"/>
                <a:gd name="T6" fmla="*/ 19 w 24"/>
                <a:gd name="T7" fmla="*/ 1 h 21"/>
                <a:gd name="T8" fmla="*/ 0 w 24"/>
                <a:gd name="T9" fmla="*/ 17 h 21"/>
                <a:gd name="T10" fmla="*/ 0 w 24"/>
                <a:gd name="T11" fmla="*/ 19 h 21"/>
                <a:gd name="T12" fmla="*/ 1 w 24"/>
                <a:gd name="T13" fmla="*/ 20 h 21"/>
                <a:gd name="T14" fmla="*/ 2 w 24"/>
                <a:gd name="T15" fmla="*/ 20 h 21"/>
                <a:gd name="T16" fmla="*/ 4 w 24"/>
                <a:gd name="T17" fmla="*/ 20 h 21"/>
                <a:gd name="T18" fmla="*/ 21 w 24"/>
                <a:gd name="T19" fmla="*/ 5 h 21"/>
                <a:gd name="T20" fmla="*/ 23 w 24"/>
                <a:gd name="T21" fmla="*/ 5 h 21"/>
                <a:gd name="T22" fmla="*/ 24 w 24"/>
                <a:gd name="T23" fmla="*/ 3 h 21"/>
                <a:gd name="T24" fmla="*/ 24 w 24"/>
                <a:gd name="T25" fmla="*/ 2 h 21"/>
                <a:gd name="T26" fmla="*/ 24 w 24"/>
                <a:gd name="T27" fmla="*/ 1 h 21"/>
                <a:gd name="T28" fmla="*/ 23 w 24"/>
                <a:gd name="T29" fmla="*/ 0 h 21"/>
                <a:gd name="T30" fmla="*/ 22 w 24"/>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1">
                  <a:moveTo>
                    <a:pt x="22" y="0"/>
                  </a:moveTo>
                  <a:cubicBezTo>
                    <a:pt x="20" y="1"/>
                    <a:pt x="20" y="1"/>
                    <a:pt x="20" y="1"/>
                  </a:cubicBezTo>
                  <a:cubicBezTo>
                    <a:pt x="19" y="1"/>
                    <a:pt x="19" y="1"/>
                    <a:pt x="19" y="1"/>
                  </a:cubicBezTo>
                  <a:cubicBezTo>
                    <a:pt x="19" y="1"/>
                    <a:pt x="19" y="1"/>
                    <a:pt x="19" y="1"/>
                  </a:cubicBezTo>
                  <a:cubicBezTo>
                    <a:pt x="12" y="5"/>
                    <a:pt x="5" y="10"/>
                    <a:pt x="0" y="17"/>
                  </a:cubicBezTo>
                  <a:cubicBezTo>
                    <a:pt x="0" y="18"/>
                    <a:pt x="0" y="18"/>
                    <a:pt x="0" y="19"/>
                  </a:cubicBezTo>
                  <a:cubicBezTo>
                    <a:pt x="0" y="19"/>
                    <a:pt x="1" y="20"/>
                    <a:pt x="1" y="20"/>
                  </a:cubicBezTo>
                  <a:cubicBezTo>
                    <a:pt x="2" y="20"/>
                    <a:pt x="2" y="20"/>
                    <a:pt x="2" y="20"/>
                  </a:cubicBezTo>
                  <a:cubicBezTo>
                    <a:pt x="2" y="21"/>
                    <a:pt x="4" y="21"/>
                    <a:pt x="4" y="20"/>
                  </a:cubicBezTo>
                  <a:cubicBezTo>
                    <a:pt x="9" y="14"/>
                    <a:pt x="15" y="8"/>
                    <a:pt x="21" y="5"/>
                  </a:cubicBezTo>
                  <a:cubicBezTo>
                    <a:pt x="21" y="5"/>
                    <a:pt x="23" y="5"/>
                    <a:pt x="23" y="5"/>
                  </a:cubicBezTo>
                  <a:cubicBezTo>
                    <a:pt x="24" y="4"/>
                    <a:pt x="24" y="3"/>
                    <a:pt x="24" y="3"/>
                  </a:cubicBezTo>
                  <a:cubicBezTo>
                    <a:pt x="24" y="2"/>
                    <a:pt x="24" y="2"/>
                    <a:pt x="24" y="2"/>
                  </a:cubicBezTo>
                  <a:cubicBezTo>
                    <a:pt x="24" y="1"/>
                    <a:pt x="24" y="1"/>
                    <a:pt x="24" y="1"/>
                  </a:cubicBezTo>
                  <a:cubicBezTo>
                    <a:pt x="24" y="1"/>
                    <a:pt x="23" y="0"/>
                    <a:pt x="23" y="0"/>
                  </a:cubicBezTo>
                  <a:cubicBezTo>
                    <a:pt x="23" y="0"/>
                    <a:pt x="22"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7" name="Freeform 1732"/>
            <p:cNvSpPr>
              <a:spLocks/>
            </p:cNvSpPr>
            <p:nvPr/>
          </p:nvSpPr>
          <p:spPr bwMode="auto">
            <a:xfrm>
              <a:off x="4515545" y="2997845"/>
              <a:ext cx="74613" cy="63500"/>
            </a:xfrm>
            <a:custGeom>
              <a:avLst/>
              <a:gdLst>
                <a:gd name="T0" fmla="*/ 15 w 20"/>
                <a:gd name="T1" fmla="*/ 0 h 17"/>
                <a:gd name="T2" fmla="*/ 2 w 20"/>
                <a:gd name="T3" fmla="*/ 12 h 17"/>
                <a:gd name="T4" fmla="*/ 1 w 20"/>
                <a:gd name="T5" fmla="*/ 12 h 17"/>
                <a:gd name="T6" fmla="*/ 0 w 20"/>
                <a:gd name="T7" fmla="*/ 14 h 17"/>
                <a:gd name="T8" fmla="*/ 0 w 20"/>
                <a:gd name="T9" fmla="*/ 15 h 17"/>
                <a:gd name="T10" fmla="*/ 1 w 20"/>
                <a:gd name="T11" fmla="*/ 16 h 17"/>
                <a:gd name="T12" fmla="*/ 3 w 20"/>
                <a:gd name="T13" fmla="*/ 17 h 17"/>
                <a:gd name="T14" fmla="*/ 4 w 20"/>
                <a:gd name="T15" fmla="*/ 16 h 17"/>
                <a:gd name="T16" fmla="*/ 19 w 20"/>
                <a:gd name="T17" fmla="*/ 3 h 17"/>
                <a:gd name="T18" fmla="*/ 19 w 20"/>
                <a:gd name="T19" fmla="*/ 2 h 17"/>
                <a:gd name="T20" fmla="*/ 19 w 20"/>
                <a:gd name="T21" fmla="*/ 1 h 17"/>
                <a:gd name="T22" fmla="*/ 18 w 20"/>
                <a:gd name="T23" fmla="*/ 0 h 17"/>
                <a:gd name="T24" fmla="*/ 15 w 20"/>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7">
                  <a:moveTo>
                    <a:pt x="15" y="0"/>
                  </a:moveTo>
                  <a:cubicBezTo>
                    <a:pt x="12" y="5"/>
                    <a:pt x="7" y="9"/>
                    <a:pt x="2" y="12"/>
                  </a:cubicBezTo>
                  <a:cubicBezTo>
                    <a:pt x="1" y="12"/>
                    <a:pt x="1" y="12"/>
                    <a:pt x="1" y="12"/>
                  </a:cubicBezTo>
                  <a:cubicBezTo>
                    <a:pt x="0" y="13"/>
                    <a:pt x="0" y="13"/>
                    <a:pt x="0" y="14"/>
                  </a:cubicBezTo>
                  <a:cubicBezTo>
                    <a:pt x="0" y="15"/>
                    <a:pt x="0" y="15"/>
                    <a:pt x="0" y="15"/>
                  </a:cubicBezTo>
                  <a:cubicBezTo>
                    <a:pt x="0" y="16"/>
                    <a:pt x="1" y="16"/>
                    <a:pt x="1" y="16"/>
                  </a:cubicBezTo>
                  <a:cubicBezTo>
                    <a:pt x="2" y="17"/>
                    <a:pt x="2" y="17"/>
                    <a:pt x="3" y="17"/>
                  </a:cubicBezTo>
                  <a:cubicBezTo>
                    <a:pt x="4" y="16"/>
                    <a:pt x="4" y="16"/>
                    <a:pt x="4" y="16"/>
                  </a:cubicBezTo>
                  <a:cubicBezTo>
                    <a:pt x="10" y="13"/>
                    <a:pt x="15" y="9"/>
                    <a:pt x="19" y="3"/>
                  </a:cubicBezTo>
                  <a:cubicBezTo>
                    <a:pt x="19" y="3"/>
                    <a:pt x="20" y="2"/>
                    <a:pt x="19" y="2"/>
                  </a:cubicBezTo>
                  <a:cubicBezTo>
                    <a:pt x="19" y="1"/>
                    <a:pt x="19" y="1"/>
                    <a:pt x="19" y="1"/>
                  </a:cubicBezTo>
                  <a:cubicBezTo>
                    <a:pt x="18" y="0"/>
                    <a:pt x="18" y="0"/>
                    <a:pt x="18" y="0"/>
                  </a:cubicBezTo>
                  <a:cubicBezTo>
                    <a:pt x="17" y="0"/>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8" name="Freeform 1733"/>
            <p:cNvSpPr>
              <a:spLocks/>
            </p:cNvSpPr>
            <p:nvPr/>
          </p:nvSpPr>
          <p:spPr bwMode="auto">
            <a:xfrm>
              <a:off x="4350445" y="2791470"/>
              <a:ext cx="71438" cy="63500"/>
            </a:xfrm>
            <a:custGeom>
              <a:avLst/>
              <a:gdLst>
                <a:gd name="T0" fmla="*/ 17 w 19"/>
                <a:gd name="T1" fmla="*/ 0 h 17"/>
                <a:gd name="T2" fmla="*/ 15 w 19"/>
                <a:gd name="T3" fmla="*/ 1 h 17"/>
                <a:gd name="T4" fmla="*/ 0 w 19"/>
                <a:gd name="T5" fmla="*/ 13 h 17"/>
                <a:gd name="T6" fmla="*/ 0 w 19"/>
                <a:gd name="T7" fmla="*/ 15 h 17"/>
                <a:gd name="T8" fmla="*/ 1 w 19"/>
                <a:gd name="T9" fmla="*/ 16 h 17"/>
                <a:gd name="T10" fmla="*/ 2 w 19"/>
                <a:gd name="T11" fmla="*/ 16 h 17"/>
                <a:gd name="T12" fmla="*/ 4 w 19"/>
                <a:gd name="T13" fmla="*/ 16 h 17"/>
                <a:gd name="T14" fmla="*/ 17 w 19"/>
                <a:gd name="T15" fmla="*/ 5 h 17"/>
                <a:gd name="T16" fmla="*/ 19 w 19"/>
                <a:gd name="T17" fmla="*/ 4 h 17"/>
                <a:gd name="T18" fmla="*/ 19 w 19"/>
                <a:gd name="T19" fmla="*/ 2 h 17"/>
                <a:gd name="T20" fmla="*/ 19 w 19"/>
                <a:gd name="T21" fmla="*/ 2 h 17"/>
                <a:gd name="T22" fmla="*/ 19 w 19"/>
                <a:gd name="T23" fmla="*/ 1 h 17"/>
                <a:gd name="T24" fmla="*/ 18 w 19"/>
                <a:gd name="T25" fmla="*/ 0 h 17"/>
                <a:gd name="T26" fmla="*/ 17 w 19"/>
                <a:gd name="T2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
                  <a:moveTo>
                    <a:pt x="17" y="0"/>
                  </a:moveTo>
                  <a:cubicBezTo>
                    <a:pt x="17" y="0"/>
                    <a:pt x="15" y="0"/>
                    <a:pt x="15" y="1"/>
                  </a:cubicBezTo>
                  <a:cubicBezTo>
                    <a:pt x="10" y="3"/>
                    <a:pt x="4" y="8"/>
                    <a:pt x="0" y="13"/>
                  </a:cubicBezTo>
                  <a:cubicBezTo>
                    <a:pt x="0" y="14"/>
                    <a:pt x="0" y="14"/>
                    <a:pt x="0" y="15"/>
                  </a:cubicBezTo>
                  <a:cubicBezTo>
                    <a:pt x="0" y="15"/>
                    <a:pt x="0" y="16"/>
                    <a:pt x="1" y="16"/>
                  </a:cubicBezTo>
                  <a:cubicBezTo>
                    <a:pt x="2" y="16"/>
                    <a:pt x="2" y="16"/>
                    <a:pt x="2" y="16"/>
                  </a:cubicBezTo>
                  <a:cubicBezTo>
                    <a:pt x="2" y="17"/>
                    <a:pt x="4" y="17"/>
                    <a:pt x="4" y="16"/>
                  </a:cubicBezTo>
                  <a:cubicBezTo>
                    <a:pt x="8" y="11"/>
                    <a:pt x="12" y="7"/>
                    <a:pt x="17" y="5"/>
                  </a:cubicBezTo>
                  <a:cubicBezTo>
                    <a:pt x="17" y="5"/>
                    <a:pt x="19" y="4"/>
                    <a:pt x="19" y="4"/>
                  </a:cubicBezTo>
                  <a:cubicBezTo>
                    <a:pt x="19" y="4"/>
                    <a:pt x="19" y="3"/>
                    <a:pt x="19" y="2"/>
                  </a:cubicBezTo>
                  <a:cubicBezTo>
                    <a:pt x="19" y="2"/>
                    <a:pt x="19" y="2"/>
                    <a:pt x="19" y="2"/>
                  </a:cubicBezTo>
                  <a:cubicBezTo>
                    <a:pt x="19" y="1"/>
                    <a:pt x="19" y="1"/>
                    <a:pt x="19" y="1"/>
                  </a:cubicBezTo>
                  <a:cubicBezTo>
                    <a:pt x="19" y="0"/>
                    <a:pt x="19" y="0"/>
                    <a:pt x="18" y="0"/>
                  </a:cubicBezTo>
                  <a:cubicBezTo>
                    <a:pt x="18" y="0"/>
                    <a:pt x="17"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39" name="等腰三角形 38"/>
          <p:cNvSpPr/>
          <p:nvPr/>
        </p:nvSpPr>
        <p:spPr>
          <a:xfrm rot="5400000">
            <a:off x="297314" y="334416"/>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737" y="1889789"/>
            <a:ext cx="4384118" cy="2318087"/>
          </a:xfrm>
          <a:prstGeom prst="rect">
            <a:avLst/>
          </a:prstGeom>
        </p:spPr>
      </p:pic>
      <p:grpSp>
        <p:nvGrpSpPr>
          <p:cNvPr id="12" name="组 11"/>
          <p:cNvGrpSpPr/>
          <p:nvPr/>
        </p:nvGrpSpPr>
        <p:grpSpPr>
          <a:xfrm>
            <a:off x="1001238" y="1032110"/>
            <a:ext cx="10812810" cy="5258962"/>
            <a:chOff x="1001238" y="1032110"/>
            <a:chExt cx="10812810" cy="5258962"/>
          </a:xfrm>
        </p:grpSpPr>
        <p:sp>
          <p:nvSpPr>
            <p:cNvPr id="42" name="椭圆 41"/>
            <p:cNvSpPr/>
            <p:nvPr/>
          </p:nvSpPr>
          <p:spPr>
            <a:xfrm>
              <a:off x="6586597" y="3086118"/>
              <a:ext cx="650653" cy="650653"/>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4" name="Freeform 1656"/>
            <p:cNvSpPr>
              <a:spLocks noEditPoints="1"/>
            </p:cNvSpPr>
            <p:nvPr/>
          </p:nvSpPr>
          <p:spPr bwMode="auto">
            <a:xfrm>
              <a:off x="6691763" y="1656930"/>
              <a:ext cx="423553" cy="420897"/>
            </a:xfrm>
            <a:custGeom>
              <a:avLst/>
              <a:gdLst>
                <a:gd name="T0" fmla="*/ 0 w 135"/>
                <a:gd name="T1" fmla="*/ 67 h 134"/>
                <a:gd name="T2" fmla="*/ 135 w 135"/>
                <a:gd name="T3" fmla="*/ 67 h 134"/>
                <a:gd name="T4" fmla="*/ 57 w 135"/>
                <a:gd name="T5" fmla="*/ 10 h 134"/>
                <a:gd name="T6" fmla="*/ 26 w 135"/>
                <a:gd name="T7" fmla="*/ 26 h 134"/>
                <a:gd name="T8" fmla="*/ 22 w 135"/>
                <a:gd name="T9" fmla="*/ 30 h 134"/>
                <a:gd name="T10" fmla="*/ 32 w 135"/>
                <a:gd name="T11" fmla="*/ 64 h 134"/>
                <a:gd name="T12" fmla="*/ 22 w 135"/>
                <a:gd name="T13" fmla="*/ 30 h 134"/>
                <a:gd name="T14" fmla="*/ 32 w 135"/>
                <a:gd name="T15" fmla="*/ 70 h 134"/>
                <a:gd name="T16" fmla="*/ 22 w 135"/>
                <a:gd name="T17" fmla="*/ 103 h 134"/>
                <a:gd name="T18" fmla="*/ 26 w 135"/>
                <a:gd name="T19" fmla="*/ 108 h 134"/>
                <a:gd name="T20" fmla="*/ 57 w 135"/>
                <a:gd name="T21" fmla="*/ 124 h 134"/>
                <a:gd name="T22" fmla="*/ 65 w 135"/>
                <a:gd name="T23" fmla="*/ 122 h 134"/>
                <a:gd name="T24" fmla="*/ 65 w 135"/>
                <a:gd name="T25" fmla="*/ 93 h 134"/>
                <a:gd name="T26" fmla="*/ 65 w 135"/>
                <a:gd name="T27" fmla="*/ 87 h 134"/>
                <a:gd name="T28" fmla="*/ 39 w 135"/>
                <a:gd name="T29" fmla="*/ 70 h 134"/>
                <a:gd name="T30" fmla="*/ 65 w 135"/>
                <a:gd name="T31" fmla="*/ 87 h 134"/>
                <a:gd name="T32" fmla="*/ 39 w 135"/>
                <a:gd name="T33" fmla="*/ 64 h 134"/>
                <a:gd name="T34" fmla="*/ 65 w 135"/>
                <a:gd name="T35" fmla="*/ 47 h 134"/>
                <a:gd name="T36" fmla="*/ 65 w 135"/>
                <a:gd name="T37" fmla="*/ 41 h 134"/>
                <a:gd name="T38" fmla="*/ 65 w 135"/>
                <a:gd name="T39" fmla="*/ 12 h 134"/>
                <a:gd name="T40" fmla="*/ 126 w 135"/>
                <a:gd name="T41" fmla="*/ 64 h 134"/>
                <a:gd name="T42" fmla="*/ 99 w 135"/>
                <a:gd name="T43" fmla="*/ 40 h 134"/>
                <a:gd name="T44" fmla="*/ 126 w 135"/>
                <a:gd name="T45" fmla="*/ 64 h 134"/>
                <a:gd name="T46" fmla="*/ 96 w 135"/>
                <a:gd name="T47" fmla="*/ 34 h 134"/>
                <a:gd name="T48" fmla="*/ 109 w 135"/>
                <a:gd name="T49" fmla="*/ 26 h 134"/>
                <a:gd name="T50" fmla="*/ 90 w 135"/>
                <a:gd name="T51" fmla="*/ 37 h 134"/>
                <a:gd name="T52" fmla="*/ 71 w 135"/>
                <a:gd name="T53" fmla="*/ 12 h 134"/>
                <a:gd name="T54" fmla="*/ 93 w 135"/>
                <a:gd name="T55" fmla="*/ 43 h 134"/>
                <a:gd name="T56" fmla="*/ 71 w 135"/>
                <a:gd name="T57" fmla="*/ 64 h 134"/>
                <a:gd name="T58" fmla="*/ 71 w 135"/>
                <a:gd name="T59" fmla="*/ 70 h 134"/>
                <a:gd name="T60" fmla="*/ 93 w 135"/>
                <a:gd name="T61" fmla="*/ 91 h 134"/>
                <a:gd name="T62" fmla="*/ 71 w 135"/>
                <a:gd name="T63" fmla="*/ 70 h 134"/>
                <a:gd name="T64" fmla="*/ 71 w 135"/>
                <a:gd name="T65" fmla="*/ 93 h 134"/>
                <a:gd name="T66" fmla="*/ 71 w 135"/>
                <a:gd name="T67" fmla="*/ 122 h 134"/>
                <a:gd name="T68" fmla="*/ 96 w 135"/>
                <a:gd name="T69" fmla="*/ 99 h 134"/>
                <a:gd name="T70" fmla="*/ 78 w 135"/>
                <a:gd name="T71" fmla="*/ 124 h 134"/>
                <a:gd name="T72" fmla="*/ 99 w 135"/>
                <a:gd name="T73" fmla="*/ 93 h 134"/>
                <a:gd name="T74" fmla="*/ 126 w 135"/>
                <a:gd name="T75" fmla="*/ 7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5" h="134">
                  <a:moveTo>
                    <a:pt x="68" y="0"/>
                  </a:moveTo>
                  <a:cubicBezTo>
                    <a:pt x="31" y="0"/>
                    <a:pt x="0" y="30"/>
                    <a:pt x="0" y="67"/>
                  </a:cubicBezTo>
                  <a:cubicBezTo>
                    <a:pt x="0" y="104"/>
                    <a:pt x="31" y="134"/>
                    <a:pt x="68" y="134"/>
                  </a:cubicBezTo>
                  <a:cubicBezTo>
                    <a:pt x="105" y="134"/>
                    <a:pt x="135" y="104"/>
                    <a:pt x="135" y="67"/>
                  </a:cubicBezTo>
                  <a:cubicBezTo>
                    <a:pt x="135" y="30"/>
                    <a:pt x="105" y="0"/>
                    <a:pt x="68" y="0"/>
                  </a:cubicBezTo>
                  <a:close/>
                  <a:moveTo>
                    <a:pt x="57" y="10"/>
                  </a:moveTo>
                  <a:cubicBezTo>
                    <a:pt x="52" y="15"/>
                    <a:pt x="44" y="23"/>
                    <a:pt x="39" y="34"/>
                  </a:cubicBezTo>
                  <a:cubicBezTo>
                    <a:pt x="33" y="31"/>
                    <a:pt x="29" y="28"/>
                    <a:pt x="26" y="26"/>
                  </a:cubicBezTo>
                  <a:cubicBezTo>
                    <a:pt x="35" y="17"/>
                    <a:pt x="46" y="12"/>
                    <a:pt x="57" y="10"/>
                  </a:cubicBezTo>
                  <a:close/>
                  <a:moveTo>
                    <a:pt x="22" y="30"/>
                  </a:moveTo>
                  <a:cubicBezTo>
                    <a:pt x="25" y="33"/>
                    <a:pt x="30" y="37"/>
                    <a:pt x="37" y="40"/>
                  </a:cubicBezTo>
                  <a:cubicBezTo>
                    <a:pt x="34" y="48"/>
                    <a:pt x="33" y="56"/>
                    <a:pt x="32" y="64"/>
                  </a:cubicBezTo>
                  <a:cubicBezTo>
                    <a:pt x="31" y="64"/>
                    <a:pt x="11" y="64"/>
                    <a:pt x="10" y="64"/>
                  </a:cubicBezTo>
                  <a:cubicBezTo>
                    <a:pt x="10" y="52"/>
                    <a:pt x="15" y="40"/>
                    <a:pt x="22" y="30"/>
                  </a:cubicBezTo>
                  <a:close/>
                  <a:moveTo>
                    <a:pt x="10" y="70"/>
                  </a:moveTo>
                  <a:cubicBezTo>
                    <a:pt x="11" y="70"/>
                    <a:pt x="31" y="70"/>
                    <a:pt x="32" y="70"/>
                  </a:cubicBezTo>
                  <a:cubicBezTo>
                    <a:pt x="33" y="78"/>
                    <a:pt x="34" y="86"/>
                    <a:pt x="37" y="93"/>
                  </a:cubicBezTo>
                  <a:cubicBezTo>
                    <a:pt x="30" y="97"/>
                    <a:pt x="25" y="101"/>
                    <a:pt x="22" y="103"/>
                  </a:cubicBezTo>
                  <a:cubicBezTo>
                    <a:pt x="15" y="94"/>
                    <a:pt x="10" y="82"/>
                    <a:pt x="10" y="70"/>
                  </a:cubicBezTo>
                  <a:close/>
                  <a:moveTo>
                    <a:pt x="26" y="108"/>
                  </a:moveTo>
                  <a:cubicBezTo>
                    <a:pt x="29" y="106"/>
                    <a:pt x="33" y="102"/>
                    <a:pt x="39" y="99"/>
                  </a:cubicBezTo>
                  <a:cubicBezTo>
                    <a:pt x="44" y="111"/>
                    <a:pt x="52" y="119"/>
                    <a:pt x="57" y="124"/>
                  </a:cubicBezTo>
                  <a:cubicBezTo>
                    <a:pt x="46" y="122"/>
                    <a:pt x="35" y="116"/>
                    <a:pt x="26" y="108"/>
                  </a:cubicBezTo>
                  <a:close/>
                  <a:moveTo>
                    <a:pt x="65" y="122"/>
                  </a:moveTo>
                  <a:cubicBezTo>
                    <a:pt x="59" y="118"/>
                    <a:pt x="51" y="109"/>
                    <a:pt x="45" y="97"/>
                  </a:cubicBezTo>
                  <a:cubicBezTo>
                    <a:pt x="51" y="95"/>
                    <a:pt x="58" y="93"/>
                    <a:pt x="65" y="93"/>
                  </a:cubicBezTo>
                  <a:cubicBezTo>
                    <a:pt x="65" y="94"/>
                    <a:pt x="65" y="119"/>
                    <a:pt x="65" y="122"/>
                  </a:cubicBezTo>
                  <a:close/>
                  <a:moveTo>
                    <a:pt x="65" y="87"/>
                  </a:moveTo>
                  <a:cubicBezTo>
                    <a:pt x="57" y="87"/>
                    <a:pt x="50" y="88"/>
                    <a:pt x="43" y="91"/>
                  </a:cubicBezTo>
                  <a:cubicBezTo>
                    <a:pt x="40" y="84"/>
                    <a:pt x="39" y="77"/>
                    <a:pt x="39" y="70"/>
                  </a:cubicBezTo>
                  <a:cubicBezTo>
                    <a:pt x="40" y="70"/>
                    <a:pt x="63" y="70"/>
                    <a:pt x="65" y="70"/>
                  </a:cubicBezTo>
                  <a:cubicBezTo>
                    <a:pt x="65" y="71"/>
                    <a:pt x="65" y="86"/>
                    <a:pt x="65" y="87"/>
                  </a:cubicBezTo>
                  <a:close/>
                  <a:moveTo>
                    <a:pt x="65" y="64"/>
                  </a:moveTo>
                  <a:cubicBezTo>
                    <a:pt x="63" y="64"/>
                    <a:pt x="40" y="64"/>
                    <a:pt x="39" y="64"/>
                  </a:cubicBezTo>
                  <a:cubicBezTo>
                    <a:pt x="39" y="56"/>
                    <a:pt x="40" y="49"/>
                    <a:pt x="43" y="43"/>
                  </a:cubicBezTo>
                  <a:cubicBezTo>
                    <a:pt x="50" y="45"/>
                    <a:pt x="57" y="47"/>
                    <a:pt x="65" y="47"/>
                  </a:cubicBezTo>
                  <a:cubicBezTo>
                    <a:pt x="65" y="48"/>
                    <a:pt x="65" y="62"/>
                    <a:pt x="65" y="64"/>
                  </a:cubicBezTo>
                  <a:close/>
                  <a:moveTo>
                    <a:pt x="65" y="41"/>
                  </a:moveTo>
                  <a:cubicBezTo>
                    <a:pt x="58" y="40"/>
                    <a:pt x="51" y="39"/>
                    <a:pt x="45" y="37"/>
                  </a:cubicBezTo>
                  <a:cubicBezTo>
                    <a:pt x="51" y="24"/>
                    <a:pt x="59" y="16"/>
                    <a:pt x="65" y="12"/>
                  </a:cubicBezTo>
                  <a:cubicBezTo>
                    <a:pt x="65" y="14"/>
                    <a:pt x="65" y="39"/>
                    <a:pt x="65" y="41"/>
                  </a:cubicBezTo>
                  <a:close/>
                  <a:moveTo>
                    <a:pt x="126" y="64"/>
                  </a:moveTo>
                  <a:cubicBezTo>
                    <a:pt x="125" y="64"/>
                    <a:pt x="104" y="64"/>
                    <a:pt x="103" y="64"/>
                  </a:cubicBezTo>
                  <a:cubicBezTo>
                    <a:pt x="103" y="56"/>
                    <a:pt x="101" y="48"/>
                    <a:pt x="99" y="40"/>
                  </a:cubicBezTo>
                  <a:cubicBezTo>
                    <a:pt x="106" y="37"/>
                    <a:pt x="111" y="33"/>
                    <a:pt x="113" y="30"/>
                  </a:cubicBezTo>
                  <a:cubicBezTo>
                    <a:pt x="121" y="40"/>
                    <a:pt x="125" y="52"/>
                    <a:pt x="126" y="64"/>
                  </a:cubicBezTo>
                  <a:close/>
                  <a:moveTo>
                    <a:pt x="109" y="26"/>
                  </a:moveTo>
                  <a:cubicBezTo>
                    <a:pt x="107" y="28"/>
                    <a:pt x="103" y="31"/>
                    <a:pt x="96" y="34"/>
                  </a:cubicBezTo>
                  <a:cubicBezTo>
                    <a:pt x="91" y="23"/>
                    <a:pt x="84" y="15"/>
                    <a:pt x="78" y="10"/>
                  </a:cubicBezTo>
                  <a:cubicBezTo>
                    <a:pt x="90" y="12"/>
                    <a:pt x="101" y="17"/>
                    <a:pt x="109" y="26"/>
                  </a:cubicBezTo>
                  <a:close/>
                  <a:moveTo>
                    <a:pt x="71" y="12"/>
                  </a:moveTo>
                  <a:cubicBezTo>
                    <a:pt x="76" y="16"/>
                    <a:pt x="85" y="24"/>
                    <a:pt x="90" y="37"/>
                  </a:cubicBezTo>
                  <a:cubicBezTo>
                    <a:pt x="84" y="39"/>
                    <a:pt x="78" y="40"/>
                    <a:pt x="71" y="41"/>
                  </a:cubicBezTo>
                  <a:cubicBezTo>
                    <a:pt x="71" y="39"/>
                    <a:pt x="71" y="14"/>
                    <a:pt x="71" y="12"/>
                  </a:cubicBezTo>
                  <a:close/>
                  <a:moveTo>
                    <a:pt x="71" y="47"/>
                  </a:moveTo>
                  <a:cubicBezTo>
                    <a:pt x="79" y="47"/>
                    <a:pt x="86" y="45"/>
                    <a:pt x="93" y="43"/>
                  </a:cubicBezTo>
                  <a:cubicBezTo>
                    <a:pt x="95" y="49"/>
                    <a:pt x="97" y="56"/>
                    <a:pt x="97" y="64"/>
                  </a:cubicBezTo>
                  <a:cubicBezTo>
                    <a:pt x="95" y="64"/>
                    <a:pt x="72" y="64"/>
                    <a:pt x="71" y="64"/>
                  </a:cubicBezTo>
                  <a:cubicBezTo>
                    <a:pt x="71" y="62"/>
                    <a:pt x="71" y="48"/>
                    <a:pt x="71" y="47"/>
                  </a:cubicBezTo>
                  <a:close/>
                  <a:moveTo>
                    <a:pt x="71" y="70"/>
                  </a:moveTo>
                  <a:cubicBezTo>
                    <a:pt x="72" y="70"/>
                    <a:pt x="95" y="70"/>
                    <a:pt x="97" y="70"/>
                  </a:cubicBezTo>
                  <a:cubicBezTo>
                    <a:pt x="97" y="77"/>
                    <a:pt x="95" y="84"/>
                    <a:pt x="93" y="91"/>
                  </a:cubicBezTo>
                  <a:cubicBezTo>
                    <a:pt x="86" y="88"/>
                    <a:pt x="79" y="87"/>
                    <a:pt x="71" y="87"/>
                  </a:cubicBezTo>
                  <a:cubicBezTo>
                    <a:pt x="71" y="86"/>
                    <a:pt x="71" y="71"/>
                    <a:pt x="71" y="70"/>
                  </a:cubicBezTo>
                  <a:close/>
                  <a:moveTo>
                    <a:pt x="71" y="122"/>
                  </a:moveTo>
                  <a:cubicBezTo>
                    <a:pt x="71" y="119"/>
                    <a:pt x="71" y="94"/>
                    <a:pt x="71" y="93"/>
                  </a:cubicBezTo>
                  <a:cubicBezTo>
                    <a:pt x="78" y="93"/>
                    <a:pt x="84" y="95"/>
                    <a:pt x="90" y="97"/>
                  </a:cubicBezTo>
                  <a:cubicBezTo>
                    <a:pt x="85" y="109"/>
                    <a:pt x="76" y="118"/>
                    <a:pt x="71" y="122"/>
                  </a:cubicBezTo>
                  <a:close/>
                  <a:moveTo>
                    <a:pt x="78" y="124"/>
                  </a:moveTo>
                  <a:cubicBezTo>
                    <a:pt x="84" y="119"/>
                    <a:pt x="91" y="111"/>
                    <a:pt x="96" y="99"/>
                  </a:cubicBezTo>
                  <a:cubicBezTo>
                    <a:pt x="103" y="102"/>
                    <a:pt x="107" y="106"/>
                    <a:pt x="109" y="108"/>
                  </a:cubicBezTo>
                  <a:cubicBezTo>
                    <a:pt x="101" y="116"/>
                    <a:pt x="90" y="122"/>
                    <a:pt x="78" y="124"/>
                  </a:cubicBezTo>
                  <a:close/>
                  <a:moveTo>
                    <a:pt x="113" y="103"/>
                  </a:moveTo>
                  <a:cubicBezTo>
                    <a:pt x="111" y="101"/>
                    <a:pt x="106" y="97"/>
                    <a:pt x="99" y="93"/>
                  </a:cubicBezTo>
                  <a:cubicBezTo>
                    <a:pt x="101" y="86"/>
                    <a:pt x="103" y="78"/>
                    <a:pt x="103" y="70"/>
                  </a:cubicBezTo>
                  <a:cubicBezTo>
                    <a:pt x="104" y="70"/>
                    <a:pt x="125" y="70"/>
                    <a:pt x="126" y="70"/>
                  </a:cubicBezTo>
                  <a:cubicBezTo>
                    <a:pt x="125" y="82"/>
                    <a:pt x="121" y="94"/>
                    <a:pt x="113" y="10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nvGrpSpPr>
            <p:cNvPr id="45" name="组合 44"/>
            <p:cNvGrpSpPr/>
            <p:nvPr/>
          </p:nvGrpSpPr>
          <p:grpSpPr>
            <a:xfrm>
              <a:off x="6704289" y="3203810"/>
              <a:ext cx="415269" cy="415269"/>
              <a:chOff x="11030066" y="2731563"/>
              <a:chExt cx="473075" cy="473075"/>
            </a:xfrm>
            <a:solidFill>
              <a:schemeClr val="bg1"/>
            </a:solidFill>
          </p:grpSpPr>
          <p:sp>
            <p:nvSpPr>
              <p:cNvPr id="46" name="Freeform 2083"/>
              <p:cNvSpPr>
                <a:spLocks noEditPoints="1"/>
              </p:cNvSpPr>
              <p:nvPr/>
            </p:nvSpPr>
            <p:spPr bwMode="auto">
              <a:xfrm>
                <a:off x="11030066" y="2731563"/>
                <a:ext cx="473075" cy="473075"/>
              </a:xfrm>
              <a:custGeom>
                <a:avLst/>
                <a:gdLst>
                  <a:gd name="T0" fmla="*/ 63 w 126"/>
                  <a:gd name="T1" fmla="*/ 0 h 126"/>
                  <a:gd name="T2" fmla="*/ 0 w 126"/>
                  <a:gd name="T3" fmla="*/ 63 h 126"/>
                  <a:gd name="T4" fmla="*/ 63 w 126"/>
                  <a:gd name="T5" fmla="*/ 126 h 126"/>
                  <a:gd name="T6" fmla="*/ 126 w 126"/>
                  <a:gd name="T7" fmla="*/ 63 h 126"/>
                  <a:gd name="T8" fmla="*/ 63 w 126"/>
                  <a:gd name="T9" fmla="*/ 0 h 126"/>
                  <a:gd name="T10" fmla="*/ 63 w 126"/>
                  <a:gd name="T11" fmla="*/ 118 h 126"/>
                  <a:gd name="T12" fmla="*/ 9 w 126"/>
                  <a:gd name="T13" fmla="*/ 63 h 126"/>
                  <a:gd name="T14" fmla="*/ 63 w 126"/>
                  <a:gd name="T15" fmla="*/ 9 h 126"/>
                  <a:gd name="T16" fmla="*/ 118 w 126"/>
                  <a:gd name="T17" fmla="*/ 63 h 126"/>
                  <a:gd name="T18" fmla="*/ 63 w 126"/>
                  <a:gd name="T19" fmla="*/ 1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26">
                    <a:moveTo>
                      <a:pt x="63" y="0"/>
                    </a:moveTo>
                    <a:cubicBezTo>
                      <a:pt x="29" y="0"/>
                      <a:pt x="0" y="29"/>
                      <a:pt x="0" y="63"/>
                    </a:cubicBezTo>
                    <a:cubicBezTo>
                      <a:pt x="0" y="98"/>
                      <a:pt x="29" y="126"/>
                      <a:pt x="63" y="126"/>
                    </a:cubicBezTo>
                    <a:cubicBezTo>
                      <a:pt x="98" y="126"/>
                      <a:pt x="126" y="98"/>
                      <a:pt x="126" y="63"/>
                    </a:cubicBezTo>
                    <a:cubicBezTo>
                      <a:pt x="126" y="29"/>
                      <a:pt x="98" y="0"/>
                      <a:pt x="63" y="0"/>
                    </a:cubicBezTo>
                    <a:close/>
                    <a:moveTo>
                      <a:pt x="63" y="118"/>
                    </a:moveTo>
                    <a:cubicBezTo>
                      <a:pt x="33" y="118"/>
                      <a:pt x="9" y="93"/>
                      <a:pt x="9" y="63"/>
                    </a:cubicBezTo>
                    <a:cubicBezTo>
                      <a:pt x="9" y="33"/>
                      <a:pt x="33" y="9"/>
                      <a:pt x="63" y="9"/>
                    </a:cubicBezTo>
                    <a:cubicBezTo>
                      <a:pt x="93" y="9"/>
                      <a:pt x="118" y="33"/>
                      <a:pt x="118" y="63"/>
                    </a:cubicBezTo>
                    <a:cubicBezTo>
                      <a:pt x="118" y="93"/>
                      <a:pt x="93" y="118"/>
                      <a:pt x="63"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7" name="Freeform 2084"/>
              <p:cNvSpPr>
                <a:spLocks/>
              </p:cNvSpPr>
              <p:nvPr/>
            </p:nvSpPr>
            <p:spPr bwMode="auto">
              <a:xfrm>
                <a:off x="11225329" y="2795063"/>
                <a:ext cx="85725" cy="107950"/>
              </a:xfrm>
              <a:custGeom>
                <a:avLst/>
                <a:gdLst>
                  <a:gd name="T0" fmla="*/ 14 w 54"/>
                  <a:gd name="T1" fmla="*/ 26 h 68"/>
                  <a:gd name="T2" fmla="*/ 43 w 54"/>
                  <a:gd name="T3" fmla="*/ 68 h 68"/>
                  <a:gd name="T4" fmla="*/ 54 w 54"/>
                  <a:gd name="T5" fmla="*/ 68 h 68"/>
                  <a:gd name="T6" fmla="*/ 54 w 54"/>
                  <a:gd name="T7" fmla="*/ 0 h 68"/>
                  <a:gd name="T8" fmla="*/ 40 w 54"/>
                  <a:gd name="T9" fmla="*/ 0 h 68"/>
                  <a:gd name="T10" fmla="*/ 40 w 54"/>
                  <a:gd name="T11" fmla="*/ 42 h 68"/>
                  <a:gd name="T12" fmla="*/ 12 w 54"/>
                  <a:gd name="T13" fmla="*/ 0 h 68"/>
                  <a:gd name="T14" fmla="*/ 0 w 54"/>
                  <a:gd name="T15" fmla="*/ 0 h 68"/>
                  <a:gd name="T16" fmla="*/ 0 w 54"/>
                  <a:gd name="T17" fmla="*/ 68 h 68"/>
                  <a:gd name="T18" fmla="*/ 14 w 54"/>
                  <a:gd name="T19" fmla="*/ 68 h 68"/>
                  <a:gd name="T20" fmla="*/ 14 w 54"/>
                  <a:gd name="T21"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68">
                    <a:moveTo>
                      <a:pt x="14" y="26"/>
                    </a:moveTo>
                    <a:lnTo>
                      <a:pt x="43" y="68"/>
                    </a:lnTo>
                    <a:lnTo>
                      <a:pt x="54" y="68"/>
                    </a:lnTo>
                    <a:lnTo>
                      <a:pt x="54" y="0"/>
                    </a:lnTo>
                    <a:lnTo>
                      <a:pt x="40" y="0"/>
                    </a:lnTo>
                    <a:lnTo>
                      <a:pt x="40" y="42"/>
                    </a:lnTo>
                    <a:lnTo>
                      <a:pt x="12" y="0"/>
                    </a:lnTo>
                    <a:lnTo>
                      <a:pt x="0" y="0"/>
                    </a:lnTo>
                    <a:lnTo>
                      <a:pt x="0" y="68"/>
                    </a:lnTo>
                    <a:lnTo>
                      <a:pt x="14" y="68"/>
                    </a:lnTo>
                    <a:lnTo>
                      <a:pt x="1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8" name="Freeform 2085"/>
              <p:cNvSpPr>
                <a:spLocks/>
              </p:cNvSpPr>
              <p:nvPr/>
            </p:nvSpPr>
            <p:spPr bwMode="auto">
              <a:xfrm>
                <a:off x="11228504" y="3031600"/>
                <a:ext cx="79375" cy="112713"/>
              </a:xfrm>
              <a:custGeom>
                <a:avLst/>
                <a:gdLst>
                  <a:gd name="T0" fmla="*/ 19 w 21"/>
                  <a:gd name="T1" fmla="*/ 15 h 30"/>
                  <a:gd name="T2" fmla="*/ 13 w 21"/>
                  <a:gd name="T3" fmla="*/ 13 h 30"/>
                  <a:gd name="T4" fmla="*/ 10 w 21"/>
                  <a:gd name="T5" fmla="*/ 12 h 30"/>
                  <a:gd name="T6" fmla="*/ 7 w 21"/>
                  <a:gd name="T7" fmla="*/ 11 h 30"/>
                  <a:gd name="T8" fmla="*/ 6 w 21"/>
                  <a:gd name="T9" fmla="*/ 10 h 30"/>
                  <a:gd name="T10" fmla="*/ 6 w 21"/>
                  <a:gd name="T11" fmla="*/ 9 h 30"/>
                  <a:gd name="T12" fmla="*/ 7 w 21"/>
                  <a:gd name="T13" fmla="*/ 6 h 30"/>
                  <a:gd name="T14" fmla="*/ 11 w 21"/>
                  <a:gd name="T15" fmla="*/ 5 h 30"/>
                  <a:gd name="T16" fmla="*/ 14 w 21"/>
                  <a:gd name="T17" fmla="*/ 6 h 30"/>
                  <a:gd name="T18" fmla="*/ 17 w 21"/>
                  <a:gd name="T19" fmla="*/ 7 h 30"/>
                  <a:gd name="T20" fmla="*/ 20 w 21"/>
                  <a:gd name="T21" fmla="*/ 4 h 30"/>
                  <a:gd name="T22" fmla="*/ 16 w 21"/>
                  <a:gd name="T23" fmla="*/ 1 h 30"/>
                  <a:gd name="T24" fmla="*/ 11 w 21"/>
                  <a:gd name="T25" fmla="*/ 0 h 30"/>
                  <a:gd name="T26" fmla="*/ 3 w 21"/>
                  <a:gd name="T27" fmla="*/ 3 h 30"/>
                  <a:gd name="T28" fmla="*/ 1 w 21"/>
                  <a:gd name="T29" fmla="*/ 9 h 30"/>
                  <a:gd name="T30" fmla="*/ 3 w 21"/>
                  <a:gd name="T31" fmla="*/ 15 h 30"/>
                  <a:gd name="T32" fmla="*/ 9 w 21"/>
                  <a:gd name="T33" fmla="*/ 17 h 30"/>
                  <a:gd name="T34" fmla="*/ 12 w 21"/>
                  <a:gd name="T35" fmla="*/ 18 h 30"/>
                  <a:gd name="T36" fmla="*/ 14 w 21"/>
                  <a:gd name="T37" fmla="*/ 18 h 30"/>
                  <a:gd name="T38" fmla="*/ 15 w 21"/>
                  <a:gd name="T39" fmla="*/ 19 h 30"/>
                  <a:gd name="T40" fmla="*/ 16 w 21"/>
                  <a:gd name="T41" fmla="*/ 21 h 30"/>
                  <a:gd name="T42" fmla="*/ 10 w 21"/>
                  <a:gd name="T43" fmla="*/ 25 h 30"/>
                  <a:gd name="T44" fmla="*/ 6 w 21"/>
                  <a:gd name="T45" fmla="*/ 24 h 30"/>
                  <a:gd name="T46" fmla="*/ 3 w 21"/>
                  <a:gd name="T47" fmla="*/ 22 h 30"/>
                  <a:gd name="T48" fmla="*/ 0 w 21"/>
                  <a:gd name="T49" fmla="*/ 26 h 30"/>
                  <a:gd name="T50" fmla="*/ 4 w 21"/>
                  <a:gd name="T51" fmla="*/ 29 h 30"/>
                  <a:gd name="T52" fmla="*/ 10 w 21"/>
                  <a:gd name="T53" fmla="*/ 30 h 30"/>
                  <a:gd name="T54" fmla="*/ 18 w 21"/>
                  <a:gd name="T55" fmla="*/ 28 h 30"/>
                  <a:gd name="T56" fmla="*/ 21 w 21"/>
                  <a:gd name="T57" fmla="*/ 21 h 30"/>
                  <a:gd name="T58" fmla="*/ 21 w 21"/>
                  <a:gd name="T59" fmla="*/ 18 h 30"/>
                  <a:gd name="T60" fmla="*/ 19 w 21"/>
                  <a:gd name="T61"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30">
                    <a:moveTo>
                      <a:pt x="19" y="15"/>
                    </a:moveTo>
                    <a:cubicBezTo>
                      <a:pt x="18" y="14"/>
                      <a:pt x="16" y="13"/>
                      <a:pt x="13" y="13"/>
                    </a:cubicBezTo>
                    <a:cubicBezTo>
                      <a:pt x="10" y="12"/>
                      <a:pt x="10" y="12"/>
                      <a:pt x="10" y="12"/>
                    </a:cubicBezTo>
                    <a:cubicBezTo>
                      <a:pt x="9" y="12"/>
                      <a:pt x="8" y="12"/>
                      <a:pt x="7" y="11"/>
                    </a:cubicBezTo>
                    <a:cubicBezTo>
                      <a:pt x="7" y="11"/>
                      <a:pt x="7" y="10"/>
                      <a:pt x="6" y="10"/>
                    </a:cubicBezTo>
                    <a:cubicBezTo>
                      <a:pt x="6" y="10"/>
                      <a:pt x="6" y="9"/>
                      <a:pt x="6" y="9"/>
                    </a:cubicBezTo>
                    <a:cubicBezTo>
                      <a:pt x="6" y="8"/>
                      <a:pt x="7" y="7"/>
                      <a:pt x="7" y="6"/>
                    </a:cubicBezTo>
                    <a:cubicBezTo>
                      <a:pt x="8" y="5"/>
                      <a:pt x="9" y="5"/>
                      <a:pt x="11" y="5"/>
                    </a:cubicBezTo>
                    <a:cubicBezTo>
                      <a:pt x="12" y="5"/>
                      <a:pt x="13" y="5"/>
                      <a:pt x="14" y="6"/>
                    </a:cubicBezTo>
                    <a:cubicBezTo>
                      <a:pt x="15" y="6"/>
                      <a:pt x="16" y="6"/>
                      <a:pt x="17" y="7"/>
                    </a:cubicBezTo>
                    <a:cubicBezTo>
                      <a:pt x="20" y="4"/>
                      <a:pt x="20" y="4"/>
                      <a:pt x="20" y="4"/>
                    </a:cubicBezTo>
                    <a:cubicBezTo>
                      <a:pt x="19" y="2"/>
                      <a:pt x="18" y="1"/>
                      <a:pt x="16" y="1"/>
                    </a:cubicBezTo>
                    <a:cubicBezTo>
                      <a:pt x="15" y="0"/>
                      <a:pt x="13" y="0"/>
                      <a:pt x="11" y="0"/>
                    </a:cubicBezTo>
                    <a:cubicBezTo>
                      <a:pt x="8" y="0"/>
                      <a:pt x="5" y="1"/>
                      <a:pt x="3" y="3"/>
                    </a:cubicBezTo>
                    <a:cubicBezTo>
                      <a:pt x="2" y="4"/>
                      <a:pt x="1" y="6"/>
                      <a:pt x="1" y="9"/>
                    </a:cubicBezTo>
                    <a:cubicBezTo>
                      <a:pt x="1" y="11"/>
                      <a:pt x="1" y="13"/>
                      <a:pt x="3" y="15"/>
                    </a:cubicBezTo>
                    <a:cubicBezTo>
                      <a:pt x="4" y="16"/>
                      <a:pt x="6" y="17"/>
                      <a:pt x="9" y="17"/>
                    </a:cubicBezTo>
                    <a:cubicBezTo>
                      <a:pt x="12" y="18"/>
                      <a:pt x="12" y="18"/>
                      <a:pt x="12" y="18"/>
                    </a:cubicBezTo>
                    <a:cubicBezTo>
                      <a:pt x="13" y="18"/>
                      <a:pt x="13" y="18"/>
                      <a:pt x="14" y="18"/>
                    </a:cubicBezTo>
                    <a:cubicBezTo>
                      <a:pt x="14" y="18"/>
                      <a:pt x="14" y="19"/>
                      <a:pt x="15" y="19"/>
                    </a:cubicBezTo>
                    <a:cubicBezTo>
                      <a:pt x="15" y="19"/>
                      <a:pt x="16" y="20"/>
                      <a:pt x="16" y="21"/>
                    </a:cubicBezTo>
                    <a:cubicBezTo>
                      <a:pt x="16" y="24"/>
                      <a:pt x="14" y="25"/>
                      <a:pt x="10" y="25"/>
                    </a:cubicBezTo>
                    <a:cubicBezTo>
                      <a:pt x="9" y="25"/>
                      <a:pt x="8" y="25"/>
                      <a:pt x="6" y="24"/>
                    </a:cubicBezTo>
                    <a:cubicBezTo>
                      <a:pt x="5" y="24"/>
                      <a:pt x="4" y="23"/>
                      <a:pt x="3" y="22"/>
                    </a:cubicBezTo>
                    <a:cubicBezTo>
                      <a:pt x="0" y="26"/>
                      <a:pt x="0" y="26"/>
                      <a:pt x="0" y="26"/>
                    </a:cubicBezTo>
                    <a:cubicBezTo>
                      <a:pt x="1" y="28"/>
                      <a:pt x="2" y="29"/>
                      <a:pt x="4" y="29"/>
                    </a:cubicBezTo>
                    <a:cubicBezTo>
                      <a:pt x="6" y="30"/>
                      <a:pt x="8" y="30"/>
                      <a:pt x="10" y="30"/>
                    </a:cubicBezTo>
                    <a:cubicBezTo>
                      <a:pt x="13" y="30"/>
                      <a:pt x="16" y="29"/>
                      <a:pt x="18" y="28"/>
                    </a:cubicBezTo>
                    <a:cubicBezTo>
                      <a:pt x="20" y="26"/>
                      <a:pt x="21" y="24"/>
                      <a:pt x="21" y="21"/>
                    </a:cubicBezTo>
                    <a:cubicBezTo>
                      <a:pt x="21" y="20"/>
                      <a:pt x="21" y="19"/>
                      <a:pt x="21" y="18"/>
                    </a:cubicBezTo>
                    <a:cubicBezTo>
                      <a:pt x="20" y="17"/>
                      <a:pt x="20" y="16"/>
                      <a:pt x="1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9" name="Freeform 2086"/>
              <p:cNvSpPr>
                <a:spLocks/>
              </p:cNvSpPr>
              <p:nvPr/>
            </p:nvSpPr>
            <p:spPr bwMode="auto">
              <a:xfrm>
                <a:off x="11090391" y="2930000"/>
                <a:ext cx="357188" cy="79375"/>
              </a:xfrm>
              <a:custGeom>
                <a:avLst/>
                <a:gdLst>
                  <a:gd name="T0" fmla="*/ 0 w 225"/>
                  <a:gd name="T1" fmla="*/ 24 h 50"/>
                  <a:gd name="T2" fmla="*/ 111 w 225"/>
                  <a:gd name="T3" fmla="*/ 50 h 50"/>
                  <a:gd name="T4" fmla="*/ 225 w 225"/>
                  <a:gd name="T5" fmla="*/ 24 h 50"/>
                  <a:gd name="T6" fmla="*/ 111 w 225"/>
                  <a:gd name="T7" fmla="*/ 0 h 50"/>
                  <a:gd name="T8" fmla="*/ 0 w 225"/>
                  <a:gd name="T9" fmla="*/ 24 h 50"/>
                </a:gdLst>
                <a:ahLst/>
                <a:cxnLst>
                  <a:cxn ang="0">
                    <a:pos x="T0" y="T1"/>
                  </a:cxn>
                  <a:cxn ang="0">
                    <a:pos x="T2" y="T3"/>
                  </a:cxn>
                  <a:cxn ang="0">
                    <a:pos x="T4" y="T5"/>
                  </a:cxn>
                  <a:cxn ang="0">
                    <a:pos x="T6" y="T7"/>
                  </a:cxn>
                  <a:cxn ang="0">
                    <a:pos x="T8" y="T9"/>
                  </a:cxn>
                </a:cxnLst>
                <a:rect l="0" t="0" r="r" b="b"/>
                <a:pathLst>
                  <a:path w="225" h="50">
                    <a:moveTo>
                      <a:pt x="0" y="24"/>
                    </a:moveTo>
                    <a:lnTo>
                      <a:pt x="111" y="50"/>
                    </a:lnTo>
                    <a:lnTo>
                      <a:pt x="225" y="24"/>
                    </a:lnTo>
                    <a:lnTo>
                      <a:pt x="111"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cxnSp>
          <p:nvCxnSpPr>
            <p:cNvPr id="59" name="直接连接符 58"/>
            <p:cNvCxnSpPr/>
            <p:nvPr/>
          </p:nvCxnSpPr>
          <p:spPr>
            <a:xfrm>
              <a:off x="6567878" y="2595233"/>
              <a:ext cx="4680000" cy="0"/>
            </a:xfrm>
            <a:prstGeom prst="lin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a:off x="6567878" y="4280937"/>
              <a:ext cx="4680000" cy="0"/>
            </a:xfrm>
            <a:prstGeom prst="lin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cxnSp>
        <p:sp>
          <p:nvSpPr>
            <p:cNvPr id="68" name="矩形 67"/>
            <p:cNvSpPr/>
            <p:nvPr/>
          </p:nvSpPr>
          <p:spPr>
            <a:xfrm>
              <a:off x="7342416" y="1032110"/>
              <a:ext cx="3955338" cy="461665"/>
            </a:xfrm>
            <a:prstGeom prst="rect">
              <a:avLst/>
            </a:prstGeom>
          </p:spPr>
          <p:txBody>
            <a:bodyPr wrap="square">
              <a:spAutoFit/>
            </a:bodyPr>
            <a:lstStyle/>
            <a:p>
              <a:r>
                <a:rPr lang="zh-CN" altLang="en-US" sz="2400" b="1" dirty="0" smtClean="0">
                  <a:solidFill>
                    <a:srgbClr val="093B5C"/>
                  </a:solidFill>
                  <a:latin typeface="微软雅黑" panose="020B0503020204020204" pitchFamily="34" charset="-122"/>
                  <a:ea typeface="微软雅黑" panose="020B0503020204020204" pitchFamily="34" charset="-122"/>
                </a:rPr>
                <a:t>广义定义：</a:t>
              </a:r>
              <a:endParaRPr lang="zh-CN" altLang="en-US" sz="2400" b="1" dirty="0">
                <a:solidFill>
                  <a:srgbClr val="093B5C"/>
                </a:solidFill>
                <a:latin typeface="微软雅黑" panose="020B0503020204020204" pitchFamily="34" charset="-122"/>
                <a:ea typeface="微软雅黑" panose="020B0503020204020204" pitchFamily="34" charset="-122"/>
              </a:endParaRPr>
            </a:p>
          </p:txBody>
        </p:sp>
        <p:sp>
          <p:nvSpPr>
            <p:cNvPr id="69" name="矩形 68"/>
            <p:cNvSpPr/>
            <p:nvPr/>
          </p:nvSpPr>
          <p:spPr>
            <a:xfrm>
              <a:off x="7342416" y="1467291"/>
              <a:ext cx="4471632" cy="1077218"/>
            </a:xfrm>
            <a:prstGeom prst="rect">
              <a:avLst/>
            </a:prstGeom>
          </p:spPr>
          <p:txBody>
            <a:bodyPr wrap="square">
              <a:spAutoFit/>
            </a:bodyPr>
            <a:lstStyle/>
            <a:p>
              <a:pPr algn="just"/>
              <a:r>
                <a:rPr lang="zh-CN" altLang="en-US" sz="1600" dirty="0">
                  <a:latin typeface="Microsoft YaHei" charset="-122"/>
                  <a:ea typeface="Microsoft YaHei" charset="-122"/>
                  <a:cs typeface="Microsoft YaHei" charset="-122"/>
                </a:rPr>
                <a:t>区块链技术是利用</a:t>
              </a:r>
              <a:r>
                <a:rPr lang="zh-CN" altLang="en-US" sz="1600" dirty="0">
                  <a:solidFill>
                    <a:srgbClr val="FF0000"/>
                  </a:solidFill>
                  <a:latin typeface="Microsoft YaHei" charset="-122"/>
                  <a:ea typeface="Microsoft YaHei" charset="-122"/>
                  <a:cs typeface="Microsoft YaHei" charset="-122"/>
                </a:rPr>
                <a:t>加密链式区块结构</a:t>
              </a:r>
              <a:r>
                <a:rPr lang="zh-CN" altLang="en-US" sz="1600" dirty="0">
                  <a:latin typeface="Microsoft YaHei" charset="-122"/>
                  <a:ea typeface="Microsoft YaHei" charset="-122"/>
                  <a:cs typeface="Microsoft YaHei" charset="-122"/>
                </a:rPr>
                <a:t>来验证与存储</a:t>
              </a:r>
              <a:r>
                <a:rPr lang="zh-CN" altLang="en-US" sz="1600" dirty="0" smtClean="0">
                  <a:latin typeface="Microsoft YaHei" charset="-122"/>
                  <a:ea typeface="Microsoft YaHei" charset="-122"/>
                  <a:cs typeface="Microsoft YaHei" charset="-122"/>
                </a:rPr>
                <a:t>数据</a:t>
              </a:r>
              <a:r>
                <a:rPr lang="zh-CN" altLang="en-US" sz="1600" dirty="0">
                  <a:latin typeface="Microsoft YaHei" charset="-122"/>
                  <a:ea typeface="Microsoft YaHei" charset="-122"/>
                  <a:cs typeface="Microsoft YaHei" charset="-122"/>
                </a:rPr>
                <a:t>、</a:t>
              </a:r>
              <a:r>
                <a:rPr lang="zh-CN" altLang="en-US" sz="1600" dirty="0" smtClean="0">
                  <a:latin typeface="Microsoft YaHei" charset="-122"/>
                  <a:ea typeface="Microsoft YaHei" charset="-122"/>
                  <a:cs typeface="Microsoft YaHei" charset="-122"/>
                </a:rPr>
                <a:t>利用</a:t>
              </a:r>
              <a:r>
                <a:rPr lang="zh-CN" altLang="en-US" sz="1600" dirty="0" smtClean="0">
                  <a:solidFill>
                    <a:srgbClr val="FF0000"/>
                  </a:solidFill>
                  <a:latin typeface="Microsoft YaHei" charset="-122"/>
                  <a:ea typeface="Microsoft YaHei" charset="-122"/>
                  <a:cs typeface="Microsoft YaHei" charset="-122"/>
                </a:rPr>
                <a:t>共识</a:t>
              </a:r>
              <a:r>
                <a:rPr lang="zh-CN" altLang="en-US" sz="1600" dirty="0">
                  <a:solidFill>
                    <a:srgbClr val="FF0000"/>
                  </a:solidFill>
                  <a:latin typeface="Microsoft YaHei" charset="-122"/>
                  <a:ea typeface="Microsoft YaHei" charset="-122"/>
                  <a:cs typeface="Microsoft YaHei" charset="-122"/>
                </a:rPr>
                <a:t>算法</a:t>
              </a:r>
              <a:r>
                <a:rPr lang="zh-CN" altLang="en-US" sz="1600" dirty="0">
                  <a:latin typeface="Microsoft YaHei" charset="-122"/>
                  <a:ea typeface="Microsoft YaHei" charset="-122"/>
                  <a:cs typeface="Microsoft YaHei" charset="-122"/>
                </a:rPr>
                <a:t>来生成和更新数据、</a:t>
              </a:r>
              <a:r>
                <a:rPr lang="zh-CN" altLang="en-US" sz="1600" dirty="0" smtClean="0">
                  <a:latin typeface="Microsoft YaHei" charset="-122"/>
                  <a:ea typeface="Microsoft YaHei" charset="-122"/>
                  <a:cs typeface="Microsoft YaHei" charset="-122"/>
                </a:rPr>
                <a:t>利用</a:t>
              </a:r>
              <a:r>
                <a:rPr lang="zh-CN" altLang="en-US" sz="1600" dirty="0" smtClean="0">
                  <a:solidFill>
                    <a:srgbClr val="FF0000"/>
                  </a:solidFill>
                  <a:latin typeface="Microsoft YaHei" charset="-122"/>
                  <a:ea typeface="Microsoft YaHei" charset="-122"/>
                  <a:cs typeface="Microsoft YaHei" charset="-122"/>
                </a:rPr>
                <a:t>智能合约</a:t>
              </a:r>
              <a:r>
                <a:rPr lang="zh-CN" altLang="en-US" sz="1600" dirty="0" smtClean="0">
                  <a:latin typeface="Microsoft YaHei" charset="-122"/>
                  <a:ea typeface="Microsoft YaHei" charset="-122"/>
                  <a:cs typeface="Microsoft YaHei" charset="-122"/>
                </a:rPr>
                <a:t>来</a:t>
              </a:r>
              <a:r>
                <a:rPr lang="zh-CN" altLang="en-US" sz="1600" dirty="0">
                  <a:latin typeface="Microsoft YaHei" charset="-122"/>
                  <a:ea typeface="Microsoft YaHei" charset="-122"/>
                  <a:cs typeface="Microsoft YaHei" charset="-122"/>
                </a:rPr>
                <a:t>编程和操作数据的</a:t>
              </a:r>
              <a:r>
                <a:rPr lang="zh-CN" altLang="en-US" sz="1600" dirty="0" smtClean="0">
                  <a:latin typeface="Microsoft YaHei" charset="-122"/>
                  <a:ea typeface="Microsoft YaHei" charset="-122"/>
                  <a:cs typeface="Microsoft YaHei" charset="-122"/>
                </a:rPr>
                <a:t>一种</a:t>
              </a:r>
              <a:r>
                <a:rPr lang="zh-CN" altLang="en-US" sz="1600" dirty="0">
                  <a:latin typeface="Microsoft YaHei" charset="-122"/>
                  <a:ea typeface="Microsoft YaHei" charset="-122"/>
                  <a:cs typeface="Microsoft YaHei" charset="-122"/>
                </a:rPr>
                <a:t>全新的去中心化基础架构与分布式计算</a:t>
              </a:r>
              <a:r>
                <a:rPr lang="zh-CN" altLang="en-US" sz="1600" dirty="0" smtClean="0">
                  <a:latin typeface="Microsoft YaHei" charset="-122"/>
                  <a:ea typeface="Microsoft YaHei" charset="-122"/>
                  <a:cs typeface="Microsoft YaHei" charset="-122"/>
                </a:rPr>
                <a:t>范式</a:t>
              </a:r>
              <a:endParaRPr lang="zh-CN" altLang="en-US" sz="1600" dirty="0">
                <a:latin typeface="Microsoft YaHei" charset="-122"/>
                <a:ea typeface="Microsoft YaHei" charset="-122"/>
                <a:cs typeface="Microsoft YaHei" charset="-122"/>
              </a:endParaRPr>
            </a:p>
          </p:txBody>
        </p:sp>
        <p:sp>
          <p:nvSpPr>
            <p:cNvPr id="70" name="矩形 69"/>
            <p:cNvSpPr/>
            <p:nvPr/>
          </p:nvSpPr>
          <p:spPr>
            <a:xfrm>
              <a:off x="7342416" y="2873193"/>
              <a:ext cx="1696068" cy="461665"/>
            </a:xfrm>
            <a:prstGeom prst="rect">
              <a:avLst/>
            </a:prstGeom>
          </p:spPr>
          <p:txBody>
            <a:bodyPr wrap="square">
              <a:spAutoFit/>
            </a:bodyPr>
            <a:lstStyle/>
            <a:p>
              <a:r>
                <a:rPr lang="zh-CN" altLang="en-US" sz="2400" b="1" dirty="0" smtClean="0">
                  <a:solidFill>
                    <a:srgbClr val="093B5C"/>
                  </a:solidFill>
                  <a:latin typeface="微软雅黑" panose="020B0503020204020204" pitchFamily="34" charset="-122"/>
                  <a:ea typeface="微软雅黑" panose="020B0503020204020204" pitchFamily="34" charset="-122"/>
                </a:rPr>
                <a:t>狭义定义：</a:t>
              </a:r>
              <a:endParaRPr lang="zh-CN" altLang="en-US" sz="2400" b="1" dirty="0">
                <a:solidFill>
                  <a:srgbClr val="093B5C"/>
                </a:solidFill>
                <a:latin typeface="微软雅黑" panose="020B0503020204020204" pitchFamily="34" charset="-122"/>
                <a:ea typeface="微软雅黑" panose="020B0503020204020204" pitchFamily="34" charset="-122"/>
              </a:endParaRPr>
            </a:p>
          </p:txBody>
        </p:sp>
        <p:sp>
          <p:nvSpPr>
            <p:cNvPr id="71" name="矩形 70"/>
            <p:cNvSpPr/>
            <p:nvPr/>
          </p:nvSpPr>
          <p:spPr>
            <a:xfrm>
              <a:off x="7342416" y="3283990"/>
              <a:ext cx="4471632" cy="830997"/>
            </a:xfrm>
            <a:prstGeom prst="rect">
              <a:avLst/>
            </a:prstGeom>
          </p:spPr>
          <p:txBody>
            <a:bodyPr wrap="square">
              <a:spAutoFit/>
            </a:bodyPr>
            <a:lstStyle/>
            <a:p>
              <a:pPr algn="just"/>
              <a:r>
                <a:rPr lang="zh-CN" altLang="en-US" sz="1600" dirty="0">
                  <a:latin typeface="Microsoft YaHei" charset="-122"/>
                  <a:ea typeface="Microsoft YaHei" charset="-122"/>
                  <a:cs typeface="Microsoft YaHei" charset="-122"/>
                </a:rPr>
                <a:t>区块链是一种按照时间顺序将数据区块以链条的方式组合成特定数据结构</a:t>
              </a:r>
              <a:r>
                <a:rPr lang="en-US" altLang="zh-CN" sz="1600" dirty="0">
                  <a:latin typeface="Microsoft YaHei" charset="-122"/>
                  <a:ea typeface="Microsoft YaHei" charset="-122"/>
                  <a:cs typeface="Microsoft YaHei" charset="-122"/>
                </a:rPr>
                <a:t>, </a:t>
              </a:r>
              <a:r>
                <a:rPr lang="zh-CN" altLang="en-US" sz="1600" dirty="0">
                  <a:latin typeface="Microsoft YaHei" charset="-122"/>
                  <a:ea typeface="Microsoft YaHei" charset="-122"/>
                  <a:cs typeface="Microsoft YaHei" charset="-122"/>
                </a:rPr>
                <a:t>并以密码学方式保证的不可篡改和不可伪造的</a:t>
              </a:r>
              <a:r>
                <a:rPr lang="zh-CN" altLang="en-US" sz="1600" dirty="0">
                  <a:solidFill>
                    <a:srgbClr val="FF0000"/>
                  </a:solidFill>
                  <a:latin typeface="Microsoft YaHei" charset="-122"/>
                  <a:ea typeface="Microsoft YaHei" charset="-122"/>
                  <a:cs typeface="Microsoft YaHei" charset="-122"/>
                </a:rPr>
                <a:t>去中心化共享</a:t>
              </a:r>
              <a:r>
                <a:rPr lang="zh-CN" altLang="en-US" sz="1600" dirty="0" smtClean="0">
                  <a:solidFill>
                    <a:srgbClr val="FF0000"/>
                  </a:solidFill>
                  <a:latin typeface="Microsoft YaHei" charset="-122"/>
                  <a:ea typeface="Microsoft YaHei" charset="-122"/>
                  <a:cs typeface="Microsoft YaHei" charset="-122"/>
                </a:rPr>
                <a:t>总账</a:t>
              </a:r>
              <a:endParaRPr lang="en-US" altLang="zh-CN" sz="1600" dirty="0">
                <a:latin typeface="Microsoft YaHei" charset="-122"/>
                <a:ea typeface="Microsoft YaHei" charset="-122"/>
                <a:cs typeface="Microsoft YaHei" charset="-122"/>
              </a:endParaRPr>
            </a:p>
          </p:txBody>
        </p:sp>
        <p:grpSp>
          <p:nvGrpSpPr>
            <p:cNvPr id="10" name="组 9"/>
            <p:cNvGrpSpPr/>
            <p:nvPr/>
          </p:nvGrpSpPr>
          <p:grpSpPr>
            <a:xfrm>
              <a:off x="1001238" y="1691677"/>
              <a:ext cx="4797115" cy="4355555"/>
              <a:chOff x="1001238" y="1691677"/>
              <a:chExt cx="4797115" cy="4355555"/>
            </a:xfrm>
          </p:grpSpPr>
          <p:grpSp>
            <p:nvGrpSpPr>
              <p:cNvPr id="6" name="组合 5"/>
              <p:cNvGrpSpPr/>
              <p:nvPr/>
            </p:nvGrpSpPr>
            <p:grpSpPr>
              <a:xfrm>
                <a:off x="1001238" y="1691677"/>
                <a:ext cx="4797115" cy="4355555"/>
                <a:chOff x="1001238" y="1946385"/>
                <a:chExt cx="4797115" cy="3796061"/>
              </a:xfrm>
              <a:effectLst>
                <a:outerShdw blurRad="381000" dist="254000" dir="2700000" algn="tl" rotWithShape="0">
                  <a:prstClr val="black">
                    <a:alpha val="60000"/>
                  </a:prstClr>
                </a:outerShdw>
              </a:effectLst>
            </p:grpSpPr>
            <p:grpSp>
              <p:nvGrpSpPr>
                <p:cNvPr id="5" name="组合 4"/>
                <p:cNvGrpSpPr/>
                <p:nvPr/>
              </p:nvGrpSpPr>
              <p:grpSpPr>
                <a:xfrm>
                  <a:off x="1001238" y="1946385"/>
                  <a:ext cx="4797115" cy="3796061"/>
                  <a:chOff x="1001238" y="1946385"/>
                  <a:chExt cx="4797115" cy="3796061"/>
                </a:xfrm>
              </p:grpSpPr>
              <p:sp>
                <p:nvSpPr>
                  <p:cNvPr id="13" name="圆角矩形 1"/>
                  <p:cNvSpPr>
                    <a:spLocks noChangeArrowheads="1"/>
                  </p:cNvSpPr>
                  <p:nvPr/>
                </p:nvSpPr>
                <p:spPr bwMode="auto">
                  <a:xfrm>
                    <a:off x="1001238" y="1946385"/>
                    <a:ext cx="4797115" cy="3144842"/>
                  </a:xfrm>
                  <a:custGeom>
                    <a:avLst/>
                    <a:gdLst>
                      <a:gd name="T0" fmla="*/ 52016 w 5436000"/>
                      <a:gd name="T1" fmla="*/ 49697 h 3564000"/>
                      <a:gd name="T2" fmla="*/ 52016 w 5436000"/>
                      <a:gd name="T3" fmla="*/ 633875 h 3564000"/>
                      <a:gd name="T4" fmla="*/ 1156351 w 5436000"/>
                      <a:gd name="T5" fmla="*/ 633875 h 3564000"/>
                      <a:gd name="T6" fmla="*/ 1156351 w 5436000"/>
                      <a:gd name="T7" fmla="*/ 49697 h 3564000"/>
                      <a:gd name="T8" fmla="*/ 52016 w 5436000"/>
                      <a:gd name="T9" fmla="*/ 49697 h 3564000"/>
                      <a:gd name="T10" fmla="*/ 43114 w 5436000"/>
                      <a:gd name="T11" fmla="*/ 0 h 3564000"/>
                      <a:gd name="T12" fmla="*/ 1165254 w 5436000"/>
                      <a:gd name="T13" fmla="*/ 0 h 3564000"/>
                      <a:gd name="T14" fmla="*/ 1208368 w 5436000"/>
                      <a:gd name="T15" fmla="*/ 43114 h 3564000"/>
                      <a:gd name="T16" fmla="*/ 1208368 w 5436000"/>
                      <a:gd name="T17" fmla="*/ 749128 h 3564000"/>
                      <a:gd name="T18" fmla="*/ 1165254 w 5436000"/>
                      <a:gd name="T19" fmla="*/ 792241 h 3564000"/>
                      <a:gd name="T20" fmla="*/ 43114 w 5436000"/>
                      <a:gd name="T21" fmla="*/ 792241 h 3564000"/>
                      <a:gd name="T22" fmla="*/ 0 w 5436000"/>
                      <a:gd name="T23" fmla="*/ 749128 h 3564000"/>
                      <a:gd name="T24" fmla="*/ 0 w 5436000"/>
                      <a:gd name="T25" fmla="*/ 43114 h 3564000"/>
                      <a:gd name="T26" fmla="*/ 43114 w 5436000"/>
                      <a:gd name="T27" fmla="*/ 0 h 3564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436000"/>
                      <a:gd name="T43" fmla="*/ 0 h 3564000"/>
                      <a:gd name="T44" fmla="*/ 5436000 w 5436000"/>
                      <a:gd name="T45" fmla="*/ 3564000 h 3564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436000" h="3564000">
                        <a:moveTo>
                          <a:pt x="234000" y="223568"/>
                        </a:moveTo>
                        <a:lnTo>
                          <a:pt x="234000" y="2851568"/>
                        </a:lnTo>
                        <a:lnTo>
                          <a:pt x="5202000" y="2851568"/>
                        </a:lnTo>
                        <a:lnTo>
                          <a:pt x="5202000" y="223568"/>
                        </a:lnTo>
                        <a:lnTo>
                          <a:pt x="234000" y="223568"/>
                        </a:lnTo>
                        <a:close/>
                        <a:moveTo>
                          <a:pt x="193953" y="0"/>
                        </a:moveTo>
                        <a:lnTo>
                          <a:pt x="5242047" y="0"/>
                        </a:lnTo>
                        <a:cubicBezTo>
                          <a:pt x="5349164" y="0"/>
                          <a:pt x="5436000" y="86836"/>
                          <a:pt x="5436000" y="193953"/>
                        </a:cubicBezTo>
                        <a:lnTo>
                          <a:pt x="5436000" y="3370047"/>
                        </a:lnTo>
                        <a:cubicBezTo>
                          <a:pt x="5436000" y="3477164"/>
                          <a:pt x="5349164" y="3564000"/>
                          <a:pt x="5242047" y="3564000"/>
                        </a:cubicBezTo>
                        <a:lnTo>
                          <a:pt x="193953" y="3564000"/>
                        </a:lnTo>
                        <a:cubicBezTo>
                          <a:pt x="86836" y="3564000"/>
                          <a:pt x="0" y="3477164"/>
                          <a:pt x="0" y="3370047"/>
                        </a:cubicBezTo>
                        <a:lnTo>
                          <a:pt x="0" y="193953"/>
                        </a:lnTo>
                        <a:cubicBezTo>
                          <a:pt x="0" y="86836"/>
                          <a:pt x="86836" y="0"/>
                          <a:pt x="193953" y="0"/>
                        </a:cubicBezTo>
                        <a:close/>
                      </a:path>
                    </a:pathLst>
                  </a:custGeom>
                  <a:solidFill>
                    <a:schemeClr val="bg1">
                      <a:lumMod val="85000"/>
                    </a:schemeClr>
                  </a:solidFill>
                  <a:ln>
                    <a:noFill/>
                  </a:ln>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 name="圆角矩形 12"/>
                  <p:cNvSpPr>
                    <a:spLocks noChangeArrowheads="1"/>
                  </p:cNvSpPr>
                  <p:nvPr/>
                </p:nvSpPr>
                <p:spPr bwMode="auto">
                  <a:xfrm>
                    <a:off x="1001238" y="1946385"/>
                    <a:ext cx="4797115" cy="2713472"/>
                  </a:xfrm>
                  <a:custGeom>
                    <a:avLst/>
                    <a:gdLst>
                      <a:gd name="T0" fmla="*/ 52016 w 5436000"/>
                      <a:gd name="T1" fmla="*/ 49697 h 3075136"/>
                      <a:gd name="T2" fmla="*/ 52016 w 5436000"/>
                      <a:gd name="T3" fmla="*/ 633874 h 3075136"/>
                      <a:gd name="T4" fmla="*/ 1156351 w 5436000"/>
                      <a:gd name="T5" fmla="*/ 633874 h 3075136"/>
                      <a:gd name="T6" fmla="*/ 1156351 w 5436000"/>
                      <a:gd name="T7" fmla="*/ 49697 h 3075136"/>
                      <a:gd name="T8" fmla="*/ 52016 w 5436000"/>
                      <a:gd name="T9" fmla="*/ 49697 h 3075136"/>
                      <a:gd name="T10" fmla="*/ 43114 w 5436000"/>
                      <a:gd name="T11" fmla="*/ 0 h 3075136"/>
                      <a:gd name="T12" fmla="*/ 1165254 w 5436000"/>
                      <a:gd name="T13" fmla="*/ 0 h 3075136"/>
                      <a:gd name="T14" fmla="*/ 1208368 w 5436000"/>
                      <a:gd name="T15" fmla="*/ 43114 h 3075136"/>
                      <a:gd name="T16" fmla="*/ 1208368 w 5436000"/>
                      <a:gd name="T17" fmla="*/ 683571 h 3075136"/>
                      <a:gd name="T18" fmla="*/ 0 w 5436000"/>
                      <a:gd name="T19" fmla="*/ 683571 h 3075136"/>
                      <a:gd name="T20" fmla="*/ 0 w 5436000"/>
                      <a:gd name="T21" fmla="*/ 43114 h 3075136"/>
                      <a:gd name="T22" fmla="*/ 43114 w 5436000"/>
                      <a:gd name="T23" fmla="*/ 0 h 30751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36000"/>
                      <a:gd name="T37" fmla="*/ 0 h 3075136"/>
                      <a:gd name="T38" fmla="*/ 5436000 w 5436000"/>
                      <a:gd name="T39" fmla="*/ 3075136 h 30751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36000" h="3075136">
                        <a:moveTo>
                          <a:pt x="234000" y="223568"/>
                        </a:moveTo>
                        <a:lnTo>
                          <a:pt x="234000" y="2851568"/>
                        </a:lnTo>
                        <a:lnTo>
                          <a:pt x="5202000" y="2851568"/>
                        </a:lnTo>
                        <a:lnTo>
                          <a:pt x="5202000" y="223568"/>
                        </a:lnTo>
                        <a:lnTo>
                          <a:pt x="234000" y="223568"/>
                        </a:lnTo>
                        <a:close/>
                        <a:moveTo>
                          <a:pt x="193953" y="0"/>
                        </a:moveTo>
                        <a:lnTo>
                          <a:pt x="5242047" y="0"/>
                        </a:lnTo>
                        <a:cubicBezTo>
                          <a:pt x="5349164" y="0"/>
                          <a:pt x="5436000" y="86836"/>
                          <a:pt x="5436000" y="193953"/>
                        </a:cubicBezTo>
                        <a:lnTo>
                          <a:pt x="5436000" y="3075136"/>
                        </a:lnTo>
                        <a:lnTo>
                          <a:pt x="0" y="3075136"/>
                        </a:lnTo>
                        <a:lnTo>
                          <a:pt x="0" y="193953"/>
                        </a:lnTo>
                        <a:cubicBezTo>
                          <a:pt x="0" y="86836"/>
                          <a:pt x="86836" y="0"/>
                          <a:pt x="193953" y="0"/>
                        </a:cubicBezTo>
                        <a:close/>
                      </a:path>
                    </a:pathLst>
                  </a:custGeom>
                  <a:solidFill>
                    <a:srgbClr val="2929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 name="矩形 14"/>
                  <p:cNvSpPr>
                    <a:spLocks noChangeArrowheads="1"/>
                  </p:cNvSpPr>
                  <p:nvPr/>
                </p:nvSpPr>
                <p:spPr bwMode="auto">
                  <a:xfrm>
                    <a:off x="1207736" y="2143660"/>
                    <a:ext cx="4384118" cy="2318924"/>
                  </a:xfrm>
                  <a:custGeom>
                    <a:avLst/>
                    <a:gdLst>
                      <a:gd name="T0" fmla="*/ 4002 w 4968000"/>
                      <a:gd name="T1" fmla="*/ 4002 h 2628000"/>
                      <a:gd name="T2" fmla="*/ 4002 w 4968000"/>
                      <a:gd name="T3" fmla="*/ 580176 h 2628000"/>
                      <a:gd name="T4" fmla="*/ 1100334 w 4968000"/>
                      <a:gd name="T5" fmla="*/ 580176 h 2628000"/>
                      <a:gd name="T6" fmla="*/ 1100334 w 4968000"/>
                      <a:gd name="T7" fmla="*/ 4002 h 2628000"/>
                      <a:gd name="T8" fmla="*/ 4002 w 4968000"/>
                      <a:gd name="T9" fmla="*/ 4002 h 2628000"/>
                      <a:gd name="T10" fmla="*/ 0 w 4968000"/>
                      <a:gd name="T11" fmla="*/ 0 h 2628000"/>
                      <a:gd name="T12" fmla="*/ 1104336 w 4968000"/>
                      <a:gd name="T13" fmla="*/ 0 h 2628000"/>
                      <a:gd name="T14" fmla="*/ 1104336 w 4968000"/>
                      <a:gd name="T15" fmla="*/ 584177 h 2628000"/>
                      <a:gd name="T16" fmla="*/ 0 w 4968000"/>
                      <a:gd name="T17" fmla="*/ 584177 h 2628000"/>
                      <a:gd name="T18" fmla="*/ 0 w 4968000"/>
                      <a:gd name="T19" fmla="*/ 0 h 2628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68000"/>
                      <a:gd name="T31" fmla="*/ 0 h 2628000"/>
                      <a:gd name="T32" fmla="*/ 4968000 w 4968000"/>
                      <a:gd name="T33" fmla="*/ 2628000 h 2628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68000" h="2628000">
                        <a:moveTo>
                          <a:pt x="18000" y="18000"/>
                        </a:moveTo>
                        <a:lnTo>
                          <a:pt x="18000" y="2610000"/>
                        </a:lnTo>
                        <a:lnTo>
                          <a:pt x="4950000" y="2610000"/>
                        </a:lnTo>
                        <a:lnTo>
                          <a:pt x="4950000" y="18000"/>
                        </a:lnTo>
                        <a:lnTo>
                          <a:pt x="18000" y="18000"/>
                        </a:lnTo>
                        <a:close/>
                        <a:moveTo>
                          <a:pt x="0" y="0"/>
                        </a:moveTo>
                        <a:lnTo>
                          <a:pt x="4968000" y="0"/>
                        </a:lnTo>
                        <a:lnTo>
                          <a:pt x="4968000" y="2628000"/>
                        </a:lnTo>
                        <a:lnTo>
                          <a:pt x="0" y="262800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 name="矩形 39"/>
                  <p:cNvSpPr>
                    <a:spLocks noChangeArrowheads="1"/>
                  </p:cNvSpPr>
                  <p:nvPr/>
                </p:nvSpPr>
                <p:spPr bwMode="auto">
                  <a:xfrm>
                    <a:off x="2827891" y="5091227"/>
                    <a:ext cx="1143810" cy="12707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 typeface="Arial" pitchFamily="34" charset="0"/>
                      <a:buNone/>
                      <a:tabLst/>
                      <a:defRPr/>
                    </a:pPr>
                    <a:endParaRPr kumimoji="0" lang="zh-CN" altLang="zh-CN" sz="1800" b="0" i="0" u="none" strike="noStrike" kern="0" cap="none" spc="0" normalizeH="0" baseline="0" noProof="0" smtClean="0">
                      <a:ln>
                        <a:noFill/>
                      </a:ln>
                      <a:solidFill>
                        <a:srgbClr val="FFFFFF"/>
                      </a:solidFill>
                      <a:effectLst/>
                      <a:uLnTx/>
                      <a:uFillTx/>
                      <a:latin typeface="微软雅黑" pitchFamily="34" charset="-122"/>
                      <a:ea typeface="微软雅黑" pitchFamily="34" charset="-122"/>
                      <a:sym typeface="微软雅黑" pitchFamily="34" charset="-122"/>
                    </a:endParaRPr>
                  </a:p>
                </p:txBody>
              </p:sp>
              <p:sp>
                <p:nvSpPr>
                  <p:cNvPr id="17" name="矩形 40"/>
                  <p:cNvSpPr>
                    <a:spLocks noChangeArrowheads="1"/>
                  </p:cNvSpPr>
                  <p:nvPr/>
                </p:nvSpPr>
                <p:spPr bwMode="auto">
                  <a:xfrm>
                    <a:off x="2827891" y="5218305"/>
                    <a:ext cx="1143810" cy="349427"/>
                  </a:xfrm>
                  <a:prstGeom prst="rect">
                    <a:avLst/>
                  </a:prstGeom>
                  <a:solidFill>
                    <a:srgbClr val="CF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 typeface="Arial" pitchFamily="34" charset="0"/>
                      <a:buNone/>
                      <a:tabLst/>
                      <a:defRPr/>
                    </a:pPr>
                    <a:endParaRPr kumimoji="0" lang="zh-CN" altLang="zh-CN" sz="1800" b="0" i="0" u="none" strike="noStrike" kern="0" cap="none" spc="0" normalizeH="0" baseline="0" noProof="0" smtClean="0">
                      <a:ln>
                        <a:noFill/>
                      </a:ln>
                      <a:solidFill>
                        <a:srgbClr val="FFFFFF"/>
                      </a:solidFill>
                      <a:effectLst/>
                      <a:uLnTx/>
                      <a:uFillTx/>
                      <a:latin typeface="微软雅黑" pitchFamily="34" charset="-122"/>
                      <a:ea typeface="微软雅黑" pitchFamily="34" charset="-122"/>
                      <a:sym typeface="微软雅黑" pitchFamily="34" charset="-122"/>
                    </a:endParaRPr>
                  </a:p>
                </p:txBody>
              </p:sp>
              <p:sp>
                <p:nvSpPr>
                  <p:cNvPr id="18" name="圆角矩形 41"/>
                  <p:cNvSpPr>
                    <a:spLocks noChangeArrowheads="1"/>
                  </p:cNvSpPr>
                  <p:nvPr/>
                </p:nvSpPr>
                <p:spPr bwMode="auto">
                  <a:xfrm>
                    <a:off x="2446620" y="5567732"/>
                    <a:ext cx="1906351" cy="174714"/>
                  </a:xfrm>
                  <a:prstGeom prst="roundRect">
                    <a:avLst>
                      <a:gd name="adj" fmla="val 16667"/>
                    </a:avLst>
                  </a:prstGeom>
                  <a:solidFill>
                    <a:schemeClr val="bg1">
                      <a:lumMod val="85000"/>
                    </a:schemeClr>
                  </a:solidFill>
                  <a:ln>
                    <a:noFill/>
                  </a:ln>
                  <a:extLst/>
                </p:spPr>
                <p:txBody>
                  <a:bodyPr anchor="ctr"/>
                  <a:lstStyle/>
                  <a:p>
                    <a:pPr marL="0" marR="0" lvl="0" indent="0" algn="ctr" defTabSz="914400" eaLnBrk="1" fontAlgn="auto" latinLnBrk="0" hangingPunct="1">
                      <a:lnSpc>
                        <a:spcPct val="100000"/>
                      </a:lnSpc>
                      <a:spcBef>
                        <a:spcPts val="0"/>
                      </a:spcBef>
                      <a:spcAft>
                        <a:spcPts val="0"/>
                      </a:spcAft>
                      <a:buClrTx/>
                      <a:buSzTx/>
                      <a:buFont typeface="Arial" pitchFamily="34" charset="0"/>
                      <a:buNone/>
                      <a:tabLst/>
                      <a:defRPr/>
                    </a:pPr>
                    <a:endParaRPr kumimoji="0" lang="zh-CN" altLang="zh-CN" sz="1800" b="0" i="0" u="none" strike="noStrike" kern="0" cap="none" spc="0" normalizeH="0" baseline="0" noProof="0" smtClean="0">
                      <a:ln>
                        <a:noFill/>
                      </a:ln>
                      <a:solidFill>
                        <a:srgbClr val="FFFFFF"/>
                      </a:solidFill>
                      <a:effectLst/>
                      <a:uLnTx/>
                      <a:uFillTx/>
                      <a:latin typeface="微软雅黑" pitchFamily="34" charset="-122"/>
                      <a:ea typeface="微软雅黑" pitchFamily="34" charset="-122"/>
                      <a:sym typeface="微软雅黑" pitchFamily="34" charset="-122"/>
                    </a:endParaRPr>
                  </a:p>
                </p:txBody>
              </p:sp>
              <p:sp>
                <p:nvSpPr>
                  <p:cNvPr id="20" name="矩形 23"/>
                  <p:cNvSpPr>
                    <a:spLocks noChangeArrowheads="1"/>
                  </p:cNvSpPr>
                  <p:nvPr/>
                </p:nvSpPr>
                <p:spPr bwMode="auto">
                  <a:xfrm>
                    <a:off x="3626335" y="1946385"/>
                    <a:ext cx="2172018" cy="3144842"/>
                  </a:xfrm>
                  <a:custGeom>
                    <a:avLst/>
                    <a:gdLst>
                      <a:gd name="T0" fmla="*/ 0 w 2461290"/>
                      <a:gd name="T1" fmla="*/ 0 h 3564000"/>
                      <a:gd name="T2" fmla="*/ 504006 w 2461290"/>
                      <a:gd name="T3" fmla="*/ 0 h 3564000"/>
                      <a:gd name="T4" fmla="*/ 547119 w 2461290"/>
                      <a:gd name="T5" fmla="*/ 43114 h 3564000"/>
                      <a:gd name="T6" fmla="*/ 547119 w 2461290"/>
                      <a:gd name="T7" fmla="*/ 749128 h 3564000"/>
                      <a:gd name="T8" fmla="*/ 504006 w 2461290"/>
                      <a:gd name="T9" fmla="*/ 792241 h 3564000"/>
                      <a:gd name="T10" fmla="*/ 368761 w 2461290"/>
                      <a:gd name="T11" fmla="*/ 792241 h 3564000"/>
                      <a:gd name="T12" fmla="*/ 0 w 2461290"/>
                      <a:gd name="T13" fmla="*/ 0 h 3564000"/>
                      <a:gd name="T14" fmla="*/ 0 60000 65536"/>
                      <a:gd name="T15" fmla="*/ 0 60000 65536"/>
                      <a:gd name="T16" fmla="*/ 0 60000 65536"/>
                      <a:gd name="T17" fmla="*/ 0 60000 65536"/>
                      <a:gd name="T18" fmla="*/ 0 60000 65536"/>
                      <a:gd name="T19" fmla="*/ 0 60000 65536"/>
                      <a:gd name="T20" fmla="*/ 0 60000 65536"/>
                      <a:gd name="T21" fmla="*/ 0 w 2461290"/>
                      <a:gd name="T22" fmla="*/ 0 h 3564000"/>
                      <a:gd name="T23" fmla="*/ 2461290 w 2461290"/>
                      <a:gd name="T24" fmla="*/ 3564000 h 3564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61290" h="3564000">
                        <a:moveTo>
                          <a:pt x="0" y="0"/>
                        </a:moveTo>
                        <a:lnTo>
                          <a:pt x="2267337" y="0"/>
                        </a:lnTo>
                        <a:cubicBezTo>
                          <a:pt x="2374454" y="0"/>
                          <a:pt x="2461290" y="86836"/>
                          <a:pt x="2461290" y="193953"/>
                        </a:cubicBezTo>
                        <a:lnTo>
                          <a:pt x="2461290" y="3370047"/>
                        </a:lnTo>
                        <a:cubicBezTo>
                          <a:pt x="2461290" y="3477164"/>
                          <a:pt x="2374454" y="3564000"/>
                          <a:pt x="2267337" y="3564000"/>
                        </a:cubicBezTo>
                        <a:lnTo>
                          <a:pt x="1658918" y="3564000"/>
                        </a:lnTo>
                        <a:lnTo>
                          <a:pt x="0" y="0"/>
                        </a:lnTo>
                        <a:close/>
                      </a:path>
                    </a:pathLst>
                  </a:custGeom>
                  <a:solidFill>
                    <a:schemeClr val="bg1">
                      <a:alpha val="9804"/>
                    </a:schemeClr>
                  </a:solidFill>
                  <a:ln>
                    <a:noFill/>
                  </a:ln>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736" y="2144342"/>
                  <a:ext cx="4384118" cy="2318242"/>
                </a:xfrm>
                <a:prstGeom prst="rect">
                  <a:avLst/>
                </a:prstGeom>
              </p:spPr>
            </p:pic>
          </p:grpSp>
          <p:pic>
            <p:nvPicPr>
              <p:cNvPr id="61" name="Picture 2" descr="C:\Users\LiuMingxi\Desktop\22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7735" y="1882744"/>
                <a:ext cx="4384119" cy="2724229"/>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椭圆 8"/>
            <p:cNvSpPr/>
            <p:nvPr/>
          </p:nvSpPr>
          <p:spPr bwMode="auto">
            <a:xfrm>
              <a:off x="6179625" y="4858188"/>
              <a:ext cx="5634423" cy="1432884"/>
            </a:xfrm>
            <a:prstGeom prst="ellipse">
              <a:avLst/>
            </a:prstGeom>
            <a:ln/>
            <a:extLst/>
          </p:spPr>
          <p:style>
            <a:lnRef idx="1">
              <a:schemeClr val="accent4"/>
            </a:lnRef>
            <a:fillRef idx="2">
              <a:schemeClr val="accent4"/>
            </a:fillRef>
            <a:effectRef idx="1">
              <a:schemeClr val="accent4"/>
            </a:effectRef>
            <a:fontRef idx="minor">
              <a:schemeClr val="dk1"/>
            </a:fontRef>
          </p:style>
          <p:txBody>
            <a:bodyPr rtlCol="0" anchor="ctr"/>
            <a:lstStyle/>
            <a:p>
              <a:pPr algn="just"/>
              <a:r>
                <a:rPr lang="zh-CN" altLang="en-US" sz="1600" dirty="0">
                  <a:latin typeface="Microsoft YaHei" charset="-122"/>
                  <a:ea typeface="Microsoft YaHei" charset="-122"/>
                  <a:cs typeface="Microsoft YaHei" charset="-122"/>
                </a:rPr>
                <a:t>本质上是一个</a:t>
              </a:r>
              <a:r>
                <a:rPr lang="zh-CN" altLang="en-US" sz="1600" dirty="0">
                  <a:solidFill>
                    <a:srgbClr val="FF0000"/>
                  </a:solidFill>
                  <a:latin typeface="Microsoft YaHei" charset="-122"/>
                  <a:ea typeface="Microsoft YaHei" charset="-122"/>
                  <a:cs typeface="Microsoft YaHei" charset="-122"/>
                </a:rPr>
                <a:t>去中心化的数据库</a:t>
              </a:r>
              <a:r>
                <a:rPr lang="zh-CN" altLang="en-US" sz="1600" dirty="0">
                  <a:latin typeface="Microsoft YaHei" charset="-122"/>
                  <a:ea typeface="Microsoft YaHei" charset="-122"/>
                  <a:cs typeface="Microsoft YaHei" charset="-122"/>
                </a:rPr>
                <a:t>，是一串使用密码学方法相关联产生的</a:t>
              </a:r>
              <a:r>
                <a:rPr lang="zh-CN" altLang="en-US" sz="1600" dirty="0">
                  <a:solidFill>
                    <a:srgbClr val="FF0000"/>
                  </a:solidFill>
                  <a:latin typeface="Microsoft YaHei" charset="-122"/>
                  <a:ea typeface="Microsoft YaHei" charset="-122"/>
                  <a:cs typeface="Microsoft YaHei" charset="-122"/>
                </a:rPr>
                <a:t>数据块</a:t>
              </a:r>
              <a:r>
                <a:rPr lang="zh-CN" altLang="en-US" sz="1600" dirty="0" smtClean="0">
                  <a:latin typeface="Microsoft YaHei" charset="-122"/>
                  <a:ea typeface="Microsoft YaHei" charset="-122"/>
                  <a:cs typeface="Microsoft YaHei" charset="-122"/>
                </a:rPr>
                <a:t>，按照</a:t>
              </a:r>
              <a:r>
                <a:rPr lang="zh-CN" altLang="en-US" sz="1600" dirty="0" smtClean="0">
                  <a:solidFill>
                    <a:srgbClr val="FF0000"/>
                  </a:solidFill>
                  <a:latin typeface="Microsoft YaHei" charset="-122"/>
                  <a:ea typeface="Microsoft YaHei" charset="-122"/>
                  <a:cs typeface="Microsoft YaHei" charset="-122"/>
                </a:rPr>
                <a:t>时间顺序排列</a:t>
              </a:r>
              <a:r>
                <a:rPr lang="zh-CN" altLang="en-US" sz="1600" dirty="0" smtClean="0">
                  <a:latin typeface="Microsoft YaHei" charset="-122"/>
                  <a:ea typeface="Microsoft YaHei" charset="-122"/>
                  <a:cs typeface="Microsoft YaHei" charset="-122"/>
                </a:rPr>
                <a:t>，每</a:t>
              </a:r>
              <a:r>
                <a:rPr lang="zh-CN" altLang="en-US" sz="1600" dirty="0">
                  <a:latin typeface="Microsoft YaHei" charset="-122"/>
                  <a:ea typeface="Microsoft YaHei" charset="-122"/>
                  <a:cs typeface="Microsoft YaHei" charset="-122"/>
                </a:rPr>
                <a:t>一个数据块中包含</a:t>
              </a:r>
              <a:r>
                <a:rPr lang="zh-CN" altLang="en-US" sz="1600" dirty="0" smtClean="0">
                  <a:latin typeface="Microsoft YaHei" charset="-122"/>
                  <a:ea typeface="Microsoft YaHei" charset="-122"/>
                  <a:cs typeface="Microsoft YaHei" charset="-122"/>
                </a:rPr>
                <a:t>了若干交易信息</a:t>
              </a:r>
              <a:endParaRPr lang="zh-CN" altLang="en-US" sz="16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4037773550"/>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39"/>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35" presetClass="path" presetSubtype="0" accel="50000" decel="50000" fill="hold" grpId="1" nodeType="withEffect">
                                  <p:stCondLst>
                                    <p:cond delay="0"/>
                                  </p:stCondLst>
                                  <p:childTnLst>
                                    <p:animMotion origin="layout" path="M -4.16667E-7 -3.7037E-6 L 0.12148 -3.7037E-6 " pathEditMode="relative" rAng="0" ptsTypes="AA">
                                      <p:cBhvr>
                                        <p:cTn id="18" dur="1000" spd="-100000" fill="hold"/>
                                        <p:tgtEl>
                                          <p:spTgt spid="8"/>
                                        </p:tgtEl>
                                        <p:attrNameLst>
                                          <p:attrName>ppt_x</p:attrName>
                                          <p:attrName>ppt_y</p:attrName>
                                        </p:attrNameLst>
                                      </p:cBhvr>
                                      <p:rCtr x="6068" y="0"/>
                                    </p:animMotion>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1" grpId="0" animBg="1"/>
      <p:bldP spid="39" grpId="0" animBg="1"/>
      <p:bldP spid="39"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58B70B4-DE42-5448-8001-2E56D0171CFE}"/>
              </a:ext>
            </a:extLst>
          </p:cNvPr>
          <p:cNvSpPr>
            <a:spLocks noGrp="1"/>
          </p:cNvSpPr>
          <p:nvPr>
            <p:ph idx="1"/>
          </p:nvPr>
        </p:nvSpPr>
        <p:spPr>
          <a:xfrm>
            <a:off x="91025" y="1177871"/>
            <a:ext cx="11997654" cy="4534143"/>
          </a:xfrm>
        </p:spPr>
        <p:txBody>
          <a:bodyPr>
            <a:normAutofit/>
          </a:bodyPr>
          <a:lstStyle/>
          <a:p>
            <a:pPr algn="just">
              <a:buFont typeface="Wingdings" charset="2"/>
              <a:buChar char="Ø"/>
            </a:pPr>
            <a:r>
              <a:rPr lang="en-US" altLang="zh-CN" sz="2400" b="1" dirty="0">
                <a:solidFill>
                  <a:srgbClr val="093B5C"/>
                </a:solidFill>
                <a:latin typeface="Microsoft YaHei" charset="-122"/>
                <a:ea typeface="Microsoft YaHei" charset="-122"/>
                <a:cs typeface="Microsoft YaHei" charset="-122"/>
              </a:rPr>
              <a:t>UTXO</a:t>
            </a:r>
            <a:r>
              <a:rPr lang="zh-CN" altLang="en-US" sz="2400" b="1" dirty="0">
                <a:solidFill>
                  <a:srgbClr val="093B5C"/>
                </a:solidFill>
                <a:latin typeface="Microsoft YaHei" charset="-122"/>
                <a:ea typeface="Microsoft YaHei" charset="-122"/>
                <a:cs typeface="Microsoft YaHei" charset="-122"/>
              </a:rPr>
              <a:t>交易</a:t>
            </a:r>
            <a:r>
              <a:rPr lang="zh-CN" altLang="en-US" sz="2400" b="1" dirty="0" smtClean="0">
                <a:solidFill>
                  <a:srgbClr val="093B5C"/>
                </a:solidFill>
                <a:latin typeface="Microsoft YaHei" charset="-122"/>
                <a:ea typeface="Microsoft YaHei" charset="-122"/>
                <a:cs typeface="Microsoft YaHei" charset="-122"/>
              </a:rPr>
              <a:t>模式</a:t>
            </a:r>
            <a:endParaRPr lang="zh-CN" altLang="en-US" sz="2400" b="1" dirty="0">
              <a:solidFill>
                <a:srgbClr val="093B5C"/>
              </a:solidFill>
              <a:latin typeface="Microsoft YaHei" charset="-122"/>
              <a:ea typeface="Microsoft YaHei" charset="-122"/>
              <a:cs typeface="Microsoft YaHei" charset="-122"/>
            </a:endParaRPr>
          </a:p>
          <a:p>
            <a:pPr algn="just">
              <a:buFont typeface="Wingdings" charset="2"/>
              <a:buChar char="Ø"/>
            </a:pPr>
            <a:r>
              <a:rPr lang="en-US" altLang="zh-CN" sz="2000" dirty="0">
                <a:latin typeface="Microsoft YaHei" charset="-122"/>
                <a:ea typeface="Microsoft YaHei" charset="-122"/>
                <a:cs typeface="Microsoft YaHei" charset="-122"/>
              </a:rPr>
              <a:t>UTXO</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Unspent Transaction Outputs</a:t>
            </a:r>
            <a:r>
              <a:rPr lang="zh-CN" altLang="en-US" sz="2000" dirty="0">
                <a:latin typeface="Microsoft YaHei" charset="-122"/>
                <a:ea typeface="Microsoft YaHei" charset="-122"/>
                <a:cs typeface="Microsoft YaHei" charset="-122"/>
              </a:rPr>
              <a:t>）是</a:t>
            </a:r>
            <a:r>
              <a:rPr lang="zh-CN" altLang="en-US" sz="2000" dirty="0">
                <a:solidFill>
                  <a:srgbClr val="FF0000"/>
                </a:solidFill>
                <a:latin typeface="Microsoft YaHei" charset="-122"/>
                <a:ea typeface="Microsoft YaHei" charset="-122"/>
                <a:cs typeface="Microsoft YaHei" charset="-122"/>
              </a:rPr>
              <a:t>未花费的交易输出</a:t>
            </a:r>
            <a:r>
              <a:rPr lang="zh-CN" altLang="en-US" sz="2000" dirty="0">
                <a:latin typeface="Microsoft YaHei" charset="-122"/>
                <a:ea typeface="Microsoft YaHei" charset="-122"/>
                <a:cs typeface="Microsoft YaHei" charset="-122"/>
              </a:rPr>
              <a:t>，它是比特币交易过程中的基本</a:t>
            </a:r>
            <a:r>
              <a:rPr lang="zh-CN" altLang="en-US" sz="2000" dirty="0" smtClean="0">
                <a:latin typeface="Microsoft YaHei" charset="-122"/>
                <a:ea typeface="Microsoft YaHei" charset="-122"/>
                <a:cs typeface="Microsoft YaHei" charset="-122"/>
              </a:rPr>
              <a:t>单位</a:t>
            </a:r>
            <a:endParaRPr lang="en-US" altLang="zh-CN" sz="2000" dirty="0">
              <a:latin typeface="Microsoft YaHei" charset="-122"/>
              <a:ea typeface="Microsoft YaHei" charset="-122"/>
              <a:cs typeface="Microsoft YaHei" charset="-122"/>
            </a:endParaRPr>
          </a:p>
          <a:p>
            <a:pPr algn="just">
              <a:buFont typeface="Wingdings" charset="2"/>
              <a:buChar char="Ø"/>
            </a:pPr>
            <a:endParaRPr lang="en-US" altLang="zh-CN" sz="2000" dirty="0" smtClean="0">
              <a:latin typeface="Microsoft YaHei" charset="-122"/>
              <a:ea typeface="Microsoft YaHei" charset="-122"/>
              <a:cs typeface="Microsoft YaHei" charset="-122"/>
            </a:endParaRPr>
          </a:p>
          <a:p>
            <a:pPr algn="just">
              <a:buFont typeface="Wingdings" charset="2"/>
              <a:buChar char="Ø"/>
            </a:pPr>
            <a:r>
              <a:rPr lang="zh-CN" altLang="en-US" sz="2000" dirty="0" smtClean="0">
                <a:latin typeface="Microsoft YaHei" charset="-122"/>
                <a:ea typeface="Microsoft YaHei" charset="-122"/>
                <a:cs typeface="Microsoft YaHei" charset="-122"/>
              </a:rPr>
              <a:t>在</a:t>
            </a:r>
            <a:r>
              <a:rPr lang="zh-CN" altLang="en-US" sz="2000" dirty="0">
                <a:latin typeface="Microsoft YaHei" charset="-122"/>
                <a:ea typeface="Microsoft YaHei" charset="-122"/>
                <a:cs typeface="Microsoft YaHei" charset="-122"/>
              </a:rPr>
              <a:t>比特币系统中，</a:t>
            </a:r>
            <a:r>
              <a:rPr lang="zh-CN" altLang="en-US" sz="2000" dirty="0">
                <a:solidFill>
                  <a:srgbClr val="FF0000"/>
                </a:solidFill>
                <a:latin typeface="Microsoft YaHei" charset="-122"/>
                <a:ea typeface="Microsoft YaHei" charset="-122"/>
                <a:cs typeface="Microsoft YaHei" charset="-122"/>
              </a:rPr>
              <a:t>某笔交易的输入</a:t>
            </a:r>
            <a:r>
              <a:rPr lang="zh-CN" altLang="en-US" sz="2000" dirty="0">
                <a:latin typeface="Microsoft YaHei" charset="-122"/>
                <a:ea typeface="Microsoft YaHei" charset="-122"/>
                <a:cs typeface="Microsoft YaHei" charset="-122"/>
              </a:rPr>
              <a:t>必须是</a:t>
            </a:r>
            <a:r>
              <a:rPr lang="zh-CN" altLang="en-US" sz="2000" dirty="0">
                <a:solidFill>
                  <a:srgbClr val="FF0000"/>
                </a:solidFill>
                <a:latin typeface="Microsoft YaHei" charset="-122"/>
                <a:ea typeface="Microsoft YaHei" charset="-122"/>
                <a:cs typeface="Microsoft YaHei" charset="-122"/>
              </a:rPr>
              <a:t>另一笔交易未被使用的输出</a:t>
            </a:r>
            <a:r>
              <a:rPr lang="zh-CN" altLang="en-US" sz="2000" dirty="0">
                <a:latin typeface="Microsoft YaHei" charset="-122"/>
                <a:ea typeface="Microsoft YaHei" charset="-122"/>
                <a:cs typeface="Microsoft YaHei" charset="-122"/>
              </a:rPr>
              <a:t>，同时这笔输入也需要上一笔输出地址所对应的私钥进行</a:t>
            </a:r>
            <a:r>
              <a:rPr lang="zh-CN" altLang="en-US" sz="2000" dirty="0" smtClean="0">
                <a:latin typeface="Microsoft YaHei" charset="-122"/>
                <a:ea typeface="Microsoft YaHei" charset="-122"/>
                <a:cs typeface="Microsoft YaHei" charset="-122"/>
              </a:rPr>
              <a:t>签名</a:t>
            </a:r>
            <a:endParaRPr lang="en-US" altLang="zh-CN" sz="2000" dirty="0" smtClean="0">
              <a:latin typeface="Microsoft YaHei" charset="-122"/>
              <a:ea typeface="Microsoft YaHei" charset="-122"/>
              <a:cs typeface="Microsoft YaHei" charset="-122"/>
            </a:endParaRPr>
          </a:p>
          <a:p>
            <a:pPr algn="just">
              <a:buFont typeface="Wingdings" charset="2"/>
              <a:buChar char="Ø"/>
            </a:pPr>
            <a:endParaRPr lang="en-US" altLang="zh-CN" sz="2000" dirty="0">
              <a:latin typeface="Microsoft YaHei" charset="-122"/>
              <a:ea typeface="Microsoft YaHei" charset="-122"/>
              <a:cs typeface="Microsoft YaHei" charset="-122"/>
            </a:endParaRPr>
          </a:p>
          <a:p>
            <a:pPr algn="just">
              <a:buFont typeface="Wingdings" charset="2"/>
              <a:buChar char="Ø"/>
            </a:pPr>
            <a:r>
              <a:rPr lang="zh-CN" altLang="en-US" sz="2000" dirty="0" smtClean="0">
                <a:latin typeface="Microsoft YaHei" charset="-122"/>
                <a:ea typeface="Microsoft YaHei" charset="-122"/>
                <a:cs typeface="Microsoft YaHei" charset="-122"/>
              </a:rPr>
              <a:t>当前</a:t>
            </a:r>
            <a:r>
              <a:rPr lang="zh-CN" altLang="en-US" sz="2000" dirty="0">
                <a:latin typeface="Microsoft YaHei" charset="-122"/>
                <a:ea typeface="Microsoft YaHei" charset="-122"/>
                <a:cs typeface="Microsoft YaHei" charset="-122"/>
              </a:rPr>
              <a:t>整个区块链网络中的</a:t>
            </a:r>
            <a:r>
              <a:rPr lang="en-US" altLang="zh-CN" sz="2000" dirty="0">
                <a:latin typeface="Microsoft YaHei" charset="-122"/>
                <a:ea typeface="Microsoft YaHei" charset="-122"/>
                <a:cs typeface="Microsoft YaHei" charset="-122"/>
              </a:rPr>
              <a:t>UTXO</a:t>
            </a:r>
            <a:r>
              <a:rPr lang="zh-CN" altLang="en-US" sz="2000" dirty="0">
                <a:latin typeface="Microsoft YaHei" charset="-122"/>
                <a:ea typeface="Microsoft YaHei" charset="-122"/>
                <a:cs typeface="Microsoft YaHei" charset="-122"/>
              </a:rPr>
              <a:t>会被储存在每个节点中，只有满足了来源于</a:t>
            </a:r>
            <a:r>
              <a:rPr lang="en-US" altLang="zh-CN" sz="2000" dirty="0">
                <a:latin typeface="Microsoft YaHei" charset="-122"/>
                <a:ea typeface="Microsoft YaHei" charset="-122"/>
                <a:cs typeface="Microsoft YaHei" charset="-122"/>
              </a:rPr>
              <a:t>UTXO</a:t>
            </a:r>
            <a:r>
              <a:rPr lang="zh-CN" altLang="en-US" sz="2000" dirty="0">
                <a:latin typeface="Microsoft YaHei" charset="-122"/>
                <a:ea typeface="Microsoft YaHei" charset="-122"/>
                <a:cs typeface="Microsoft YaHei" charset="-122"/>
              </a:rPr>
              <a:t>和数字签名条件的交易才是合法</a:t>
            </a:r>
            <a:r>
              <a:rPr lang="zh-CN" altLang="en-US" sz="2000" dirty="0" smtClean="0">
                <a:latin typeface="Microsoft YaHei" charset="-122"/>
                <a:ea typeface="Microsoft YaHei" charset="-122"/>
                <a:cs typeface="Microsoft YaHei" charset="-122"/>
              </a:rPr>
              <a:t>的</a:t>
            </a:r>
            <a:endParaRPr lang="en-US" altLang="zh-CN" sz="2000" dirty="0" smtClean="0">
              <a:latin typeface="Microsoft YaHei" charset="-122"/>
              <a:ea typeface="Microsoft YaHei" charset="-122"/>
              <a:cs typeface="Microsoft YaHei" charset="-122"/>
            </a:endParaRPr>
          </a:p>
          <a:p>
            <a:pPr algn="just">
              <a:buFont typeface="Wingdings" charset="2"/>
              <a:buChar char="Ø"/>
            </a:pPr>
            <a:endParaRPr lang="en-US" altLang="zh-CN" sz="2000" dirty="0">
              <a:latin typeface="Microsoft YaHei" charset="-122"/>
              <a:ea typeface="Microsoft YaHei" charset="-122"/>
              <a:cs typeface="Microsoft YaHei" charset="-122"/>
            </a:endParaRPr>
          </a:p>
          <a:p>
            <a:pPr algn="just">
              <a:buFont typeface="Wingdings" charset="2"/>
              <a:buChar char="Ø"/>
            </a:pPr>
            <a:r>
              <a:rPr lang="zh-CN" altLang="en-US" sz="2000" dirty="0" smtClean="0">
                <a:latin typeface="Microsoft YaHei" charset="-122"/>
                <a:ea typeface="Microsoft YaHei" charset="-122"/>
                <a:cs typeface="Microsoft YaHei" charset="-122"/>
              </a:rPr>
              <a:t>区块链</a:t>
            </a:r>
            <a:r>
              <a:rPr lang="zh-CN" altLang="en-US" sz="2000" dirty="0">
                <a:latin typeface="Microsoft YaHei" charset="-122"/>
                <a:ea typeface="Microsoft YaHei" charset="-122"/>
                <a:cs typeface="Microsoft YaHei" charset="-122"/>
              </a:rPr>
              <a:t>系统中的新交易并</a:t>
            </a:r>
            <a:r>
              <a:rPr lang="zh-CN" altLang="en-US" sz="2000" dirty="0">
                <a:solidFill>
                  <a:srgbClr val="FF0000"/>
                </a:solidFill>
                <a:latin typeface="Microsoft YaHei" charset="-122"/>
                <a:ea typeface="Microsoft YaHei" charset="-122"/>
                <a:cs typeface="Microsoft YaHei" charset="-122"/>
              </a:rPr>
              <a:t>不需要追溯整个交易历史</a:t>
            </a:r>
            <a:r>
              <a:rPr lang="zh-CN" altLang="en-US" sz="2000" dirty="0">
                <a:latin typeface="Microsoft YaHei" charset="-122"/>
                <a:ea typeface="Microsoft YaHei" charset="-122"/>
                <a:cs typeface="Microsoft YaHei" charset="-122"/>
              </a:rPr>
              <a:t>，就可以确认当前交易是否</a:t>
            </a:r>
            <a:r>
              <a:rPr lang="zh-CN" altLang="en-US" sz="2000" dirty="0" smtClean="0">
                <a:latin typeface="Microsoft YaHei" charset="-122"/>
                <a:ea typeface="Microsoft YaHei" charset="-122"/>
                <a:cs typeface="Microsoft YaHei" charset="-122"/>
              </a:rPr>
              <a:t>合法</a:t>
            </a:r>
            <a:endParaRPr lang="en-US" altLang="zh-CN" sz="2000" dirty="0">
              <a:latin typeface="Microsoft YaHei" charset="-122"/>
              <a:ea typeface="Microsoft YaHei" charset="-122"/>
              <a:cs typeface="Microsoft YaHei" charset="-122"/>
            </a:endParaRPr>
          </a:p>
          <a:p>
            <a:endParaRPr lang="zh-CN" altLang="zh-CN" dirty="0"/>
          </a:p>
          <a:p>
            <a:endParaRPr lang="zh-CN" altLang="zh-CN"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kumimoji="1" lang="zh-CN" altLang="en-US" dirty="0"/>
          </a:p>
        </p:txBody>
      </p:sp>
      <p:sp>
        <p:nvSpPr>
          <p:cNvPr id="4" name="矩形 3"/>
          <p:cNvSpPr>
            <a:spLocks noChangeArrowheads="1"/>
          </p:cNvSpPr>
          <p:nvPr/>
        </p:nvSpPr>
        <p:spPr bwMode="auto">
          <a:xfrm>
            <a:off x="798574" y="234824"/>
            <a:ext cx="12390483" cy="523220"/>
          </a:xfrm>
          <a:prstGeom prst="rect">
            <a:avLst/>
          </a:prstGeom>
          <a:extLst/>
        </p:spPr>
        <p:txBody>
          <a:bodyPr wrap="square">
            <a:spAutoFit/>
          </a:bodyPr>
          <a:lstStyle/>
          <a:p>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Proof of UTXO</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机制（</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 </a:t>
            </a:r>
            <a:r>
              <a:rPr lang="en-US" altLang="zh-CN" sz="2800"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proof </a:t>
            </a:r>
            <a:r>
              <a:rPr lang="en-US" altLang="zh-CN" sz="2800"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of</a:t>
            </a:r>
            <a:r>
              <a:rPr lang="zh-CN" altLang="en-US" sz="2800"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 </a:t>
            </a:r>
            <a:r>
              <a:rPr lang="en-US" altLang="zh-CN" sz="2800"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unspent </a:t>
            </a:r>
            <a:r>
              <a:rPr lang="en-US" altLang="zh-CN" sz="2800"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transaction </a:t>
            </a:r>
            <a:r>
              <a:rPr lang="en-US" altLang="zh-CN" sz="2800"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output</a:t>
            </a:r>
            <a:r>
              <a:rPr lang="zh-CN" altLang="en-US" sz="2800"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endParaRPr lang="zh-CN" altLang="en-US" sz="2800"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5" name="等腰三角形 26"/>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bwMode="auto">
          <a:xfrm>
            <a:off x="679960" y="5083444"/>
            <a:ext cx="11096786" cy="1549830"/>
          </a:xfrm>
          <a:prstGeom prst="roundRect">
            <a:avLst/>
          </a:prstGeom>
          <a:ln/>
          <a:extLst/>
        </p:spPr>
        <p:style>
          <a:lnRef idx="1">
            <a:schemeClr val="accent1"/>
          </a:lnRef>
          <a:fillRef idx="2">
            <a:schemeClr val="accent1"/>
          </a:fillRef>
          <a:effectRef idx="1">
            <a:schemeClr val="accent1"/>
          </a:effectRef>
          <a:fontRef idx="minor">
            <a:schemeClr val="dk1"/>
          </a:fontRef>
        </p:style>
        <p:txBody>
          <a:bodyPr rtlCol="0" anchor="ctr"/>
          <a:lstStyle/>
          <a:p>
            <a:pPr algn="just"/>
            <a:r>
              <a:rPr kumimoji="1" lang="en-US" altLang="zh-CN" sz="2000" dirty="0" err="1">
                <a:latin typeface="Microsoft YaHei" charset="-122"/>
                <a:ea typeface="Microsoft YaHei" charset="-122"/>
                <a:cs typeface="Microsoft YaHei" charset="-122"/>
              </a:rPr>
              <a:t>Permcoin</a:t>
            </a:r>
            <a:r>
              <a:rPr kumimoji="1" lang="zh-CN" altLang="en-US" sz="2000" dirty="0">
                <a:latin typeface="Microsoft YaHei" charset="-122"/>
                <a:ea typeface="Microsoft YaHei" charset="-122"/>
                <a:cs typeface="Microsoft YaHei" charset="-122"/>
              </a:rPr>
              <a:t>应用了</a:t>
            </a:r>
            <a:r>
              <a:rPr kumimoji="1" lang="en-US" altLang="zh-CN" sz="2000" dirty="0">
                <a:latin typeface="Microsoft YaHei" charset="-122"/>
                <a:ea typeface="Microsoft YaHei" charset="-122"/>
                <a:cs typeface="Microsoft YaHei" charset="-122"/>
              </a:rPr>
              <a:t>Proof of </a:t>
            </a:r>
            <a:r>
              <a:rPr kumimoji="1" lang="en-US" altLang="zh-CN" sz="2000" dirty="0" smtClean="0">
                <a:latin typeface="Microsoft YaHei" charset="-122"/>
                <a:ea typeface="Microsoft YaHei" charset="-122"/>
                <a:cs typeface="Microsoft YaHei" charset="-122"/>
              </a:rPr>
              <a:t>UTXO</a:t>
            </a:r>
            <a:r>
              <a:rPr kumimoji="1" lang="zh-CN" altLang="en-US" sz="2000" dirty="0">
                <a:latin typeface="Microsoft YaHei" charset="-122"/>
                <a:ea typeface="Microsoft YaHei" charset="-122"/>
                <a:cs typeface="Microsoft YaHei" charset="-122"/>
              </a:rPr>
              <a:t>，</a:t>
            </a:r>
            <a:r>
              <a:rPr kumimoji="1" lang="en-US" altLang="zh-CN" sz="2000" dirty="0" err="1" smtClean="0">
                <a:latin typeface="Microsoft YaHei" charset="-122"/>
                <a:ea typeface="Microsoft YaHei" charset="-122"/>
                <a:cs typeface="Microsoft YaHei" charset="-122"/>
              </a:rPr>
              <a:t>Hyperledger</a:t>
            </a:r>
            <a:r>
              <a:rPr kumimoji="1" lang="en-US" altLang="zh-CN" sz="2000" dirty="0" smtClean="0">
                <a:latin typeface="Microsoft YaHei" charset="-122"/>
                <a:ea typeface="Microsoft YaHei" charset="-122"/>
                <a:cs typeface="Microsoft YaHei" charset="-122"/>
              </a:rPr>
              <a:t> </a:t>
            </a:r>
            <a:r>
              <a:rPr kumimoji="1" lang="en-US" altLang="zh-CN" sz="2000" dirty="0" err="1">
                <a:latin typeface="Microsoft YaHei" charset="-122"/>
                <a:ea typeface="Microsoft YaHei" charset="-122"/>
                <a:cs typeface="Microsoft YaHei" charset="-122"/>
              </a:rPr>
              <a:t>Sawtooth</a:t>
            </a:r>
            <a:r>
              <a:rPr kumimoji="1" lang="zh-CN" altLang="en-US" sz="2000" dirty="0">
                <a:latin typeface="Microsoft YaHei" charset="-122"/>
                <a:ea typeface="Microsoft YaHei" charset="-122"/>
                <a:cs typeface="Microsoft YaHei" charset="-122"/>
              </a:rPr>
              <a:t>平台已经应用私人的</a:t>
            </a:r>
            <a:r>
              <a:rPr kumimoji="1" lang="en-US" altLang="zh-CN" sz="2000" dirty="0">
                <a:latin typeface="Microsoft YaHei" charset="-122"/>
                <a:ea typeface="Microsoft YaHei" charset="-122"/>
                <a:cs typeface="Microsoft YaHei" charset="-122"/>
              </a:rPr>
              <a:t>UTXO</a:t>
            </a:r>
            <a:r>
              <a:rPr kumimoji="1" lang="zh-CN" altLang="en-US" sz="2000" dirty="0">
                <a:latin typeface="Microsoft YaHei" charset="-122"/>
                <a:ea typeface="Microsoft YaHei" charset="-122"/>
                <a:cs typeface="Microsoft YaHei" charset="-122"/>
              </a:rPr>
              <a:t>算法，创建和交易资产，使用新交所允许资产转帐和私下</a:t>
            </a:r>
            <a:r>
              <a:rPr kumimoji="1" lang="zh-CN" altLang="en-US" sz="2000" dirty="0" smtClean="0">
                <a:latin typeface="Microsoft YaHei" charset="-122"/>
                <a:ea typeface="Microsoft YaHei" charset="-122"/>
                <a:cs typeface="Microsoft YaHei" charset="-122"/>
              </a:rPr>
              <a:t>交易</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27708" y="5315918"/>
            <a:ext cx="738664" cy="1255363"/>
          </a:xfrm>
          <a:prstGeom prst="rect">
            <a:avLst/>
          </a:prstGeom>
          <a:noFill/>
        </p:spPr>
        <p:txBody>
          <a:bodyPr vert="eaVert" wrap="square" rtlCol="0">
            <a:spAutoFit/>
          </a:bodyPr>
          <a:lstStyle/>
          <a:p>
            <a:r>
              <a:rPr kumimoji="1" lang="zh-CN" altLang="en-US" sz="3600" b="1" smtClean="0">
                <a:solidFill>
                  <a:srgbClr val="FF0000"/>
                </a:solidFill>
              </a:rPr>
              <a:t>应用</a:t>
            </a:r>
            <a:endParaRPr kumimoji="1" lang="zh-CN" altLang="en-US" sz="3600" b="1" dirty="0">
              <a:solidFill>
                <a:srgbClr val="FF0000"/>
              </a:solidFill>
            </a:endParaRPr>
          </a:p>
        </p:txBody>
      </p:sp>
    </p:spTree>
    <p:extLst>
      <p:ext uri="{BB962C8B-B14F-4D97-AF65-F5344CB8AC3E}">
        <p14:creationId xmlns:p14="http://schemas.microsoft.com/office/powerpoint/2010/main" val="146833412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35" presetClass="path" presetSubtype="0" accel="50000" decel="50000" fill="hold" grpId="1" nodeType="withEffect">
                                  <p:stCondLst>
                                    <p:cond delay="0"/>
                                  </p:stCondLst>
                                  <p:childTnLst>
                                    <p:animMotion origin="layout" path="M 1.875E-6 -3.7037E-6 L 0.12148 -3.7037E-6 " pathEditMode="relative" rAng="0" ptsTypes="AA">
                                      <p:cBhvr>
                                        <p:cTn id="11" dur="1000" spd="-100000" fill="hold"/>
                                        <p:tgtEl>
                                          <p:spTgt spid="4"/>
                                        </p:tgtEl>
                                        <p:attrNameLst>
                                          <p:attrName>ppt_x</p:attrName>
                                          <p:attrName>ppt_y</p:attrName>
                                        </p:attrNameLst>
                                      </p:cBhvr>
                                      <p:rCtr x="6068" y="0"/>
                                    </p:animMotion>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35" presetClass="path" presetSubtype="0" accel="50000" decel="50000" fill="hold" grpId="1" nodeType="withEffect">
                                  <p:stCondLst>
                                    <p:cond delay="0"/>
                                  </p:stCondLst>
                                  <p:childTnLst>
                                    <p:animMotion origin="layout" path="M 3.125E-6 -2.22222E-6 L -0.0681 -2.22222E-6 " pathEditMode="relative" rAng="0" ptsTypes="AA">
                                      <p:cBhvr>
                                        <p:cTn id="19" dur="1000" spd="-100000" fill="hold"/>
                                        <p:tgtEl>
                                          <p:spTgt spid="5"/>
                                        </p:tgtEl>
                                        <p:attrNameLst>
                                          <p:attrName>ppt_x</p:attrName>
                                          <p:attrName>ppt_y</p:attrName>
                                        </p:attrNameLst>
                                      </p:cBhvr>
                                      <p:rCtr x="-34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P spid="5"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圆角矩形 91"/>
          <p:cNvSpPr/>
          <p:nvPr/>
        </p:nvSpPr>
        <p:spPr>
          <a:xfrm>
            <a:off x="1412979" y="1592181"/>
            <a:ext cx="1929796" cy="4000462"/>
          </a:xfrm>
          <a:prstGeom prst="roundRect">
            <a:avLst>
              <a:gd name="adj" fmla="val 50000"/>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3" name="椭圆 92"/>
          <p:cNvSpPr/>
          <p:nvPr/>
        </p:nvSpPr>
        <p:spPr>
          <a:xfrm>
            <a:off x="1664662" y="1814728"/>
            <a:ext cx="1423651" cy="1423651"/>
          </a:xfrm>
          <a:prstGeom prst="ellipse">
            <a:avLst/>
          </a:prstGeom>
          <a:solidFill>
            <a:schemeClr val="bg1"/>
          </a:solid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椭圆 93"/>
          <p:cNvSpPr/>
          <p:nvPr/>
        </p:nvSpPr>
        <p:spPr>
          <a:xfrm>
            <a:off x="1778496" y="1928562"/>
            <a:ext cx="1195988" cy="119598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95" name="直接连接符 94"/>
          <p:cNvCxnSpPr/>
          <p:nvPr/>
        </p:nvCxnSpPr>
        <p:spPr>
          <a:xfrm>
            <a:off x="1688281" y="3774611"/>
            <a:ext cx="1376412" cy="0"/>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3892654" y="1592181"/>
            <a:ext cx="1929796" cy="4389678"/>
          </a:xfrm>
          <a:prstGeom prst="roundRect">
            <a:avLst>
              <a:gd name="adj" fmla="val 50000"/>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7" name="椭圆 96"/>
          <p:cNvSpPr/>
          <p:nvPr/>
        </p:nvSpPr>
        <p:spPr>
          <a:xfrm>
            <a:off x="4144337" y="1814728"/>
            <a:ext cx="1423651" cy="1423651"/>
          </a:xfrm>
          <a:prstGeom prst="ellipse">
            <a:avLst/>
          </a:prstGeom>
          <a:solidFill>
            <a:schemeClr val="bg1"/>
          </a:solid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8" name="椭圆 97"/>
          <p:cNvSpPr/>
          <p:nvPr/>
        </p:nvSpPr>
        <p:spPr>
          <a:xfrm>
            <a:off x="4258171" y="1928562"/>
            <a:ext cx="1195988" cy="119598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99" name="直接连接符 98"/>
          <p:cNvCxnSpPr/>
          <p:nvPr/>
        </p:nvCxnSpPr>
        <p:spPr>
          <a:xfrm>
            <a:off x="4167956" y="3774611"/>
            <a:ext cx="1376412" cy="0"/>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6372329" y="1592180"/>
            <a:ext cx="1929796" cy="4735467"/>
          </a:xfrm>
          <a:prstGeom prst="roundRect">
            <a:avLst>
              <a:gd name="adj" fmla="val 50000"/>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1" name="椭圆 100"/>
          <p:cNvSpPr/>
          <p:nvPr/>
        </p:nvSpPr>
        <p:spPr>
          <a:xfrm>
            <a:off x="6624012" y="1814728"/>
            <a:ext cx="1423651" cy="1423651"/>
          </a:xfrm>
          <a:prstGeom prst="ellipse">
            <a:avLst/>
          </a:prstGeom>
          <a:solidFill>
            <a:schemeClr val="bg1"/>
          </a:solid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2" name="椭圆 101"/>
          <p:cNvSpPr/>
          <p:nvPr/>
        </p:nvSpPr>
        <p:spPr>
          <a:xfrm>
            <a:off x="6737846" y="1928562"/>
            <a:ext cx="1195988" cy="119598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03" name="直接连接符 102"/>
          <p:cNvCxnSpPr/>
          <p:nvPr/>
        </p:nvCxnSpPr>
        <p:spPr>
          <a:xfrm>
            <a:off x="6647631" y="3774611"/>
            <a:ext cx="1376412" cy="0"/>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8" name="Freeform 34"/>
          <p:cNvSpPr>
            <a:spLocks noChangeAspect="1" noEditPoints="1"/>
          </p:cNvSpPr>
          <p:nvPr/>
        </p:nvSpPr>
        <p:spPr bwMode="auto">
          <a:xfrm>
            <a:off x="4604162" y="2175653"/>
            <a:ext cx="504000" cy="685791"/>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a:extLst/>
        </p:spPr>
        <p:txBody>
          <a:bodyPr/>
          <a:lstStyle/>
          <a:p>
            <a:endParaRPr lang="zh-CN" altLang="en-US" sz="1180">
              <a:solidFill>
                <a:schemeClr val="accent1"/>
              </a:solidFill>
            </a:endParaRPr>
          </a:p>
        </p:txBody>
      </p:sp>
      <p:sp>
        <p:nvSpPr>
          <p:cNvPr id="109" name="Freeform 37"/>
          <p:cNvSpPr>
            <a:spLocks noChangeAspect="1" noEditPoints="1"/>
          </p:cNvSpPr>
          <p:nvPr/>
        </p:nvSpPr>
        <p:spPr bwMode="auto">
          <a:xfrm>
            <a:off x="2141764" y="2294808"/>
            <a:ext cx="468000" cy="463490"/>
          </a:xfrm>
          <a:custGeom>
            <a:avLst/>
            <a:gdLst>
              <a:gd name="T0" fmla="*/ 594912 w 732"/>
              <a:gd name="T1" fmla="*/ 562343 h 724"/>
              <a:gd name="T2" fmla="*/ 526510 w 732"/>
              <a:gd name="T3" fmla="*/ 562343 h 724"/>
              <a:gd name="T4" fmla="*/ 431109 w 732"/>
              <a:gd name="T5" fmla="*/ 379401 h 724"/>
              <a:gd name="T6" fmla="*/ 421208 w 732"/>
              <a:gd name="T7" fmla="*/ 415449 h 724"/>
              <a:gd name="T8" fmla="*/ 369007 w 732"/>
              <a:gd name="T9" fmla="*/ 455101 h 724"/>
              <a:gd name="T10" fmla="*/ 540011 w 732"/>
              <a:gd name="T11" fmla="*/ 644351 h 724"/>
              <a:gd name="T12" fmla="*/ 649813 w 732"/>
              <a:gd name="T13" fmla="*/ 570454 h 724"/>
              <a:gd name="T14" fmla="*/ 568811 w 732"/>
              <a:gd name="T15" fmla="*/ 486643 h 724"/>
              <a:gd name="T16" fmla="*/ 449109 w 732"/>
              <a:gd name="T17" fmla="*/ 388413 h 724"/>
              <a:gd name="T18" fmla="*/ 237605 w 732"/>
              <a:gd name="T19" fmla="*/ 231606 h 724"/>
              <a:gd name="T20" fmla="*/ 273605 w 732"/>
              <a:gd name="T21" fmla="*/ 221693 h 724"/>
              <a:gd name="T22" fmla="*/ 283506 w 732"/>
              <a:gd name="T23" fmla="*/ 186546 h 724"/>
              <a:gd name="T24" fmla="*/ 292506 w 732"/>
              <a:gd name="T25" fmla="*/ 153202 h 724"/>
              <a:gd name="T26" fmla="*/ 126903 w 732"/>
              <a:gd name="T27" fmla="*/ 14419 h 724"/>
              <a:gd name="T28" fmla="*/ 104402 w 732"/>
              <a:gd name="T29" fmla="*/ 184744 h 724"/>
              <a:gd name="T30" fmla="*/ 900 w 732"/>
              <a:gd name="T31" fmla="*/ 141487 h 724"/>
              <a:gd name="T32" fmla="*/ 196204 w 732"/>
              <a:gd name="T33" fmla="*/ 281171 h 724"/>
              <a:gd name="T34" fmla="*/ 221404 w 732"/>
              <a:gd name="T35" fmla="*/ 248729 h 724"/>
              <a:gd name="T36" fmla="*/ 634513 w 732"/>
              <a:gd name="T37" fmla="*/ 63985 h 724"/>
              <a:gd name="T38" fmla="*/ 546311 w 732"/>
              <a:gd name="T39" fmla="*/ 0 h 724"/>
              <a:gd name="T40" fmla="*/ 309606 w 732"/>
              <a:gd name="T41" fmla="*/ 211780 h 724"/>
              <a:gd name="T42" fmla="*/ 275405 w 732"/>
              <a:gd name="T43" fmla="*/ 260444 h 724"/>
              <a:gd name="T44" fmla="*/ 246605 w 732"/>
              <a:gd name="T45" fmla="*/ 274863 h 724"/>
              <a:gd name="T46" fmla="*/ 250205 w 732"/>
              <a:gd name="T47" fmla="*/ 364982 h 724"/>
              <a:gd name="T48" fmla="*/ 58501 w 732"/>
              <a:gd name="T49" fmla="*/ 530801 h 724"/>
              <a:gd name="T50" fmla="*/ 37801 w 732"/>
              <a:gd name="T51" fmla="*/ 652462 h 724"/>
              <a:gd name="T52" fmla="*/ 136803 w 732"/>
              <a:gd name="T53" fmla="*/ 553331 h 724"/>
              <a:gd name="T54" fmla="*/ 291606 w 732"/>
              <a:gd name="T55" fmla="*/ 406437 h 724"/>
              <a:gd name="T56" fmla="*/ 378907 w 732"/>
              <a:gd name="T57" fmla="*/ 406437 h 724"/>
              <a:gd name="T58" fmla="*/ 404108 w 732"/>
              <a:gd name="T59" fmla="*/ 352366 h 724"/>
              <a:gd name="T60" fmla="*/ 441009 w 732"/>
              <a:gd name="T61" fmla="*/ 344255 h 724"/>
              <a:gd name="T62" fmla="*/ 634513 w 732"/>
              <a:gd name="T63" fmla="*/ 63985 h 7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2" h="724">
                <a:moveTo>
                  <a:pt x="623" y="586"/>
                </a:moveTo>
                <a:cubicBezTo>
                  <a:pt x="644" y="586"/>
                  <a:pt x="661" y="603"/>
                  <a:pt x="661" y="624"/>
                </a:cubicBezTo>
                <a:cubicBezTo>
                  <a:pt x="661" y="645"/>
                  <a:pt x="644" y="662"/>
                  <a:pt x="623" y="662"/>
                </a:cubicBezTo>
                <a:cubicBezTo>
                  <a:pt x="602" y="662"/>
                  <a:pt x="585" y="645"/>
                  <a:pt x="585" y="624"/>
                </a:cubicBezTo>
                <a:cubicBezTo>
                  <a:pt x="585" y="603"/>
                  <a:pt x="602" y="586"/>
                  <a:pt x="623" y="586"/>
                </a:cubicBezTo>
                <a:close/>
                <a:moveTo>
                  <a:pt x="479" y="421"/>
                </a:moveTo>
                <a:lnTo>
                  <a:pt x="489" y="441"/>
                </a:lnTo>
                <a:lnTo>
                  <a:pt x="468" y="461"/>
                </a:lnTo>
                <a:lnTo>
                  <a:pt x="449" y="480"/>
                </a:lnTo>
                <a:cubicBezTo>
                  <a:pt x="438" y="491"/>
                  <a:pt x="425" y="500"/>
                  <a:pt x="410" y="505"/>
                </a:cubicBezTo>
                <a:lnTo>
                  <a:pt x="539" y="633"/>
                </a:lnTo>
                <a:lnTo>
                  <a:pt x="600" y="715"/>
                </a:lnTo>
                <a:lnTo>
                  <a:pt x="632" y="724"/>
                </a:lnTo>
                <a:lnTo>
                  <a:pt x="722" y="633"/>
                </a:lnTo>
                <a:lnTo>
                  <a:pt x="713" y="600"/>
                </a:lnTo>
                <a:lnTo>
                  <a:pt x="632" y="540"/>
                </a:lnTo>
                <a:lnTo>
                  <a:pt x="511" y="419"/>
                </a:lnTo>
                <a:lnTo>
                  <a:pt x="499" y="431"/>
                </a:lnTo>
                <a:lnTo>
                  <a:pt x="479" y="421"/>
                </a:lnTo>
                <a:close/>
                <a:moveTo>
                  <a:pt x="264" y="257"/>
                </a:moveTo>
                <a:lnTo>
                  <a:pt x="285" y="237"/>
                </a:lnTo>
                <a:lnTo>
                  <a:pt x="304" y="246"/>
                </a:lnTo>
                <a:lnTo>
                  <a:pt x="294" y="227"/>
                </a:lnTo>
                <a:lnTo>
                  <a:pt x="315" y="207"/>
                </a:lnTo>
                <a:lnTo>
                  <a:pt x="317" y="205"/>
                </a:lnTo>
                <a:cubicBezTo>
                  <a:pt x="322" y="193"/>
                  <a:pt x="325" y="181"/>
                  <a:pt x="325" y="170"/>
                </a:cubicBezTo>
                <a:cubicBezTo>
                  <a:pt x="325" y="84"/>
                  <a:pt x="242" y="0"/>
                  <a:pt x="156" y="1"/>
                </a:cubicBezTo>
                <a:cubicBezTo>
                  <a:pt x="156" y="1"/>
                  <a:pt x="146" y="11"/>
                  <a:pt x="141" y="16"/>
                </a:cubicBezTo>
                <a:cubicBezTo>
                  <a:pt x="210" y="85"/>
                  <a:pt x="204" y="74"/>
                  <a:pt x="204" y="116"/>
                </a:cubicBezTo>
                <a:cubicBezTo>
                  <a:pt x="204" y="151"/>
                  <a:pt x="149" y="205"/>
                  <a:pt x="116" y="205"/>
                </a:cubicBezTo>
                <a:cubicBezTo>
                  <a:pt x="72" y="205"/>
                  <a:pt x="86" y="212"/>
                  <a:pt x="16" y="142"/>
                </a:cubicBezTo>
                <a:cubicBezTo>
                  <a:pt x="10" y="147"/>
                  <a:pt x="1" y="157"/>
                  <a:pt x="1" y="157"/>
                </a:cubicBezTo>
                <a:cubicBezTo>
                  <a:pt x="2" y="243"/>
                  <a:pt x="83" y="325"/>
                  <a:pt x="169" y="325"/>
                </a:cubicBezTo>
                <a:cubicBezTo>
                  <a:pt x="185" y="325"/>
                  <a:pt x="201" y="320"/>
                  <a:pt x="218" y="312"/>
                </a:cubicBezTo>
                <a:lnTo>
                  <a:pt x="221" y="315"/>
                </a:lnTo>
                <a:cubicBezTo>
                  <a:pt x="226" y="301"/>
                  <a:pt x="234" y="288"/>
                  <a:pt x="246" y="276"/>
                </a:cubicBezTo>
                <a:lnTo>
                  <a:pt x="264" y="257"/>
                </a:lnTo>
                <a:close/>
                <a:moveTo>
                  <a:pt x="705" y="71"/>
                </a:moveTo>
                <a:lnTo>
                  <a:pt x="655" y="20"/>
                </a:lnTo>
                <a:cubicBezTo>
                  <a:pt x="642" y="7"/>
                  <a:pt x="624" y="0"/>
                  <a:pt x="607" y="0"/>
                </a:cubicBezTo>
                <a:cubicBezTo>
                  <a:pt x="589" y="0"/>
                  <a:pt x="572" y="7"/>
                  <a:pt x="558" y="20"/>
                </a:cubicBezTo>
                <a:lnTo>
                  <a:pt x="344" y="235"/>
                </a:lnTo>
                <a:cubicBezTo>
                  <a:pt x="350" y="248"/>
                  <a:pt x="345" y="267"/>
                  <a:pt x="335" y="277"/>
                </a:cubicBezTo>
                <a:cubicBezTo>
                  <a:pt x="328" y="284"/>
                  <a:pt x="317" y="289"/>
                  <a:pt x="306" y="289"/>
                </a:cubicBezTo>
                <a:cubicBezTo>
                  <a:pt x="302" y="289"/>
                  <a:pt x="297" y="288"/>
                  <a:pt x="293" y="286"/>
                </a:cubicBezTo>
                <a:lnTo>
                  <a:pt x="274" y="305"/>
                </a:lnTo>
                <a:cubicBezTo>
                  <a:pt x="247" y="331"/>
                  <a:pt x="247" y="375"/>
                  <a:pt x="274" y="401"/>
                </a:cubicBezTo>
                <a:lnTo>
                  <a:pt x="278" y="405"/>
                </a:lnTo>
                <a:lnTo>
                  <a:pt x="110" y="572"/>
                </a:lnTo>
                <a:lnTo>
                  <a:pt x="65" y="589"/>
                </a:lnTo>
                <a:lnTo>
                  <a:pt x="0" y="682"/>
                </a:lnTo>
                <a:lnTo>
                  <a:pt x="42" y="724"/>
                </a:lnTo>
                <a:lnTo>
                  <a:pt x="135" y="659"/>
                </a:lnTo>
                <a:lnTo>
                  <a:pt x="152" y="614"/>
                </a:lnTo>
                <a:lnTo>
                  <a:pt x="319" y="447"/>
                </a:lnTo>
                <a:lnTo>
                  <a:pt x="324" y="451"/>
                </a:lnTo>
                <a:cubicBezTo>
                  <a:pt x="338" y="465"/>
                  <a:pt x="355" y="471"/>
                  <a:pt x="373" y="471"/>
                </a:cubicBezTo>
                <a:cubicBezTo>
                  <a:pt x="390" y="471"/>
                  <a:pt x="408" y="465"/>
                  <a:pt x="421" y="451"/>
                </a:cubicBezTo>
                <a:lnTo>
                  <a:pt x="440" y="433"/>
                </a:lnTo>
                <a:cubicBezTo>
                  <a:pt x="434" y="420"/>
                  <a:pt x="438" y="401"/>
                  <a:pt x="449" y="391"/>
                </a:cubicBezTo>
                <a:cubicBezTo>
                  <a:pt x="456" y="384"/>
                  <a:pt x="467" y="379"/>
                  <a:pt x="477" y="379"/>
                </a:cubicBezTo>
                <a:cubicBezTo>
                  <a:pt x="482" y="379"/>
                  <a:pt x="487" y="380"/>
                  <a:pt x="490" y="382"/>
                </a:cubicBezTo>
                <a:lnTo>
                  <a:pt x="705" y="167"/>
                </a:lnTo>
                <a:cubicBezTo>
                  <a:pt x="732" y="140"/>
                  <a:pt x="732" y="97"/>
                  <a:pt x="705" y="71"/>
                </a:cubicBezTo>
                <a:close/>
              </a:path>
            </a:pathLst>
          </a:custGeom>
          <a:solidFill>
            <a:schemeClr val="bg1"/>
          </a:solidFill>
          <a:ln>
            <a:noFill/>
          </a:ln>
          <a:extLst/>
        </p:spPr>
        <p:txBody>
          <a:bodyPr/>
          <a:lstStyle/>
          <a:p>
            <a:endParaRPr lang="zh-CN" altLang="en-US" sz="1180">
              <a:solidFill>
                <a:schemeClr val="accent1"/>
              </a:solidFill>
            </a:endParaRPr>
          </a:p>
        </p:txBody>
      </p:sp>
      <p:grpSp>
        <p:nvGrpSpPr>
          <p:cNvPr id="110" name="组合 109"/>
          <p:cNvGrpSpPr>
            <a:grpSpLocks noChangeAspect="1"/>
          </p:cNvGrpSpPr>
          <p:nvPr/>
        </p:nvGrpSpPr>
        <p:grpSpPr>
          <a:xfrm>
            <a:off x="7065837" y="2294403"/>
            <a:ext cx="540000" cy="448289"/>
            <a:chOff x="3132963" y="3140191"/>
            <a:chExt cx="645573" cy="535933"/>
          </a:xfrm>
          <a:solidFill>
            <a:schemeClr val="bg1"/>
          </a:solidFill>
        </p:grpSpPr>
        <p:sp>
          <p:nvSpPr>
            <p:cNvPr id="111" name="Freeform 226"/>
            <p:cNvSpPr>
              <a:spLocks/>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sp>
          <p:nvSpPr>
            <p:cNvPr id="112" name="Freeform 227"/>
            <p:cNvSpPr>
              <a:spLocks/>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sp>
          <p:nvSpPr>
            <p:cNvPr id="113" name="Freeform 228"/>
            <p:cNvSpPr>
              <a:spLocks/>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sp>
          <p:nvSpPr>
            <p:cNvPr id="114" name="Freeform 229"/>
            <p:cNvSpPr>
              <a:spLocks/>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sp>
          <p:nvSpPr>
            <p:cNvPr id="115" name="Freeform 230"/>
            <p:cNvSpPr>
              <a:spLocks/>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sp>
          <p:nvSpPr>
            <p:cNvPr id="116"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微软雅黑" panose="020B0503020204020204" pitchFamily="34" charset="-122"/>
                <a:ea typeface="微软雅黑" panose="020B0503020204020204" pitchFamily="34" charset="-122"/>
              </a:endParaRPr>
            </a:p>
          </p:txBody>
        </p:sp>
      </p:grpSp>
      <p:grpSp>
        <p:nvGrpSpPr>
          <p:cNvPr id="117" name="组合 116"/>
          <p:cNvGrpSpPr>
            <a:grpSpLocks noChangeAspect="1"/>
          </p:cNvGrpSpPr>
          <p:nvPr/>
        </p:nvGrpSpPr>
        <p:grpSpPr>
          <a:xfrm>
            <a:off x="9580919" y="2203126"/>
            <a:ext cx="468000" cy="630843"/>
            <a:chOff x="3722033" y="3714538"/>
            <a:chExt cx="500321" cy="674410"/>
          </a:xfrm>
          <a:solidFill>
            <a:schemeClr val="bg1"/>
          </a:solidFill>
        </p:grpSpPr>
        <p:sp>
          <p:nvSpPr>
            <p:cNvPr id="118" name="Freeform 27"/>
            <p:cNvSpPr>
              <a:spLocks noEditPoints="1"/>
            </p:cNvSpPr>
            <p:nvPr/>
          </p:nvSpPr>
          <p:spPr bwMode="auto">
            <a:xfrm>
              <a:off x="3818586" y="4203888"/>
              <a:ext cx="306118" cy="185060"/>
            </a:xfrm>
            <a:custGeom>
              <a:avLst/>
              <a:gdLst>
                <a:gd name="T0" fmla="*/ 317 w 354"/>
                <a:gd name="T1" fmla="*/ 5 h 214"/>
                <a:gd name="T2" fmla="*/ 354 w 354"/>
                <a:gd name="T3" fmla="*/ 186 h 214"/>
                <a:gd name="T4" fmla="*/ 294 w 354"/>
                <a:gd name="T5" fmla="*/ 171 h 214"/>
                <a:gd name="T6" fmla="*/ 250 w 354"/>
                <a:gd name="T7" fmla="*/ 214 h 214"/>
                <a:gd name="T8" fmla="*/ 215 w 354"/>
                <a:gd name="T9" fmla="*/ 44 h 214"/>
                <a:gd name="T10" fmla="*/ 230 w 354"/>
                <a:gd name="T11" fmla="*/ 46 h 214"/>
                <a:gd name="T12" fmla="*/ 241 w 354"/>
                <a:gd name="T13" fmla="*/ 45 h 214"/>
                <a:gd name="T14" fmla="*/ 287 w 354"/>
                <a:gd name="T15" fmla="*/ 7 h 214"/>
                <a:gd name="T16" fmla="*/ 292 w 354"/>
                <a:gd name="T17" fmla="*/ 0 h 214"/>
                <a:gd name="T18" fmla="*/ 300 w 354"/>
                <a:gd name="T19" fmla="*/ 2 h 214"/>
                <a:gd name="T20" fmla="*/ 317 w 354"/>
                <a:gd name="T21" fmla="*/ 5 h 214"/>
                <a:gd name="T22" fmla="*/ 140 w 354"/>
                <a:gd name="T23" fmla="*/ 44 h 214"/>
                <a:gd name="T24" fmla="*/ 105 w 354"/>
                <a:gd name="T25" fmla="*/ 214 h 214"/>
                <a:gd name="T26" fmla="*/ 60 w 354"/>
                <a:gd name="T27" fmla="*/ 171 h 214"/>
                <a:gd name="T28" fmla="*/ 0 w 354"/>
                <a:gd name="T29" fmla="*/ 186 h 214"/>
                <a:gd name="T30" fmla="*/ 38 w 354"/>
                <a:gd name="T31" fmla="*/ 5 h 214"/>
                <a:gd name="T32" fmla="*/ 55 w 354"/>
                <a:gd name="T33" fmla="*/ 2 h 214"/>
                <a:gd name="T34" fmla="*/ 63 w 354"/>
                <a:gd name="T35" fmla="*/ 0 h 214"/>
                <a:gd name="T36" fmla="*/ 67 w 354"/>
                <a:gd name="T37" fmla="*/ 7 h 214"/>
                <a:gd name="T38" fmla="*/ 103 w 354"/>
                <a:gd name="T39" fmla="*/ 42 h 214"/>
                <a:gd name="T40" fmla="*/ 114 w 354"/>
                <a:gd name="T41" fmla="*/ 45 h 214"/>
                <a:gd name="T42" fmla="*/ 140 w 354"/>
                <a:gd name="T43"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214">
                  <a:moveTo>
                    <a:pt x="317" y="5"/>
                  </a:moveTo>
                  <a:cubicBezTo>
                    <a:pt x="354" y="186"/>
                    <a:pt x="354" y="186"/>
                    <a:pt x="354" y="186"/>
                  </a:cubicBezTo>
                  <a:cubicBezTo>
                    <a:pt x="294" y="171"/>
                    <a:pt x="294" y="171"/>
                    <a:pt x="294" y="171"/>
                  </a:cubicBezTo>
                  <a:cubicBezTo>
                    <a:pt x="250" y="214"/>
                    <a:pt x="250" y="214"/>
                    <a:pt x="250" y="214"/>
                  </a:cubicBezTo>
                  <a:cubicBezTo>
                    <a:pt x="215" y="44"/>
                    <a:pt x="215" y="44"/>
                    <a:pt x="215" y="44"/>
                  </a:cubicBezTo>
                  <a:cubicBezTo>
                    <a:pt x="220" y="45"/>
                    <a:pt x="225" y="46"/>
                    <a:pt x="230" y="46"/>
                  </a:cubicBezTo>
                  <a:cubicBezTo>
                    <a:pt x="234" y="46"/>
                    <a:pt x="238" y="46"/>
                    <a:pt x="241" y="45"/>
                  </a:cubicBezTo>
                  <a:cubicBezTo>
                    <a:pt x="264" y="40"/>
                    <a:pt x="276" y="25"/>
                    <a:pt x="287" y="7"/>
                  </a:cubicBezTo>
                  <a:cubicBezTo>
                    <a:pt x="289" y="5"/>
                    <a:pt x="290" y="2"/>
                    <a:pt x="292" y="0"/>
                  </a:cubicBezTo>
                  <a:cubicBezTo>
                    <a:pt x="295" y="0"/>
                    <a:pt x="298" y="1"/>
                    <a:pt x="300" y="2"/>
                  </a:cubicBezTo>
                  <a:cubicBezTo>
                    <a:pt x="306" y="3"/>
                    <a:pt x="311" y="4"/>
                    <a:pt x="317" y="5"/>
                  </a:cubicBezTo>
                  <a:close/>
                  <a:moveTo>
                    <a:pt x="140" y="44"/>
                  </a:moveTo>
                  <a:cubicBezTo>
                    <a:pt x="105" y="214"/>
                    <a:pt x="105" y="214"/>
                    <a:pt x="105" y="214"/>
                  </a:cubicBezTo>
                  <a:cubicBezTo>
                    <a:pt x="60" y="171"/>
                    <a:pt x="60" y="171"/>
                    <a:pt x="60" y="171"/>
                  </a:cubicBezTo>
                  <a:cubicBezTo>
                    <a:pt x="0" y="186"/>
                    <a:pt x="0" y="186"/>
                    <a:pt x="0" y="186"/>
                  </a:cubicBezTo>
                  <a:cubicBezTo>
                    <a:pt x="38" y="5"/>
                    <a:pt x="38" y="5"/>
                    <a:pt x="38" y="5"/>
                  </a:cubicBezTo>
                  <a:cubicBezTo>
                    <a:pt x="43" y="4"/>
                    <a:pt x="49" y="3"/>
                    <a:pt x="55" y="2"/>
                  </a:cubicBezTo>
                  <a:cubicBezTo>
                    <a:pt x="57" y="1"/>
                    <a:pt x="60" y="1"/>
                    <a:pt x="63" y="0"/>
                  </a:cubicBezTo>
                  <a:cubicBezTo>
                    <a:pt x="65" y="2"/>
                    <a:pt x="66" y="5"/>
                    <a:pt x="67" y="7"/>
                  </a:cubicBezTo>
                  <a:cubicBezTo>
                    <a:pt x="77" y="21"/>
                    <a:pt x="86" y="35"/>
                    <a:pt x="103" y="42"/>
                  </a:cubicBezTo>
                  <a:cubicBezTo>
                    <a:pt x="106" y="43"/>
                    <a:pt x="110" y="44"/>
                    <a:pt x="114" y="45"/>
                  </a:cubicBezTo>
                  <a:cubicBezTo>
                    <a:pt x="123" y="47"/>
                    <a:pt x="131" y="46"/>
                    <a:pt x="14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mj-ea"/>
                <a:ea typeface="+mj-ea"/>
              </a:endParaRPr>
            </a:p>
          </p:txBody>
        </p:sp>
        <p:sp>
          <p:nvSpPr>
            <p:cNvPr id="119" name="Freeform 28"/>
            <p:cNvSpPr>
              <a:spLocks noEditPoints="1"/>
            </p:cNvSpPr>
            <p:nvPr/>
          </p:nvSpPr>
          <p:spPr bwMode="auto">
            <a:xfrm>
              <a:off x="3722033" y="3714538"/>
              <a:ext cx="500321" cy="500687"/>
            </a:xfrm>
            <a:custGeom>
              <a:avLst/>
              <a:gdLst>
                <a:gd name="T0" fmla="*/ 289 w 579"/>
                <a:gd name="T1" fmla="*/ 28 h 579"/>
                <a:gd name="T2" fmla="*/ 346 w 579"/>
                <a:gd name="T3" fmla="*/ 4 h 579"/>
                <a:gd name="T4" fmla="*/ 390 w 579"/>
                <a:gd name="T5" fmla="*/ 48 h 579"/>
                <a:gd name="T6" fmla="*/ 451 w 579"/>
                <a:gd name="T7" fmla="*/ 48 h 579"/>
                <a:gd name="T8" fmla="*/ 475 w 579"/>
                <a:gd name="T9" fmla="*/ 105 h 579"/>
                <a:gd name="T10" fmla="*/ 532 w 579"/>
                <a:gd name="T11" fmla="*/ 128 h 579"/>
                <a:gd name="T12" fmla="*/ 531 w 579"/>
                <a:gd name="T13" fmla="*/ 190 h 579"/>
                <a:gd name="T14" fmla="*/ 575 w 579"/>
                <a:gd name="T15" fmla="*/ 233 h 579"/>
                <a:gd name="T16" fmla="*/ 551 w 579"/>
                <a:gd name="T17" fmla="*/ 290 h 579"/>
                <a:gd name="T18" fmla="*/ 575 w 579"/>
                <a:gd name="T19" fmla="*/ 347 h 579"/>
                <a:gd name="T20" fmla="*/ 531 w 579"/>
                <a:gd name="T21" fmla="*/ 390 h 579"/>
                <a:gd name="T22" fmla="*/ 532 w 579"/>
                <a:gd name="T23" fmla="*/ 452 h 579"/>
                <a:gd name="T24" fmla="*/ 475 w 579"/>
                <a:gd name="T25" fmla="*/ 475 h 579"/>
                <a:gd name="T26" fmla="*/ 451 w 579"/>
                <a:gd name="T27" fmla="*/ 532 h 579"/>
                <a:gd name="T28" fmla="*/ 390 w 579"/>
                <a:gd name="T29" fmla="*/ 532 h 579"/>
                <a:gd name="T30" fmla="*/ 346 w 579"/>
                <a:gd name="T31" fmla="*/ 575 h 579"/>
                <a:gd name="T32" fmla="*/ 289 w 579"/>
                <a:gd name="T33" fmla="*/ 552 h 579"/>
                <a:gd name="T34" fmla="*/ 233 w 579"/>
                <a:gd name="T35" fmla="*/ 575 h 579"/>
                <a:gd name="T36" fmla="*/ 189 w 579"/>
                <a:gd name="T37" fmla="*/ 532 h 579"/>
                <a:gd name="T38" fmla="*/ 128 w 579"/>
                <a:gd name="T39" fmla="*/ 532 h 579"/>
                <a:gd name="T40" fmla="*/ 104 w 579"/>
                <a:gd name="T41" fmla="*/ 475 h 579"/>
                <a:gd name="T42" fmla="*/ 47 w 579"/>
                <a:gd name="T43" fmla="*/ 452 h 579"/>
                <a:gd name="T44" fmla="*/ 47 w 579"/>
                <a:gd name="T45" fmla="*/ 390 h 579"/>
                <a:gd name="T46" fmla="*/ 4 w 579"/>
                <a:gd name="T47" fmla="*/ 347 h 579"/>
                <a:gd name="T48" fmla="*/ 27 w 579"/>
                <a:gd name="T49" fmla="*/ 290 h 579"/>
                <a:gd name="T50" fmla="*/ 4 w 579"/>
                <a:gd name="T51" fmla="*/ 233 h 579"/>
                <a:gd name="T52" fmla="*/ 47 w 579"/>
                <a:gd name="T53" fmla="*/ 190 h 579"/>
                <a:gd name="T54" fmla="*/ 47 w 579"/>
                <a:gd name="T55" fmla="*/ 128 h 579"/>
                <a:gd name="T56" fmla="*/ 104 w 579"/>
                <a:gd name="T57" fmla="*/ 105 h 579"/>
                <a:gd name="T58" fmla="*/ 128 w 579"/>
                <a:gd name="T59" fmla="*/ 48 h 579"/>
                <a:gd name="T60" fmla="*/ 189 w 579"/>
                <a:gd name="T61" fmla="*/ 48 h 579"/>
                <a:gd name="T62" fmla="*/ 233 w 579"/>
                <a:gd name="T63" fmla="*/ 4 h 579"/>
                <a:gd name="T64" fmla="*/ 289 w 579"/>
                <a:gd name="T65" fmla="*/ 28 h 579"/>
                <a:gd name="T66" fmla="*/ 367 w 579"/>
                <a:gd name="T67" fmla="*/ 103 h 579"/>
                <a:gd name="T68" fmla="*/ 87 w 579"/>
                <a:gd name="T69" fmla="*/ 288 h 579"/>
                <a:gd name="T70" fmla="*/ 367 w 579"/>
                <a:gd name="T71" fmla="*/ 477 h 579"/>
                <a:gd name="T72" fmla="*/ 431 w 579"/>
                <a:gd name="T73" fmla="*/ 146 h 579"/>
                <a:gd name="T74" fmla="*/ 367 w 579"/>
                <a:gd name="T75" fmla="*/ 103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9" h="579">
                  <a:moveTo>
                    <a:pt x="289" y="28"/>
                  </a:moveTo>
                  <a:cubicBezTo>
                    <a:pt x="308" y="29"/>
                    <a:pt x="327" y="0"/>
                    <a:pt x="346" y="4"/>
                  </a:cubicBezTo>
                  <a:cubicBezTo>
                    <a:pt x="365" y="8"/>
                    <a:pt x="371" y="42"/>
                    <a:pt x="390" y="48"/>
                  </a:cubicBezTo>
                  <a:cubicBezTo>
                    <a:pt x="407" y="56"/>
                    <a:pt x="435" y="37"/>
                    <a:pt x="451" y="48"/>
                  </a:cubicBezTo>
                  <a:cubicBezTo>
                    <a:pt x="467" y="58"/>
                    <a:pt x="460" y="92"/>
                    <a:pt x="475" y="105"/>
                  </a:cubicBezTo>
                  <a:cubicBezTo>
                    <a:pt x="487" y="119"/>
                    <a:pt x="521" y="112"/>
                    <a:pt x="532" y="128"/>
                  </a:cubicBezTo>
                  <a:cubicBezTo>
                    <a:pt x="542" y="144"/>
                    <a:pt x="523" y="172"/>
                    <a:pt x="531" y="190"/>
                  </a:cubicBezTo>
                  <a:cubicBezTo>
                    <a:pt x="537" y="208"/>
                    <a:pt x="571" y="214"/>
                    <a:pt x="575" y="233"/>
                  </a:cubicBezTo>
                  <a:cubicBezTo>
                    <a:pt x="579" y="252"/>
                    <a:pt x="550" y="271"/>
                    <a:pt x="551" y="290"/>
                  </a:cubicBezTo>
                  <a:cubicBezTo>
                    <a:pt x="550" y="309"/>
                    <a:pt x="579" y="328"/>
                    <a:pt x="575" y="347"/>
                  </a:cubicBezTo>
                  <a:cubicBezTo>
                    <a:pt x="571" y="366"/>
                    <a:pt x="538" y="372"/>
                    <a:pt x="531" y="390"/>
                  </a:cubicBezTo>
                  <a:cubicBezTo>
                    <a:pt x="523" y="407"/>
                    <a:pt x="542" y="436"/>
                    <a:pt x="532" y="452"/>
                  </a:cubicBezTo>
                  <a:cubicBezTo>
                    <a:pt x="521" y="468"/>
                    <a:pt x="487" y="461"/>
                    <a:pt x="475" y="475"/>
                  </a:cubicBezTo>
                  <a:cubicBezTo>
                    <a:pt x="460" y="488"/>
                    <a:pt x="467" y="521"/>
                    <a:pt x="451" y="532"/>
                  </a:cubicBezTo>
                  <a:cubicBezTo>
                    <a:pt x="435" y="543"/>
                    <a:pt x="407" y="523"/>
                    <a:pt x="390" y="532"/>
                  </a:cubicBezTo>
                  <a:cubicBezTo>
                    <a:pt x="372" y="538"/>
                    <a:pt x="365" y="572"/>
                    <a:pt x="346" y="575"/>
                  </a:cubicBezTo>
                  <a:cubicBezTo>
                    <a:pt x="327" y="579"/>
                    <a:pt x="309" y="550"/>
                    <a:pt x="289" y="552"/>
                  </a:cubicBezTo>
                  <a:cubicBezTo>
                    <a:pt x="270" y="550"/>
                    <a:pt x="252" y="579"/>
                    <a:pt x="233" y="575"/>
                  </a:cubicBezTo>
                  <a:cubicBezTo>
                    <a:pt x="214" y="572"/>
                    <a:pt x="207" y="538"/>
                    <a:pt x="189" y="532"/>
                  </a:cubicBezTo>
                  <a:cubicBezTo>
                    <a:pt x="172" y="523"/>
                    <a:pt x="144" y="543"/>
                    <a:pt x="128" y="532"/>
                  </a:cubicBezTo>
                  <a:cubicBezTo>
                    <a:pt x="112" y="521"/>
                    <a:pt x="119" y="488"/>
                    <a:pt x="104" y="475"/>
                  </a:cubicBezTo>
                  <a:cubicBezTo>
                    <a:pt x="92" y="461"/>
                    <a:pt x="58" y="468"/>
                    <a:pt x="47" y="452"/>
                  </a:cubicBezTo>
                  <a:cubicBezTo>
                    <a:pt x="36" y="436"/>
                    <a:pt x="56" y="407"/>
                    <a:pt x="47" y="390"/>
                  </a:cubicBezTo>
                  <a:cubicBezTo>
                    <a:pt x="41" y="372"/>
                    <a:pt x="8" y="366"/>
                    <a:pt x="4" y="347"/>
                  </a:cubicBezTo>
                  <a:cubicBezTo>
                    <a:pt x="0" y="328"/>
                    <a:pt x="29" y="309"/>
                    <a:pt x="27" y="290"/>
                  </a:cubicBezTo>
                  <a:cubicBezTo>
                    <a:pt x="29" y="271"/>
                    <a:pt x="0" y="252"/>
                    <a:pt x="4" y="233"/>
                  </a:cubicBezTo>
                  <a:cubicBezTo>
                    <a:pt x="8" y="214"/>
                    <a:pt x="41" y="208"/>
                    <a:pt x="47" y="190"/>
                  </a:cubicBezTo>
                  <a:cubicBezTo>
                    <a:pt x="56" y="172"/>
                    <a:pt x="36" y="144"/>
                    <a:pt x="47" y="128"/>
                  </a:cubicBezTo>
                  <a:cubicBezTo>
                    <a:pt x="58" y="112"/>
                    <a:pt x="92" y="119"/>
                    <a:pt x="104" y="105"/>
                  </a:cubicBezTo>
                  <a:cubicBezTo>
                    <a:pt x="119" y="92"/>
                    <a:pt x="112" y="58"/>
                    <a:pt x="128" y="48"/>
                  </a:cubicBezTo>
                  <a:cubicBezTo>
                    <a:pt x="144" y="37"/>
                    <a:pt x="172" y="56"/>
                    <a:pt x="189" y="48"/>
                  </a:cubicBezTo>
                  <a:cubicBezTo>
                    <a:pt x="207" y="42"/>
                    <a:pt x="214" y="8"/>
                    <a:pt x="233" y="4"/>
                  </a:cubicBezTo>
                  <a:cubicBezTo>
                    <a:pt x="252" y="0"/>
                    <a:pt x="270" y="29"/>
                    <a:pt x="289" y="28"/>
                  </a:cubicBezTo>
                  <a:close/>
                  <a:moveTo>
                    <a:pt x="367" y="103"/>
                  </a:moveTo>
                  <a:cubicBezTo>
                    <a:pt x="234" y="48"/>
                    <a:pt x="88" y="145"/>
                    <a:pt x="87" y="288"/>
                  </a:cubicBezTo>
                  <a:cubicBezTo>
                    <a:pt x="86" y="433"/>
                    <a:pt x="233" y="532"/>
                    <a:pt x="367" y="477"/>
                  </a:cubicBezTo>
                  <a:cubicBezTo>
                    <a:pt x="501" y="421"/>
                    <a:pt x="534" y="247"/>
                    <a:pt x="431" y="146"/>
                  </a:cubicBezTo>
                  <a:cubicBezTo>
                    <a:pt x="413" y="127"/>
                    <a:pt x="391" y="113"/>
                    <a:pt x="36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mj-ea"/>
                <a:ea typeface="+mj-ea"/>
              </a:endParaRPr>
            </a:p>
          </p:txBody>
        </p:sp>
        <p:sp>
          <p:nvSpPr>
            <p:cNvPr id="120" name="Freeform 29"/>
            <p:cNvSpPr>
              <a:spLocks noEditPoints="1"/>
            </p:cNvSpPr>
            <p:nvPr/>
          </p:nvSpPr>
          <p:spPr bwMode="auto">
            <a:xfrm>
              <a:off x="3829192" y="3821698"/>
              <a:ext cx="286002" cy="287100"/>
            </a:xfrm>
            <a:custGeom>
              <a:avLst/>
              <a:gdLst>
                <a:gd name="T0" fmla="*/ 165 w 331"/>
                <a:gd name="T1" fmla="*/ 0 h 332"/>
                <a:gd name="T2" fmla="*/ 331 w 331"/>
                <a:gd name="T3" fmla="*/ 166 h 332"/>
                <a:gd name="T4" fmla="*/ 165 w 331"/>
                <a:gd name="T5" fmla="*/ 332 h 332"/>
                <a:gd name="T6" fmla="*/ 0 w 331"/>
                <a:gd name="T7" fmla="*/ 166 h 332"/>
                <a:gd name="T8" fmla="*/ 165 w 331"/>
                <a:gd name="T9" fmla="*/ 0 h 332"/>
                <a:gd name="T10" fmla="*/ 176 w 331"/>
                <a:gd name="T11" fmla="*/ 50 h 332"/>
                <a:gd name="T12" fmla="*/ 205 w 331"/>
                <a:gd name="T13" fmla="*/ 111 h 332"/>
                <a:gd name="T14" fmla="*/ 272 w 331"/>
                <a:gd name="T15" fmla="*/ 119 h 332"/>
                <a:gd name="T16" fmla="*/ 282 w 331"/>
                <a:gd name="T17" fmla="*/ 127 h 332"/>
                <a:gd name="T18" fmla="*/ 279 w 331"/>
                <a:gd name="T19" fmla="*/ 140 h 332"/>
                <a:gd name="T20" fmla="*/ 229 w 331"/>
                <a:gd name="T21" fmla="*/ 186 h 332"/>
                <a:gd name="T22" fmla="*/ 242 w 331"/>
                <a:gd name="T23" fmla="*/ 252 h 332"/>
                <a:gd name="T24" fmla="*/ 237 w 331"/>
                <a:gd name="T25" fmla="*/ 265 h 332"/>
                <a:gd name="T26" fmla="*/ 224 w 331"/>
                <a:gd name="T27" fmla="*/ 265 h 332"/>
                <a:gd name="T28" fmla="*/ 165 w 331"/>
                <a:gd name="T29" fmla="*/ 232 h 332"/>
                <a:gd name="T30" fmla="*/ 106 w 331"/>
                <a:gd name="T31" fmla="*/ 265 h 332"/>
                <a:gd name="T32" fmla="*/ 93 w 331"/>
                <a:gd name="T33" fmla="*/ 265 h 332"/>
                <a:gd name="T34" fmla="*/ 89 w 331"/>
                <a:gd name="T35" fmla="*/ 252 h 332"/>
                <a:gd name="T36" fmla="*/ 102 w 331"/>
                <a:gd name="T37" fmla="*/ 186 h 332"/>
                <a:gd name="T38" fmla="*/ 52 w 331"/>
                <a:gd name="T39" fmla="*/ 140 h 332"/>
                <a:gd name="T40" fmla="*/ 49 w 331"/>
                <a:gd name="T41" fmla="*/ 127 h 332"/>
                <a:gd name="T42" fmla="*/ 59 w 331"/>
                <a:gd name="T43" fmla="*/ 119 h 332"/>
                <a:gd name="T44" fmla="*/ 126 w 331"/>
                <a:gd name="T45" fmla="*/ 111 h 332"/>
                <a:gd name="T46" fmla="*/ 154 w 331"/>
                <a:gd name="T47" fmla="*/ 50 h 332"/>
                <a:gd name="T48" fmla="*/ 165 w 331"/>
                <a:gd name="T49" fmla="*/ 43 h 332"/>
                <a:gd name="T50" fmla="*/ 176 w 331"/>
                <a:gd name="T51" fmla="*/ 5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1" h="332">
                  <a:moveTo>
                    <a:pt x="165" y="0"/>
                  </a:moveTo>
                  <a:cubicBezTo>
                    <a:pt x="257" y="0"/>
                    <a:pt x="331" y="74"/>
                    <a:pt x="331" y="166"/>
                  </a:cubicBezTo>
                  <a:cubicBezTo>
                    <a:pt x="331" y="257"/>
                    <a:pt x="257" y="332"/>
                    <a:pt x="165" y="332"/>
                  </a:cubicBezTo>
                  <a:cubicBezTo>
                    <a:pt x="74" y="332"/>
                    <a:pt x="0" y="257"/>
                    <a:pt x="0" y="166"/>
                  </a:cubicBezTo>
                  <a:cubicBezTo>
                    <a:pt x="0" y="74"/>
                    <a:pt x="74" y="0"/>
                    <a:pt x="165" y="0"/>
                  </a:cubicBezTo>
                  <a:close/>
                  <a:moveTo>
                    <a:pt x="176" y="50"/>
                  </a:moveTo>
                  <a:cubicBezTo>
                    <a:pt x="205" y="111"/>
                    <a:pt x="205" y="111"/>
                    <a:pt x="205" y="111"/>
                  </a:cubicBezTo>
                  <a:cubicBezTo>
                    <a:pt x="272" y="119"/>
                    <a:pt x="272" y="119"/>
                    <a:pt x="272" y="119"/>
                  </a:cubicBezTo>
                  <a:cubicBezTo>
                    <a:pt x="277" y="120"/>
                    <a:pt x="281" y="123"/>
                    <a:pt x="282" y="127"/>
                  </a:cubicBezTo>
                  <a:cubicBezTo>
                    <a:pt x="284" y="132"/>
                    <a:pt x="282" y="137"/>
                    <a:pt x="279" y="140"/>
                  </a:cubicBezTo>
                  <a:cubicBezTo>
                    <a:pt x="229" y="186"/>
                    <a:pt x="229" y="186"/>
                    <a:pt x="229" y="186"/>
                  </a:cubicBezTo>
                  <a:cubicBezTo>
                    <a:pt x="242" y="252"/>
                    <a:pt x="242" y="252"/>
                    <a:pt x="242" y="252"/>
                  </a:cubicBezTo>
                  <a:cubicBezTo>
                    <a:pt x="243" y="257"/>
                    <a:pt x="241" y="262"/>
                    <a:pt x="237" y="265"/>
                  </a:cubicBezTo>
                  <a:cubicBezTo>
                    <a:pt x="234" y="267"/>
                    <a:pt x="229" y="268"/>
                    <a:pt x="224" y="265"/>
                  </a:cubicBezTo>
                  <a:cubicBezTo>
                    <a:pt x="165" y="232"/>
                    <a:pt x="165" y="232"/>
                    <a:pt x="165" y="232"/>
                  </a:cubicBezTo>
                  <a:cubicBezTo>
                    <a:pt x="106" y="265"/>
                    <a:pt x="106" y="265"/>
                    <a:pt x="106" y="265"/>
                  </a:cubicBezTo>
                  <a:cubicBezTo>
                    <a:pt x="102" y="268"/>
                    <a:pt x="97" y="267"/>
                    <a:pt x="93" y="265"/>
                  </a:cubicBezTo>
                  <a:cubicBezTo>
                    <a:pt x="89" y="262"/>
                    <a:pt x="88" y="257"/>
                    <a:pt x="89" y="252"/>
                  </a:cubicBezTo>
                  <a:cubicBezTo>
                    <a:pt x="102" y="186"/>
                    <a:pt x="102" y="186"/>
                    <a:pt x="102" y="186"/>
                  </a:cubicBezTo>
                  <a:cubicBezTo>
                    <a:pt x="52" y="140"/>
                    <a:pt x="52" y="140"/>
                    <a:pt x="52" y="140"/>
                  </a:cubicBezTo>
                  <a:cubicBezTo>
                    <a:pt x="48" y="137"/>
                    <a:pt x="47" y="132"/>
                    <a:pt x="49" y="127"/>
                  </a:cubicBezTo>
                  <a:cubicBezTo>
                    <a:pt x="50" y="123"/>
                    <a:pt x="54" y="120"/>
                    <a:pt x="59" y="119"/>
                  </a:cubicBezTo>
                  <a:cubicBezTo>
                    <a:pt x="126" y="111"/>
                    <a:pt x="126" y="111"/>
                    <a:pt x="126" y="111"/>
                  </a:cubicBezTo>
                  <a:cubicBezTo>
                    <a:pt x="154" y="50"/>
                    <a:pt x="154" y="50"/>
                    <a:pt x="154" y="50"/>
                  </a:cubicBezTo>
                  <a:cubicBezTo>
                    <a:pt x="156" y="45"/>
                    <a:pt x="161" y="43"/>
                    <a:pt x="165" y="43"/>
                  </a:cubicBezTo>
                  <a:cubicBezTo>
                    <a:pt x="170" y="43"/>
                    <a:pt x="174" y="45"/>
                    <a:pt x="17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mj-ea"/>
                <a:ea typeface="+mj-ea"/>
              </a:endParaRPr>
            </a:p>
          </p:txBody>
        </p:sp>
      </p:grpSp>
      <p:sp>
        <p:nvSpPr>
          <p:cNvPr id="121" name="矩形 120"/>
          <p:cNvSpPr/>
          <p:nvPr/>
        </p:nvSpPr>
        <p:spPr>
          <a:xfrm>
            <a:off x="1593798" y="3812034"/>
            <a:ext cx="1606602" cy="1477328"/>
          </a:xfrm>
          <a:prstGeom prst="rect">
            <a:avLst/>
          </a:prstGeom>
        </p:spPr>
        <p:txBody>
          <a:bodyPr wrap="square">
            <a:spAutoFit/>
          </a:bodyPr>
          <a:lstStyle/>
          <a:p>
            <a:pPr marL="171450" indent="-171450">
              <a:lnSpc>
                <a:spcPts val="1800"/>
              </a:lnSpc>
              <a:buFont typeface="Arial" charset="0"/>
              <a:buChar char="•"/>
            </a:pPr>
            <a:r>
              <a:rPr lang="en-US" altLang="zh-CN" sz="1200" b="1" dirty="0" smtClean="0"/>
              <a:t>POW</a:t>
            </a:r>
          </a:p>
          <a:p>
            <a:pPr marL="171450" indent="-171450">
              <a:lnSpc>
                <a:spcPts val="1800"/>
              </a:lnSpc>
              <a:buFont typeface="Arial" charset="0"/>
              <a:buChar char="•"/>
            </a:pPr>
            <a:r>
              <a:rPr lang="en-US" altLang="zh-CN" sz="1200" b="1" dirty="0"/>
              <a:t>GHOST-POW</a:t>
            </a:r>
            <a:r>
              <a:rPr lang="zh-CN" altLang="zh-CN" sz="1200" dirty="0"/>
              <a:t> </a:t>
            </a:r>
            <a:endParaRPr lang="en-US" altLang="zh-CN" sz="1200" dirty="0" smtClean="0"/>
          </a:p>
          <a:p>
            <a:pPr marL="171450" indent="-171450">
              <a:lnSpc>
                <a:spcPts val="1800"/>
              </a:lnSpc>
              <a:buFont typeface="Arial" charset="0"/>
              <a:buChar char="•"/>
            </a:pPr>
            <a:r>
              <a:rPr lang="en-US" altLang="zh-CN" sz="1200" b="1" dirty="0"/>
              <a:t>Bitcoin-NG</a:t>
            </a:r>
            <a:r>
              <a:rPr lang="zh-CN" altLang="zh-CN" sz="1200" dirty="0"/>
              <a:t> </a:t>
            </a:r>
            <a:endParaRPr lang="en-US" altLang="zh-CN" sz="1200" dirty="0" smtClean="0"/>
          </a:p>
          <a:p>
            <a:pPr marL="171450" indent="-171450">
              <a:lnSpc>
                <a:spcPts val="1800"/>
              </a:lnSpc>
              <a:buFont typeface="Arial" charset="0"/>
              <a:buChar char="•"/>
            </a:pPr>
            <a:r>
              <a:rPr lang="en-US" altLang="zh-CN" sz="1200" b="1" dirty="0" smtClean="0"/>
              <a:t>Inclusive</a:t>
            </a:r>
          </a:p>
          <a:p>
            <a:pPr marL="171450" indent="-171450">
              <a:lnSpc>
                <a:spcPts val="1800"/>
              </a:lnSpc>
              <a:buFont typeface="Arial" charset="0"/>
              <a:buChar char="•"/>
            </a:pPr>
            <a:r>
              <a:rPr lang="en-US" altLang="zh-CN" sz="1200" b="1" dirty="0" smtClean="0"/>
              <a:t>POA</a:t>
            </a:r>
          </a:p>
          <a:p>
            <a:pPr marL="171450" indent="-171450">
              <a:lnSpc>
                <a:spcPts val="1800"/>
              </a:lnSpc>
              <a:buFont typeface="Arial" charset="0"/>
              <a:buChar char="•"/>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2" name="矩形 121"/>
          <p:cNvSpPr/>
          <p:nvPr/>
        </p:nvSpPr>
        <p:spPr>
          <a:xfrm>
            <a:off x="1475506" y="3305624"/>
            <a:ext cx="1800516" cy="523220"/>
          </a:xfrm>
          <a:prstGeom prst="rect">
            <a:avLst/>
          </a:prstGeom>
        </p:spPr>
        <p:txBody>
          <a:bodyPr wrap="square">
            <a:spAutoFit/>
          </a:bodyPr>
          <a:lstStyle/>
          <a:p>
            <a:pPr algn="ctr"/>
            <a:r>
              <a:rPr lang="en-US" altLang="zh-CN" sz="1400" b="1" dirty="0" smtClean="0">
                <a:solidFill>
                  <a:srgbClr val="093B5C"/>
                </a:solidFill>
                <a:latin typeface="微软雅黑" panose="020B0503020204020204" pitchFamily="34" charset="-122"/>
                <a:ea typeface="微软雅黑" panose="020B0503020204020204" pitchFamily="34" charset="-122"/>
              </a:rPr>
              <a:t>POW</a:t>
            </a:r>
            <a:r>
              <a:rPr lang="zh-CN" altLang="en-US" sz="1400" b="1" dirty="0" smtClean="0">
                <a:solidFill>
                  <a:srgbClr val="093B5C"/>
                </a:solidFill>
                <a:latin typeface="微软雅黑" panose="020B0503020204020204" pitchFamily="34" charset="-122"/>
                <a:ea typeface="微软雅黑" panose="020B0503020204020204" pitchFamily="34" charset="-122"/>
              </a:rPr>
              <a:t>共识机制</a:t>
            </a:r>
            <a:endParaRPr lang="en-US" altLang="zh-CN" sz="1400" b="1" dirty="0" smtClean="0">
              <a:solidFill>
                <a:srgbClr val="093B5C"/>
              </a:solidFill>
              <a:latin typeface="微软雅黑" panose="020B0503020204020204" pitchFamily="34" charset="-122"/>
              <a:ea typeface="微软雅黑" panose="020B0503020204020204" pitchFamily="34" charset="-122"/>
            </a:endParaRPr>
          </a:p>
          <a:p>
            <a:pPr algn="ctr"/>
            <a:r>
              <a:rPr lang="zh-CN" altLang="en-US" sz="1400" b="1" dirty="0" smtClean="0">
                <a:solidFill>
                  <a:srgbClr val="093B5C"/>
                </a:solidFill>
                <a:latin typeface="微软雅黑" panose="020B0503020204020204" pitchFamily="34" charset="-122"/>
                <a:ea typeface="微软雅黑" panose="020B0503020204020204" pitchFamily="34" charset="-122"/>
              </a:rPr>
              <a:t>及其变种</a:t>
            </a:r>
            <a:endParaRPr lang="zh-CN" altLang="en-US" sz="1400" b="1" dirty="0">
              <a:solidFill>
                <a:srgbClr val="093B5C"/>
              </a:solidFill>
              <a:latin typeface="微软雅黑" panose="020B0503020204020204" pitchFamily="34" charset="-122"/>
              <a:ea typeface="微软雅黑" panose="020B0503020204020204" pitchFamily="34" charset="-122"/>
            </a:endParaRPr>
          </a:p>
        </p:txBody>
      </p:sp>
      <p:sp>
        <p:nvSpPr>
          <p:cNvPr id="126" name="矩形 125"/>
          <p:cNvSpPr/>
          <p:nvPr/>
        </p:nvSpPr>
        <p:spPr>
          <a:xfrm>
            <a:off x="4052861" y="3812034"/>
            <a:ext cx="1606602" cy="1477328"/>
          </a:xfrm>
          <a:prstGeom prst="rect">
            <a:avLst/>
          </a:prstGeom>
        </p:spPr>
        <p:txBody>
          <a:bodyPr wrap="square">
            <a:spAutoFit/>
          </a:bodyPr>
          <a:lstStyle/>
          <a:p>
            <a:pPr marL="171450" indent="-171450">
              <a:lnSpc>
                <a:spcPts val="1800"/>
              </a:lnSpc>
              <a:buFont typeface="Arial" charset="0"/>
              <a:buChar char="•"/>
            </a:pPr>
            <a:r>
              <a:rPr lang="en-US" altLang="zh-CN" sz="1200" b="1" dirty="0" smtClean="0"/>
              <a:t>POS</a:t>
            </a:r>
          </a:p>
          <a:p>
            <a:pPr marL="171450" indent="-171450">
              <a:lnSpc>
                <a:spcPts val="1800"/>
              </a:lnSpc>
              <a:buFont typeface="Arial" charset="0"/>
              <a:buChar char="•"/>
            </a:pPr>
            <a:r>
              <a:rPr lang="en-US" altLang="zh-CN" sz="1200" b="1" dirty="0"/>
              <a:t>DPOS</a:t>
            </a:r>
            <a:r>
              <a:rPr lang="zh-CN" altLang="zh-CN" sz="1200" dirty="0"/>
              <a:t> </a:t>
            </a:r>
            <a:endParaRPr lang="en-US" altLang="zh-CN" sz="1200" dirty="0" smtClean="0"/>
          </a:p>
          <a:p>
            <a:pPr marL="171450" indent="-171450">
              <a:lnSpc>
                <a:spcPts val="1800"/>
              </a:lnSpc>
              <a:buFont typeface="Arial" charset="0"/>
              <a:buChar char="•"/>
            </a:pPr>
            <a:r>
              <a:rPr lang="en-US" altLang="zh-CN" sz="1200" b="1" dirty="0"/>
              <a:t>POSV</a:t>
            </a:r>
            <a:r>
              <a:rPr lang="zh-CN" altLang="zh-CN" sz="1200" dirty="0"/>
              <a:t> </a:t>
            </a:r>
            <a:endParaRPr lang="en-US" altLang="zh-CN" sz="1200" dirty="0" smtClean="0"/>
          </a:p>
          <a:p>
            <a:pPr marL="171450" indent="-171450">
              <a:lnSpc>
                <a:spcPts val="1800"/>
              </a:lnSpc>
              <a:buFont typeface="Arial" charset="0"/>
              <a:buChar char="•"/>
            </a:pPr>
            <a:r>
              <a:rPr lang="en-US" altLang="zh-CN" sz="1200" b="1" dirty="0"/>
              <a:t>Proof of Space</a:t>
            </a:r>
            <a:r>
              <a:rPr lang="zh-CN" altLang="zh-CN" sz="1200" dirty="0"/>
              <a:t> </a:t>
            </a:r>
            <a:endParaRPr lang="en-US" altLang="zh-CN" sz="1200" dirty="0" smtClean="0"/>
          </a:p>
          <a:p>
            <a:pPr marL="171450" indent="-171450">
              <a:lnSpc>
                <a:spcPts val="1800"/>
              </a:lnSpc>
              <a:buFont typeface="Arial" charset="0"/>
              <a:buChar char="•"/>
            </a:pPr>
            <a:r>
              <a:rPr lang="en-US" altLang="zh-CN" sz="1200" b="1" dirty="0"/>
              <a:t>POET</a:t>
            </a:r>
            <a:r>
              <a:rPr lang="zh-CN" altLang="zh-CN" sz="1200" dirty="0"/>
              <a:t> </a:t>
            </a:r>
            <a:endParaRPr lang="en-US" altLang="zh-CN" sz="1200" dirty="0" smtClean="0"/>
          </a:p>
          <a:p>
            <a:pPr marL="171450" indent="-171450">
              <a:lnSpc>
                <a:spcPts val="1800"/>
              </a:lnSpc>
              <a:buFont typeface="Arial" charset="0"/>
              <a:buChar char="•"/>
            </a:pPr>
            <a:r>
              <a:rPr lang="en-US" altLang="zh-CN" sz="1200" b="1" dirty="0"/>
              <a:t>Proof of UTXO</a:t>
            </a:r>
            <a:r>
              <a:rPr lang="zh-CN" altLang="zh-CN" sz="1200" dirty="0"/>
              <a:t> </a:t>
            </a:r>
            <a:r>
              <a:rPr lang="zh-CN" altLang="zh-CN" sz="1200" dirty="0" smtClean="0"/>
              <a:t> </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7" name="矩形 126"/>
          <p:cNvSpPr/>
          <p:nvPr/>
        </p:nvSpPr>
        <p:spPr>
          <a:xfrm>
            <a:off x="6557303" y="3812034"/>
            <a:ext cx="1606602" cy="2169825"/>
          </a:xfrm>
          <a:prstGeom prst="rect">
            <a:avLst/>
          </a:prstGeom>
        </p:spPr>
        <p:txBody>
          <a:bodyPr wrap="square">
            <a:spAutoFit/>
          </a:bodyPr>
          <a:lstStyle/>
          <a:p>
            <a:pPr marL="171450" indent="-171450">
              <a:lnSpc>
                <a:spcPts val="1800"/>
              </a:lnSpc>
              <a:buFont typeface="Arial" charset="0"/>
              <a:buChar char="•"/>
            </a:pPr>
            <a:r>
              <a:rPr lang="en-US" altLang="zh-CN" sz="1200" b="1" dirty="0" smtClean="0"/>
              <a:t>BFT</a:t>
            </a:r>
          </a:p>
          <a:p>
            <a:pPr marL="171450" indent="-171450">
              <a:lnSpc>
                <a:spcPts val="1800"/>
              </a:lnSpc>
              <a:buFont typeface="Arial" charset="0"/>
              <a:buChar char="•"/>
            </a:pPr>
            <a:r>
              <a:rPr lang="en-US" altLang="zh-CN" sz="1200" b="1" dirty="0"/>
              <a:t>PBFT</a:t>
            </a:r>
            <a:r>
              <a:rPr lang="zh-CN" altLang="zh-CN" sz="1200" dirty="0"/>
              <a:t> </a:t>
            </a:r>
            <a:endParaRPr lang="en-US" altLang="zh-CN" sz="1200" dirty="0" smtClean="0"/>
          </a:p>
          <a:p>
            <a:pPr marL="171450" indent="-171450">
              <a:lnSpc>
                <a:spcPts val="1800"/>
              </a:lnSpc>
              <a:buFont typeface="Arial" charset="0"/>
              <a:buChar char="•"/>
            </a:pPr>
            <a:r>
              <a:rPr lang="en-US" altLang="zh-CN" sz="1200" b="1" dirty="0" smtClean="0"/>
              <a:t>SBFT</a:t>
            </a:r>
            <a:endParaRPr lang="en-US" altLang="zh-CN" sz="1200" b="1" dirty="0"/>
          </a:p>
          <a:p>
            <a:pPr marL="171450" indent="-171450">
              <a:lnSpc>
                <a:spcPts val="1800"/>
              </a:lnSpc>
              <a:buFont typeface="Arial" charset="0"/>
              <a:buChar char="•"/>
            </a:pPr>
            <a:r>
              <a:rPr lang="en-US" altLang="zh-CN" sz="1200" b="1" dirty="0" smtClean="0"/>
              <a:t>RBFT</a:t>
            </a:r>
          </a:p>
          <a:p>
            <a:pPr marL="171450" indent="-171450">
              <a:lnSpc>
                <a:spcPts val="1800"/>
              </a:lnSpc>
              <a:buFont typeface="Arial" charset="0"/>
              <a:buChar char="•"/>
            </a:pPr>
            <a:r>
              <a:rPr lang="en-US" altLang="zh-CN" sz="1200" b="1" dirty="0" err="1"/>
              <a:t>dBFT</a:t>
            </a:r>
            <a:r>
              <a:rPr lang="zh-CN" altLang="zh-CN" sz="1200" dirty="0"/>
              <a:t> </a:t>
            </a:r>
            <a:endParaRPr lang="en-US" altLang="zh-CN" sz="1200" dirty="0" smtClean="0"/>
          </a:p>
          <a:p>
            <a:pPr marL="171450" indent="-171450">
              <a:lnSpc>
                <a:spcPts val="1800"/>
              </a:lnSpc>
              <a:buFont typeface="Arial" charset="0"/>
              <a:buChar char="•"/>
            </a:pPr>
            <a:r>
              <a:rPr lang="en-US" altLang="zh-CN" sz="1200" b="1" dirty="0" smtClean="0"/>
              <a:t>XFT</a:t>
            </a:r>
            <a:endParaRPr lang="en-US" altLang="zh-CN" sz="1200" b="1" dirty="0"/>
          </a:p>
          <a:p>
            <a:pPr marL="171450" indent="-171450">
              <a:lnSpc>
                <a:spcPts val="1800"/>
              </a:lnSpc>
              <a:buFont typeface="Arial" charset="0"/>
              <a:buChar char="•"/>
            </a:pPr>
            <a:r>
              <a:rPr lang="en-US" altLang="zh-CN" sz="1200" b="1" dirty="0" err="1" smtClean="0"/>
              <a:t>HoneyBadgerBFT</a:t>
            </a:r>
            <a:endParaRPr lang="en-US" altLang="zh-CN" sz="1200" b="1" dirty="0" smtClean="0"/>
          </a:p>
          <a:p>
            <a:pPr marL="171450" indent="-171450">
              <a:lnSpc>
                <a:spcPts val="1800"/>
              </a:lnSpc>
              <a:buFont typeface="Arial" charset="0"/>
              <a:buChar char="•"/>
            </a:pPr>
            <a:r>
              <a:rPr lang="en-US" altLang="zh-CN" sz="1200" b="1" dirty="0" smtClean="0"/>
              <a:t>SCP</a:t>
            </a:r>
            <a:endParaRPr lang="en-US" altLang="zh-CN" sz="1200" b="1" dirty="0"/>
          </a:p>
          <a:p>
            <a:pPr marL="171450" indent="-171450">
              <a:lnSpc>
                <a:spcPts val="1800"/>
              </a:lnSpc>
              <a:buFont typeface="Arial" charset="0"/>
              <a:buChar char="•"/>
            </a:pPr>
            <a:r>
              <a:rPr lang="en-US" altLang="zh-CN" sz="1200" b="1" dirty="0" err="1" smtClean="0"/>
              <a:t>PeerCensus</a:t>
            </a:r>
            <a:r>
              <a:rPr lang="zh-CN" altLang="zh-CN" sz="1200" dirty="0" smtClean="0"/>
              <a:t>    </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矩形 3"/>
          <p:cNvSpPr>
            <a:spLocks noChangeArrowheads="1"/>
          </p:cNvSpPr>
          <p:nvPr/>
        </p:nvSpPr>
        <p:spPr bwMode="auto">
          <a:xfrm>
            <a:off x="798574" y="234824"/>
            <a:ext cx="5138929" cy="523220"/>
          </a:xfrm>
          <a:prstGeom prst="rect">
            <a:avLst/>
          </a:prstGeom>
          <a:extLst/>
        </p:spPr>
        <p:txBody>
          <a:bodyPr wrap="square">
            <a:spAutoFit/>
          </a:bodyPr>
          <a:lstStyle/>
          <a:p>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3</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BFT</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共识机制及其变种</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42" name="等腰三角形 41"/>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955904" y="3287993"/>
            <a:ext cx="1800516" cy="523220"/>
          </a:xfrm>
          <a:prstGeom prst="rect">
            <a:avLst/>
          </a:prstGeom>
        </p:spPr>
        <p:txBody>
          <a:bodyPr wrap="square">
            <a:spAutoFit/>
          </a:bodyPr>
          <a:lstStyle/>
          <a:p>
            <a:pPr algn="ctr"/>
            <a:r>
              <a:rPr lang="en-US" altLang="zh-CN" sz="1400" b="1" dirty="0" smtClean="0">
                <a:solidFill>
                  <a:srgbClr val="093B5C"/>
                </a:solidFill>
                <a:latin typeface="微软雅黑" panose="020B0503020204020204" pitchFamily="34" charset="-122"/>
                <a:ea typeface="微软雅黑" panose="020B0503020204020204" pitchFamily="34" charset="-122"/>
              </a:rPr>
              <a:t>POS</a:t>
            </a:r>
            <a:r>
              <a:rPr lang="zh-CN" altLang="en-US" sz="1400" b="1" dirty="0" smtClean="0">
                <a:solidFill>
                  <a:srgbClr val="093B5C"/>
                </a:solidFill>
                <a:latin typeface="微软雅黑" panose="020B0503020204020204" pitchFamily="34" charset="-122"/>
                <a:ea typeface="微软雅黑" panose="020B0503020204020204" pitchFamily="34" charset="-122"/>
              </a:rPr>
              <a:t>共识机制</a:t>
            </a:r>
            <a:endParaRPr lang="en-US" altLang="zh-CN" sz="1400" b="1" dirty="0" smtClean="0">
              <a:solidFill>
                <a:srgbClr val="093B5C"/>
              </a:solidFill>
              <a:latin typeface="微软雅黑" panose="020B0503020204020204" pitchFamily="34" charset="-122"/>
              <a:ea typeface="微软雅黑" panose="020B0503020204020204" pitchFamily="34" charset="-122"/>
            </a:endParaRPr>
          </a:p>
          <a:p>
            <a:pPr algn="ctr"/>
            <a:r>
              <a:rPr lang="zh-CN" altLang="en-US" sz="1400" b="1" dirty="0" smtClean="0">
                <a:solidFill>
                  <a:srgbClr val="093B5C"/>
                </a:solidFill>
                <a:latin typeface="微软雅黑" panose="020B0503020204020204" pitchFamily="34" charset="-122"/>
                <a:ea typeface="微软雅黑" panose="020B0503020204020204" pitchFamily="34" charset="-122"/>
              </a:rPr>
              <a:t>及其变种</a:t>
            </a:r>
            <a:endParaRPr lang="zh-CN" altLang="en-US" sz="1400" b="1" dirty="0">
              <a:solidFill>
                <a:srgbClr val="093B5C"/>
              </a:solidFill>
              <a:latin typeface="微软雅黑" panose="020B0503020204020204" pitchFamily="34" charset="-122"/>
              <a:ea typeface="微软雅黑" panose="020B0503020204020204" pitchFamily="34" charset="-122"/>
            </a:endParaRPr>
          </a:p>
        </p:txBody>
      </p:sp>
      <p:sp>
        <p:nvSpPr>
          <p:cNvPr id="44" name="矩形 43"/>
          <p:cNvSpPr/>
          <p:nvPr/>
        </p:nvSpPr>
        <p:spPr>
          <a:xfrm>
            <a:off x="6443614" y="3306587"/>
            <a:ext cx="1800516" cy="523220"/>
          </a:xfrm>
          <a:prstGeom prst="rect">
            <a:avLst/>
          </a:prstGeom>
        </p:spPr>
        <p:txBody>
          <a:bodyPr wrap="square">
            <a:spAutoFit/>
          </a:bodyPr>
          <a:lstStyle/>
          <a:p>
            <a:pPr algn="ctr"/>
            <a:r>
              <a:rPr lang="en-US" altLang="zh-CN" sz="1400" b="1" dirty="0" smtClean="0">
                <a:solidFill>
                  <a:srgbClr val="093B5C"/>
                </a:solidFill>
                <a:latin typeface="微软雅黑" panose="020B0503020204020204" pitchFamily="34" charset="-122"/>
                <a:ea typeface="微软雅黑" panose="020B0503020204020204" pitchFamily="34" charset="-122"/>
              </a:rPr>
              <a:t>BFT</a:t>
            </a:r>
            <a:r>
              <a:rPr lang="zh-CN" altLang="en-US" sz="1400" b="1" dirty="0" smtClean="0">
                <a:solidFill>
                  <a:srgbClr val="093B5C"/>
                </a:solidFill>
                <a:latin typeface="微软雅黑" panose="020B0503020204020204" pitchFamily="34" charset="-122"/>
                <a:ea typeface="微软雅黑" panose="020B0503020204020204" pitchFamily="34" charset="-122"/>
              </a:rPr>
              <a:t>共识机制</a:t>
            </a:r>
            <a:endParaRPr lang="en-US" altLang="zh-CN" sz="1400" b="1" dirty="0" smtClean="0">
              <a:solidFill>
                <a:srgbClr val="093B5C"/>
              </a:solidFill>
              <a:latin typeface="微软雅黑" panose="020B0503020204020204" pitchFamily="34" charset="-122"/>
              <a:ea typeface="微软雅黑" panose="020B0503020204020204" pitchFamily="34" charset="-122"/>
            </a:endParaRPr>
          </a:p>
          <a:p>
            <a:pPr algn="ctr"/>
            <a:r>
              <a:rPr lang="zh-CN" altLang="en-US" sz="1400" b="1" dirty="0" smtClean="0">
                <a:solidFill>
                  <a:srgbClr val="093B5C"/>
                </a:solidFill>
                <a:latin typeface="微软雅黑" panose="020B0503020204020204" pitchFamily="34" charset="-122"/>
                <a:ea typeface="微软雅黑" panose="020B0503020204020204" pitchFamily="34" charset="-122"/>
              </a:rPr>
              <a:t>及其变种</a:t>
            </a:r>
            <a:endParaRPr lang="zh-CN" altLang="en-US" sz="1400" b="1" dirty="0">
              <a:solidFill>
                <a:srgbClr val="093B5C"/>
              </a:solidFill>
              <a:latin typeface="微软雅黑" panose="020B0503020204020204" pitchFamily="34" charset="-122"/>
              <a:ea typeface="微软雅黑" panose="020B0503020204020204" pitchFamily="34" charset="-122"/>
            </a:endParaRPr>
          </a:p>
        </p:txBody>
      </p:sp>
      <p:sp>
        <p:nvSpPr>
          <p:cNvPr id="2" name="圆角矩形 1"/>
          <p:cNvSpPr/>
          <p:nvPr/>
        </p:nvSpPr>
        <p:spPr bwMode="auto">
          <a:xfrm>
            <a:off x="5999495" y="1007390"/>
            <a:ext cx="2896531" cy="5641383"/>
          </a:xfrm>
          <a:prstGeom prst="roundRect">
            <a:avLst/>
          </a:prstGeom>
          <a:noFill/>
          <a:ln w="25400">
            <a:solidFill>
              <a:srgbClr val="FF0000"/>
            </a:solidFill>
          </a:ln>
          <a:effectLst>
            <a:outerShdw blurRad="203200" dist="762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Tree>
    <p:extLst>
      <p:ext uri="{BB962C8B-B14F-4D97-AF65-F5344CB8AC3E}">
        <p14:creationId xmlns:p14="http://schemas.microsoft.com/office/powerpoint/2010/main" val="12372286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42"/>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p:cTn id="14" dur="500" fill="hold"/>
                                        <p:tgtEl>
                                          <p:spTgt spid="41"/>
                                        </p:tgtEl>
                                        <p:attrNameLst>
                                          <p:attrName>ppt_w</p:attrName>
                                        </p:attrNameLst>
                                      </p:cBhvr>
                                      <p:tavLst>
                                        <p:tav tm="0">
                                          <p:val>
                                            <p:fltVal val="0"/>
                                          </p:val>
                                        </p:tav>
                                        <p:tav tm="100000">
                                          <p:val>
                                            <p:strVal val="#ppt_w"/>
                                          </p:val>
                                        </p:tav>
                                      </p:tavLst>
                                    </p:anim>
                                    <p:anim calcmode="lin" valueType="num">
                                      <p:cBhvr>
                                        <p:cTn id="15" dur="500" fill="hold"/>
                                        <p:tgtEl>
                                          <p:spTgt spid="41"/>
                                        </p:tgtEl>
                                        <p:attrNameLst>
                                          <p:attrName>ppt_h</p:attrName>
                                        </p:attrNameLst>
                                      </p:cBhvr>
                                      <p:tavLst>
                                        <p:tav tm="0">
                                          <p:val>
                                            <p:fltVal val="0"/>
                                          </p:val>
                                        </p:tav>
                                        <p:tav tm="100000">
                                          <p:val>
                                            <p:strVal val="#ppt_h"/>
                                          </p:val>
                                        </p:tav>
                                      </p:tavLst>
                                    </p:anim>
                                    <p:animEffect transition="in" filter="fade">
                                      <p:cBhvr>
                                        <p:cTn id="16" dur="500"/>
                                        <p:tgtEl>
                                          <p:spTgt spid="41"/>
                                        </p:tgtEl>
                                      </p:cBhvr>
                                    </p:animEffect>
                                  </p:childTnLst>
                                </p:cTn>
                              </p:par>
                              <p:par>
                                <p:cTn id="17" presetID="35" presetClass="path" presetSubtype="0" accel="50000" decel="50000" fill="hold" grpId="1" nodeType="withEffect">
                                  <p:stCondLst>
                                    <p:cond delay="0"/>
                                  </p:stCondLst>
                                  <p:childTnLst>
                                    <p:animMotion origin="layout" path="M 8.33333E-7 -3.7037E-6 L 0.12148 -3.7037E-6 " pathEditMode="relative" rAng="0" ptsTypes="AA">
                                      <p:cBhvr>
                                        <p:cTn id="18" dur="1000" spd="-100000" fill="hold"/>
                                        <p:tgtEl>
                                          <p:spTgt spid="41"/>
                                        </p:tgtEl>
                                        <p:attrNameLst>
                                          <p:attrName>ppt_x</p:attrName>
                                          <p:attrName>ppt_y</p:attrName>
                                        </p:attrNameLst>
                                      </p:cBhvr>
                                      <p:rCtr x="6068" y="0"/>
                                    </p:animMotion>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92"/>
                                        </p:tgtEl>
                                        <p:attrNameLst>
                                          <p:attrName>style.visibility</p:attrName>
                                        </p:attrNameLst>
                                      </p:cBhvr>
                                      <p:to>
                                        <p:strVal val="visible"/>
                                      </p:to>
                                    </p:set>
                                    <p:anim calcmode="lin" valueType="num">
                                      <p:cBhvr>
                                        <p:cTn id="22" dur="250" fill="hold"/>
                                        <p:tgtEl>
                                          <p:spTgt spid="92"/>
                                        </p:tgtEl>
                                        <p:attrNameLst>
                                          <p:attrName>ppt_w</p:attrName>
                                        </p:attrNameLst>
                                      </p:cBhvr>
                                      <p:tavLst>
                                        <p:tav tm="0">
                                          <p:val>
                                            <p:fltVal val="0"/>
                                          </p:val>
                                        </p:tav>
                                        <p:tav tm="100000">
                                          <p:val>
                                            <p:strVal val="#ppt_w"/>
                                          </p:val>
                                        </p:tav>
                                      </p:tavLst>
                                    </p:anim>
                                    <p:anim calcmode="lin" valueType="num">
                                      <p:cBhvr>
                                        <p:cTn id="23" dur="250" fill="hold"/>
                                        <p:tgtEl>
                                          <p:spTgt spid="92"/>
                                        </p:tgtEl>
                                        <p:attrNameLst>
                                          <p:attrName>ppt_h</p:attrName>
                                        </p:attrNameLst>
                                      </p:cBhvr>
                                      <p:tavLst>
                                        <p:tav tm="0">
                                          <p:val>
                                            <p:fltVal val="0"/>
                                          </p:val>
                                        </p:tav>
                                        <p:tav tm="100000">
                                          <p:val>
                                            <p:strVal val="#ppt_h"/>
                                          </p:val>
                                        </p:tav>
                                      </p:tavLst>
                                    </p:anim>
                                    <p:animEffect transition="in" filter="fade">
                                      <p:cBhvr>
                                        <p:cTn id="24" dur="250"/>
                                        <p:tgtEl>
                                          <p:spTgt spid="92"/>
                                        </p:tgtEl>
                                      </p:cBhvr>
                                    </p:animEffect>
                                  </p:childTnLst>
                                </p:cTn>
                              </p:par>
                              <p:par>
                                <p:cTn id="25" presetID="6" presetClass="emph" presetSubtype="0" decel="100000" fill="hold" grpId="1" nodeType="withEffect">
                                  <p:stCondLst>
                                    <p:cond delay="200"/>
                                  </p:stCondLst>
                                  <p:childTnLst>
                                    <p:animScale>
                                      <p:cBhvr>
                                        <p:cTn id="26" dur="250" fill="hold"/>
                                        <p:tgtEl>
                                          <p:spTgt spid="92"/>
                                        </p:tgtEl>
                                      </p:cBhvr>
                                      <p:by x="110000" y="110000"/>
                                    </p:animScale>
                                  </p:childTnLst>
                                </p:cTn>
                              </p:par>
                              <p:par>
                                <p:cTn id="27" presetID="6" presetClass="emph" presetSubtype="0" decel="100000" fill="hold" grpId="2" nodeType="withEffect">
                                  <p:stCondLst>
                                    <p:cond delay="400"/>
                                  </p:stCondLst>
                                  <p:childTnLst>
                                    <p:animScale>
                                      <p:cBhvr>
                                        <p:cTn id="28" dur="250" fill="hold"/>
                                        <p:tgtEl>
                                          <p:spTgt spid="92"/>
                                        </p:tgtEl>
                                      </p:cBhvr>
                                      <p:by x="91000" y="91000"/>
                                    </p:animScale>
                                  </p:childTnLst>
                                </p:cTn>
                              </p:par>
                            </p:childTnLst>
                          </p:cTn>
                        </p:par>
                        <p:par>
                          <p:cTn id="29" fill="hold">
                            <p:stCondLst>
                              <p:cond delay="1650"/>
                            </p:stCondLst>
                            <p:childTnLst>
                              <p:par>
                                <p:cTn id="30" presetID="53" presetClass="entr" presetSubtype="16" fill="hold" grpId="0" nodeType="afterEffect">
                                  <p:stCondLst>
                                    <p:cond delay="0"/>
                                  </p:stCondLst>
                                  <p:childTnLst>
                                    <p:set>
                                      <p:cBhvr>
                                        <p:cTn id="31" dur="1" fill="hold">
                                          <p:stCondLst>
                                            <p:cond delay="0"/>
                                          </p:stCondLst>
                                        </p:cTn>
                                        <p:tgtEl>
                                          <p:spTgt spid="93"/>
                                        </p:tgtEl>
                                        <p:attrNameLst>
                                          <p:attrName>style.visibility</p:attrName>
                                        </p:attrNameLst>
                                      </p:cBhvr>
                                      <p:to>
                                        <p:strVal val="visible"/>
                                      </p:to>
                                    </p:set>
                                    <p:anim calcmode="lin" valueType="num">
                                      <p:cBhvr>
                                        <p:cTn id="32" dur="250" fill="hold"/>
                                        <p:tgtEl>
                                          <p:spTgt spid="93"/>
                                        </p:tgtEl>
                                        <p:attrNameLst>
                                          <p:attrName>ppt_w</p:attrName>
                                        </p:attrNameLst>
                                      </p:cBhvr>
                                      <p:tavLst>
                                        <p:tav tm="0">
                                          <p:val>
                                            <p:fltVal val="0"/>
                                          </p:val>
                                        </p:tav>
                                        <p:tav tm="100000">
                                          <p:val>
                                            <p:strVal val="#ppt_w"/>
                                          </p:val>
                                        </p:tav>
                                      </p:tavLst>
                                    </p:anim>
                                    <p:anim calcmode="lin" valueType="num">
                                      <p:cBhvr>
                                        <p:cTn id="33" dur="250" fill="hold"/>
                                        <p:tgtEl>
                                          <p:spTgt spid="93"/>
                                        </p:tgtEl>
                                        <p:attrNameLst>
                                          <p:attrName>ppt_h</p:attrName>
                                        </p:attrNameLst>
                                      </p:cBhvr>
                                      <p:tavLst>
                                        <p:tav tm="0">
                                          <p:val>
                                            <p:fltVal val="0"/>
                                          </p:val>
                                        </p:tav>
                                        <p:tav tm="100000">
                                          <p:val>
                                            <p:strVal val="#ppt_h"/>
                                          </p:val>
                                        </p:tav>
                                      </p:tavLst>
                                    </p:anim>
                                    <p:animEffect transition="in" filter="fade">
                                      <p:cBhvr>
                                        <p:cTn id="34" dur="250"/>
                                        <p:tgtEl>
                                          <p:spTgt spid="93"/>
                                        </p:tgtEl>
                                      </p:cBhvr>
                                    </p:animEffect>
                                  </p:childTnLst>
                                </p:cTn>
                              </p:par>
                            </p:childTnLst>
                          </p:cTn>
                        </p:par>
                        <p:par>
                          <p:cTn id="35" fill="hold">
                            <p:stCondLst>
                              <p:cond delay="1900"/>
                            </p:stCondLst>
                            <p:childTnLst>
                              <p:par>
                                <p:cTn id="36" presetID="53" presetClass="entr" presetSubtype="16" fill="hold" grpId="0" nodeType="afterEffect">
                                  <p:stCondLst>
                                    <p:cond delay="0"/>
                                  </p:stCondLst>
                                  <p:childTnLst>
                                    <p:set>
                                      <p:cBhvr>
                                        <p:cTn id="37" dur="1" fill="hold">
                                          <p:stCondLst>
                                            <p:cond delay="0"/>
                                          </p:stCondLst>
                                        </p:cTn>
                                        <p:tgtEl>
                                          <p:spTgt spid="94"/>
                                        </p:tgtEl>
                                        <p:attrNameLst>
                                          <p:attrName>style.visibility</p:attrName>
                                        </p:attrNameLst>
                                      </p:cBhvr>
                                      <p:to>
                                        <p:strVal val="visible"/>
                                      </p:to>
                                    </p:set>
                                    <p:anim calcmode="lin" valueType="num">
                                      <p:cBhvr>
                                        <p:cTn id="38" dur="250" fill="hold"/>
                                        <p:tgtEl>
                                          <p:spTgt spid="94"/>
                                        </p:tgtEl>
                                        <p:attrNameLst>
                                          <p:attrName>ppt_w</p:attrName>
                                        </p:attrNameLst>
                                      </p:cBhvr>
                                      <p:tavLst>
                                        <p:tav tm="0">
                                          <p:val>
                                            <p:fltVal val="0"/>
                                          </p:val>
                                        </p:tav>
                                        <p:tav tm="100000">
                                          <p:val>
                                            <p:strVal val="#ppt_w"/>
                                          </p:val>
                                        </p:tav>
                                      </p:tavLst>
                                    </p:anim>
                                    <p:anim calcmode="lin" valueType="num">
                                      <p:cBhvr>
                                        <p:cTn id="39" dur="250" fill="hold"/>
                                        <p:tgtEl>
                                          <p:spTgt spid="94"/>
                                        </p:tgtEl>
                                        <p:attrNameLst>
                                          <p:attrName>ppt_h</p:attrName>
                                        </p:attrNameLst>
                                      </p:cBhvr>
                                      <p:tavLst>
                                        <p:tav tm="0">
                                          <p:val>
                                            <p:fltVal val="0"/>
                                          </p:val>
                                        </p:tav>
                                        <p:tav tm="100000">
                                          <p:val>
                                            <p:strVal val="#ppt_h"/>
                                          </p:val>
                                        </p:tav>
                                      </p:tavLst>
                                    </p:anim>
                                    <p:animEffect transition="in" filter="fade">
                                      <p:cBhvr>
                                        <p:cTn id="40" dur="250"/>
                                        <p:tgtEl>
                                          <p:spTgt spid="94"/>
                                        </p:tgtEl>
                                      </p:cBhvr>
                                    </p:animEffect>
                                  </p:childTnLst>
                                </p:cTn>
                              </p:par>
                            </p:childTnLst>
                          </p:cTn>
                        </p:par>
                        <p:par>
                          <p:cTn id="41" fill="hold">
                            <p:stCondLst>
                              <p:cond delay="2150"/>
                            </p:stCondLst>
                            <p:childTnLst>
                              <p:par>
                                <p:cTn id="42" presetID="53" presetClass="entr" presetSubtype="16" fill="hold" grpId="0" nodeType="afterEffect">
                                  <p:stCondLst>
                                    <p:cond delay="0"/>
                                  </p:stCondLst>
                                  <p:childTnLst>
                                    <p:set>
                                      <p:cBhvr>
                                        <p:cTn id="43" dur="1" fill="hold">
                                          <p:stCondLst>
                                            <p:cond delay="0"/>
                                          </p:stCondLst>
                                        </p:cTn>
                                        <p:tgtEl>
                                          <p:spTgt spid="109"/>
                                        </p:tgtEl>
                                        <p:attrNameLst>
                                          <p:attrName>style.visibility</p:attrName>
                                        </p:attrNameLst>
                                      </p:cBhvr>
                                      <p:to>
                                        <p:strVal val="visible"/>
                                      </p:to>
                                    </p:set>
                                    <p:anim calcmode="lin" valueType="num">
                                      <p:cBhvr>
                                        <p:cTn id="44" dur="250" fill="hold"/>
                                        <p:tgtEl>
                                          <p:spTgt spid="109"/>
                                        </p:tgtEl>
                                        <p:attrNameLst>
                                          <p:attrName>ppt_w</p:attrName>
                                        </p:attrNameLst>
                                      </p:cBhvr>
                                      <p:tavLst>
                                        <p:tav tm="0">
                                          <p:val>
                                            <p:fltVal val="0"/>
                                          </p:val>
                                        </p:tav>
                                        <p:tav tm="100000">
                                          <p:val>
                                            <p:strVal val="#ppt_w"/>
                                          </p:val>
                                        </p:tav>
                                      </p:tavLst>
                                    </p:anim>
                                    <p:anim calcmode="lin" valueType="num">
                                      <p:cBhvr>
                                        <p:cTn id="45" dur="250" fill="hold"/>
                                        <p:tgtEl>
                                          <p:spTgt spid="109"/>
                                        </p:tgtEl>
                                        <p:attrNameLst>
                                          <p:attrName>ppt_h</p:attrName>
                                        </p:attrNameLst>
                                      </p:cBhvr>
                                      <p:tavLst>
                                        <p:tav tm="0">
                                          <p:val>
                                            <p:fltVal val="0"/>
                                          </p:val>
                                        </p:tav>
                                        <p:tav tm="100000">
                                          <p:val>
                                            <p:strVal val="#ppt_h"/>
                                          </p:val>
                                        </p:tav>
                                      </p:tavLst>
                                    </p:anim>
                                    <p:animEffect transition="in" filter="fade">
                                      <p:cBhvr>
                                        <p:cTn id="46" dur="250"/>
                                        <p:tgtEl>
                                          <p:spTgt spid="109"/>
                                        </p:tgtEl>
                                      </p:cBhvr>
                                    </p:animEffect>
                                  </p:childTnLst>
                                </p:cTn>
                              </p:par>
                            </p:childTnLst>
                          </p:cTn>
                        </p:par>
                        <p:par>
                          <p:cTn id="47" fill="hold">
                            <p:stCondLst>
                              <p:cond delay="2400"/>
                            </p:stCondLst>
                            <p:childTnLst>
                              <p:par>
                                <p:cTn id="48" presetID="53" presetClass="entr" presetSubtype="16" fill="hold" grpId="0" nodeType="afterEffect">
                                  <p:stCondLst>
                                    <p:cond delay="0"/>
                                  </p:stCondLst>
                                  <p:childTnLst>
                                    <p:set>
                                      <p:cBhvr>
                                        <p:cTn id="49" dur="1" fill="hold">
                                          <p:stCondLst>
                                            <p:cond delay="0"/>
                                          </p:stCondLst>
                                        </p:cTn>
                                        <p:tgtEl>
                                          <p:spTgt spid="122"/>
                                        </p:tgtEl>
                                        <p:attrNameLst>
                                          <p:attrName>style.visibility</p:attrName>
                                        </p:attrNameLst>
                                      </p:cBhvr>
                                      <p:to>
                                        <p:strVal val="visible"/>
                                      </p:to>
                                    </p:set>
                                    <p:anim calcmode="lin" valueType="num">
                                      <p:cBhvr>
                                        <p:cTn id="50" dur="250" fill="hold"/>
                                        <p:tgtEl>
                                          <p:spTgt spid="122"/>
                                        </p:tgtEl>
                                        <p:attrNameLst>
                                          <p:attrName>ppt_w</p:attrName>
                                        </p:attrNameLst>
                                      </p:cBhvr>
                                      <p:tavLst>
                                        <p:tav tm="0">
                                          <p:val>
                                            <p:fltVal val="0"/>
                                          </p:val>
                                        </p:tav>
                                        <p:tav tm="100000">
                                          <p:val>
                                            <p:strVal val="#ppt_w"/>
                                          </p:val>
                                        </p:tav>
                                      </p:tavLst>
                                    </p:anim>
                                    <p:anim calcmode="lin" valueType="num">
                                      <p:cBhvr>
                                        <p:cTn id="51" dur="250" fill="hold"/>
                                        <p:tgtEl>
                                          <p:spTgt spid="122"/>
                                        </p:tgtEl>
                                        <p:attrNameLst>
                                          <p:attrName>ppt_h</p:attrName>
                                        </p:attrNameLst>
                                      </p:cBhvr>
                                      <p:tavLst>
                                        <p:tav tm="0">
                                          <p:val>
                                            <p:fltVal val="0"/>
                                          </p:val>
                                        </p:tav>
                                        <p:tav tm="100000">
                                          <p:val>
                                            <p:strVal val="#ppt_h"/>
                                          </p:val>
                                        </p:tav>
                                      </p:tavLst>
                                    </p:anim>
                                    <p:animEffect transition="in" filter="fade">
                                      <p:cBhvr>
                                        <p:cTn id="52" dur="250"/>
                                        <p:tgtEl>
                                          <p:spTgt spid="122"/>
                                        </p:tgtEl>
                                      </p:cBhvr>
                                    </p:animEffect>
                                  </p:childTnLst>
                                </p:cTn>
                              </p:par>
                            </p:childTnLst>
                          </p:cTn>
                        </p:par>
                        <p:par>
                          <p:cTn id="53" fill="hold">
                            <p:stCondLst>
                              <p:cond delay="2650"/>
                            </p:stCondLst>
                            <p:childTnLst>
                              <p:par>
                                <p:cTn id="54" presetID="10" presetClass="entr" presetSubtype="0" fill="hold" nodeType="afterEffect">
                                  <p:stCondLst>
                                    <p:cond delay="0"/>
                                  </p:stCondLst>
                                  <p:childTnLst>
                                    <p:set>
                                      <p:cBhvr>
                                        <p:cTn id="55" dur="1" fill="hold">
                                          <p:stCondLst>
                                            <p:cond delay="0"/>
                                          </p:stCondLst>
                                        </p:cTn>
                                        <p:tgtEl>
                                          <p:spTgt spid="95"/>
                                        </p:tgtEl>
                                        <p:attrNameLst>
                                          <p:attrName>style.visibility</p:attrName>
                                        </p:attrNameLst>
                                      </p:cBhvr>
                                      <p:to>
                                        <p:strVal val="visible"/>
                                      </p:to>
                                    </p:set>
                                    <p:animEffect transition="in" filter="fade">
                                      <p:cBhvr>
                                        <p:cTn id="56" dur="200"/>
                                        <p:tgtEl>
                                          <p:spTgt spid="95"/>
                                        </p:tgtEl>
                                      </p:cBhvr>
                                    </p:animEffect>
                                  </p:childTnLst>
                                </p:cTn>
                              </p:par>
                            </p:childTnLst>
                          </p:cTn>
                        </p:par>
                        <p:par>
                          <p:cTn id="57" fill="hold">
                            <p:stCondLst>
                              <p:cond delay="2850"/>
                            </p:stCondLst>
                            <p:childTnLst>
                              <p:par>
                                <p:cTn id="58" presetID="53" presetClass="entr" presetSubtype="16" fill="hold" grpId="0" nodeType="afterEffect">
                                  <p:stCondLst>
                                    <p:cond delay="0"/>
                                  </p:stCondLst>
                                  <p:iterate type="lt">
                                    <p:tmPct val="10000"/>
                                  </p:iterate>
                                  <p:childTnLst>
                                    <p:set>
                                      <p:cBhvr>
                                        <p:cTn id="59" dur="1" fill="hold">
                                          <p:stCondLst>
                                            <p:cond delay="0"/>
                                          </p:stCondLst>
                                        </p:cTn>
                                        <p:tgtEl>
                                          <p:spTgt spid="121"/>
                                        </p:tgtEl>
                                        <p:attrNameLst>
                                          <p:attrName>style.visibility</p:attrName>
                                        </p:attrNameLst>
                                      </p:cBhvr>
                                      <p:to>
                                        <p:strVal val="visible"/>
                                      </p:to>
                                    </p:set>
                                    <p:anim calcmode="lin" valueType="num">
                                      <p:cBhvr>
                                        <p:cTn id="60" dur="100" fill="hold"/>
                                        <p:tgtEl>
                                          <p:spTgt spid="121"/>
                                        </p:tgtEl>
                                        <p:attrNameLst>
                                          <p:attrName>ppt_w</p:attrName>
                                        </p:attrNameLst>
                                      </p:cBhvr>
                                      <p:tavLst>
                                        <p:tav tm="0">
                                          <p:val>
                                            <p:fltVal val="0"/>
                                          </p:val>
                                        </p:tav>
                                        <p:tav tm="100000">
                                          <p:val>
                                            <p:strVal val="#ppt_w"/>
                                          </p:val>
                                        </p:tav>
                                      </p:tavLst>
                                    </p:anim>
                                    <p:anim calcmode="lin" valueType="num">
                                      <p:cBhvr>
                                        <p:cTn id="61" dur="100" fill="hold"/>
                                        <p:tgtEl>
                                          <p:spTgt spid="121"/>
                                        </p:tgtEl>
                                        <p:attrNameLst>
                                          <p:attrName>ppt_h</p:attrName>
                                        </p:attrNameLst>
                                      </p:cBhvr>
                                      <p:tavLst>
                                        <p:tav tm="0">
                                          <p:val>
                                            <p:fltVal val="0"/>
                                          </p:val>
                                        </p:tav>
                                        <p:tav tm="100000">
                                          <p:val>
                                            <p:strVal val="#ppt_h"/>
                                          </p:val>
                                        </p:tav>
                                      </p:tavLst>
                                    </p:anim>
                                    <p:animEffect transition="in" filter="fade">
                                      <p:cBhvr>
                                        <p:cTn id="62" dur="100"/>
                                        <p:tgtEl>
                                          <p:spTgt spid="121"/>
                                        </p:tgtEl>
                                      </p:cBhvr>
                                    </p:animEffect>
                                  </p:childTnLst>
                                </p:cTn>
                              </p:par>
                            </p:childTnLst>
                          </p:cTn>
                        </p:par>
                        <p:par>
                          <p:cTn id="63" fill="hold">
                            <p:stCondLst>
                              <p:cond delay="3280"/>
                            </p:stCondLst>
                            <p:childTnLst>
                              <p:par>
                                <p:cTn id="64" presetID="53" presetClass="entr" presetSubtype="16" fill="hold" grpId="0" nodeType="afterEffect">
                                  <p:stCondLst>
                                    <p:cond delay="0"/>
                                  </p:stCondLst>
                                  <p:childTnLst>
                                    <p:set>
                                      <p:cBhvr>
                                        <p:cTn id="65" dur="1" fill="hold">
                                          <p:stCondLst>
                                            <p:cond delay="0"/>
                                          </p:stCondLst>
                                        </p:cTn>
                                        <p:tgtEl>
                                          <p:spTgt spid="96"/>
                                        </p:tgtEl>
                                        <p:attrNameLst>
                                          <p:attrName>style.visibility</p:attrName>
                                        </p:attrNameLst>
                                      </p:cBhvr>
                                      <p:to>
                                        <p:strVal val="visible"/>
                                      </p:to>
                                    </p:set>
                                    <p:anim calcmode="lin" valueType="num">
                                      <p:cBhvr>
                                        <p:cTn id="66" dur="250" fill="hold"/>
                                        <p:tgtEl>
                                          <p:spTgt spid="96"/>
                                        </p:tgtEl>
                                        <p:attrNameLst>
                                          <p:attrName>ppt_w</p:attrName>
                                        </p:attrNameLst>
                                      </p:cBhvr>
                                      <p:tavLst>
                                        <p:tav tm="0">
                                          <p:val>
                                            <p:fltVal val="0"/>
                                          </p:val>
                                        </p:tav>
                                        <p:tav tm="100000">
                                          <p:val>
                                            <p:strVal val="#ppt_w"/>
                                          </p:val>
                                        </p:tav>
                                      </p:tavLst>
                                    </p:anim>
                                    <p:anim calcmode="lin" valueType="num">
                                      <p:cBhvr>
                                        <p:cTn id="67" dur="250" fill="hold"/>
                                        <p:tgtEl>
                                          <p:spTgt spid="96"/>
                                        </p:tgtEl>
                                        <p:attrNameLst>
                                          <p:attrName>ppt_h</p:attrName>
                                        </p:attrNameLst>
                                      </p:cBhvr>
                                      <p:tavLst>
                                        <p:tav tm="0">
                                          <p:val>
                                            <p:fltVal val="0"/>
                                          </p:val>
                                        </p:tav>
                                        <p:tav tm="100000">
                                          <p:val>
                                            <p:strVal val="#ppt_h"/>
                                          </p:val>
                                        </p:tav>
                                      </p:tavLst>
                                    </p:anim>
                                    <p:animEffect transition="in" filter="fade">
                                      <p:cBhvr>
                                        <p:cTn id="68" dur="250"/>
                                        <p:tgtEl>
                                          <p:spTgt spid="96"/>
                                        </p:tgtEl>
                                      </p:cBhvr>
                                    </p:animEffect>
                                  </p:childTnLst>
                                </p:cTn>
                              </p:par>
                              <p:par>
                                <p:cTn id="69" presetID="6" presetClass="emph" presetSubtype="0" decel="100000" fill="hold" grpId="1" nodeType="withEffect">
                                  <p:stCondLst>
                                    <p:cond delay="200"/>
                                  </p:stCondLst>
                                  <p:childTnLst>
                                    <p:animScale>
                                      <p:cBhvr>
                                        <p:cTn id="70" dur="250" fill="hold"/>
                                        <p:tgtEl>
                                          <p:spTgt spid="96"/>
                                        </p:tgtEl>
                                      </p:cBhvr>
                                      <p:by x="110000" y="110000"/>
                                    </p:animScale>
                                  </p:childTnLst>
                                </p:cTn>
                              </p:par>
                              <p:par>
                                <p:cTn id="71" presetID="6" presetClass="emph" presetSubtype="0" decel="100000" fill="hold" grpId="2" nodeType="withEffect">
                                  <p:stCondLst>
                                    <p:cond delay="400"/>
                                  </p:stCondLst>
                                  <p:childTnLst>
                                    <p:animScale>
                                      <p:cBhvr>
                                        <p:cTn id="72" dur="250" fill="hold"/>
                                        <p:tgtEl>
                                          <p:spTgt spid="96"/>
                                        </p:tgtEl>
                                      </p:cBhvr>
                                      <p:by x="91000" y="91000"/>
                                    </p:animScale>
                                  </p:childTnLst>
                                </p:cTn>
                              </p:par>
                            </p:childTnLst>
                          </p:cTn>
                        </p:par>
                        <p:par>
                          <p:cTn id="73" fill="hold">
                            <p:stCondLst>
                              <p:cond delay="3930"/>
                            </p:stCondLst>
                            <p:childTnLst>
                              <p:par>
                                <p:cTn id="74" presetID="53" presetClass="entr" presetSubtype="16" fill="hold" grpId="0" nodeType="afterEffect">
                                  <p:stCondLst>
                                    <p:cond delay="0"/>
                                  </p:stCondLst>
                                  <p:childTnLst>
                                    <p:set>
                                      <p:cBhvr>
                                        <p:cTn id="75" dur="1" fill="hold">
                                          <p:stCondLst>
                                            <p:cond delay="0"/>
                                          </p:stCondLst>
                                        </p:cTn>
                                        <p:tgtEl>
                                          <p:spTgt spid="97"/>
                                        </p:tgtEl>
                                        <p:attrNameLst>
                                          <p:attrName>style.visibility</p:attrName>
                                        </p:attrNameLst>
                                      </p:cBhvr>
                                      <p:to>
                                        <p:strVal val="visible"/>
                                      </p:to>
                                    </p:set>
                                    <p:anim calcmode="lin" valueType="num">
                                      <p:cBhvr>
                                        <p:cTn id="76" dur="250" fill="hold"/>
                                        <p:tgtEl>
                                          <p:spTgt spid="97"/>
                                        </p:tgtEl>
                                        <p:attrNameLst>
                                          <p:attrName>ppt_w</p:attrName>
                                        </p:attrNameLst>
                                      </p:cBhvr>
                                      <p:tavLst>
                                        <p:tav tm="0">
                                          <p:val>
                                            <p:fltVal val="0"/>
                                          </p:val>
                                        </p:tav>
                                        <p:tav tm="100000">
                                          <p:val>
                                            <p:strVal val="#ppt_w"/>
                                          </p:val>
                                        </p:tav>
                                      </p:tavLst>
                                    </p:anim>
                                    <p:anim calcmode="lin" valueType="num">
                                      <p:cBhvr>
                                        <p:cTn id="77" dur="250" fill="hold"/>
                                        <p:tgtEl>
                                          <p:spTgt spid="97"/>
                                        </p:tgtEl>
                                        <p:attrNameLst>
                                          <p:attrName>ppt_h</p:attrName>
                                        </p:attrNameLst>
                                      </p:cBhvr>
                                      <p:tavLst>
                                        <p:tav tm="0">
                                          <p:val>
                                            <p:fltVal val="0"/>
                                          </p:val>
                                        </p:tav>
                                        <p:tav tm="100000">
                                          <p:val>
                                            <p:strVal val="#ppt_h"/>
                                          </p:val>
                                        </p:tav>
                                      </p:tavLst>
                                    </p:anim>
                                    <p:animEffect transition="in" filter="fade">
                                      <p:cBhvr>
                                        <p:cTn id="78" dur="250"/>
                                        <p:tgtEl>
                                          <p:spTgt spid="97"/>
                                        </p:tgtEl>
                                      </p:cBhvr>
                                    </p:animEffect>
                                  </p:childTnLst>
                                </p:cTn>
                              </p:par>
                            </p:childTnLst>
                          </p:cTn>
                        </p:par>
                        <p:par>
                          <p:cTn id="79" fill="hold">
                            <p:stCondLst>
                              <p:cond delay="4180"/>
                            </p:stCondLst>
                            <p:childTnLst>
                              <p:par>
                                <p:cTn id="80" presetID="53" presetClass="entr" presetSubtype="16" fill="hold" grpId="0" nodeType="afterEffect">
                                  <p:stCondLst>
                                    <p:cond delay="0"/>
                                  </p:stCondLst>
                                  <p:childTnLst>
                                    <p:set>
                                      <p:cBhvr>
                                        <p:cTn id="81" dur="1" fill="hold">
                                          <p:stCondLst>
                                            <p:cond delay="0"/>
                                          </p:stCondLst>
                                        </p:cTn>
                                        <p:tgtEl>
                                          <p:spTgt spid="98"/>
                                        </p:tgtEl>
                                        <p:attrNameLst>
                                          <p:attrName>style.visibility</p:attrName>
                                        </p:attrNameLst>
                                      </p:cBhvr>
                                      <p:to>
                                        <p:strVal val="visible"/>
                                      </p:to>
                                    </p:set>
                                    <p:anim calcmode="lin" valueType="num">
                                      <p:cBhvr>
                                        <p:cTn id="82" dur="250" fill="hold"/>
                                        <p:tgtEl>
                                          <p:spTgt spid="98"/>
                                        </p:tgtEl>
                                        <p:attrNameLst>
                                          <p:attrName>ppt_w</p:attrName>
                                        </p:attrNameLst>
                                      </p:cBhvr>
                                      <p:tavLst>
                                        <p:tav tm="0">
                                          <p:val>
                                            <p:fltVal val="0"/>
                                          </p:val>
                                        </p:tav>
                                        <p:tav tm="100000">
                                          <p:val>
                                            <p:strVal val="#ppt_w"/>
                                          </p:val>
                                        </p:tav>
                                      </p:tavLst>
                                    </p:anim>
                                    <p:anim calcmode="lin" valueType="num">
                                      <p:cBhvr>
                                        <p:cTn id="83" dur="250" fill="hold"/>
                                        <p:tgtEl>
                                          <p:spTgt spid="98"/>
                                        </p:tgtEl>
                                        <p:attrNameLst>
                                          <p:attrName>ppt_h</p:attrName>
                                        </p:attrNameLst>
                                      </p:cBhvr>
                                      <p:tavLst>
                                        <p:tav tm="0">
                                          <p:val>
                                            <p:fltVal val="0"/>
                                          </p:val>
                                        </p:tav>
                                        <p:tav tm="100000">
                                          <p:val>
                                            <p:strVal val="#ppt_h"/>
                                          </p:val>
                                        </p:tav>
                                      </p:tavLst>
                                    </p:anim>
                                    <p:animEffect transition="in" filter="fade">
                                      <p:cBhvr>
                                        <p:cTn id="84" dur="250"/>
                                        <p:tgtEl>
                                          <p:spTgt spid="98"/>
                                        </p:tgtEl>
                                      </p:cBhvr>
                                    </p:animEffect>
                                  </p:childTnLst>
                                </p:cTn>
                              </p:par>
                            </p:childTnLst>
                          </p:cTn>
                        </p:par>
                        <p:par>
                          <p:cTn id="85" fill="hold">
                            <p:stCondLst>
                              <p:cond delay="4430"/>
                            </p:stCondLst>
                            <p:childTnLst>
                              <p:par>
                                <p:cTn id="86" presetID="53" presetClass="entr" presetSubtype="16" fill="hold" grpId="0" nodeType="afterEffect">
                                  <p:stCondLst>
                                    <p:cond delay="0"/>
                                  </p:stCondLst>
                                  <p:childTnLst>
                                    <p:set>
                                      <p:cBhvr>
                                        <p:cTn id="87" dur="1" fill="hold">
                                          <p:stCondLst>
                                            <p:cond delay="0"/>
                                          </p:stCondLst>
                                        </p:cTn>
                                        <p:tgtEl>
                                          <p:spTgt spid="108"/>
                                        </p:tgtEl>
                                        <p:attrNameLst>
                                          <p:attrName>style.visibility</p:attrName>
                                        </p:attrNameLst>
                                      </p:cBhvr>
                                      <p:to>
                                        <p:strVal val="visible"/>
                                      </p:to>
                                    </p:set>
                                    <p:anim calcmode="lin" valueType="num">
                                      <p:cBhvr>
                                        <p:cTn id="88" dur="250" fill="hold"/>
                                        <p:tgtEl>
                                          <p:spTgt spid="108"/>
                                        </p:tgtEl>
                                        <p:attrNameLst>
                                          <p:attrName>ppt_w</p:attrName>
                                        </p:attrNameLst>
                                      </p:cBhvr>
                                      <p:tavLst>
                                        <p:tav tm="0">
                                          <p:val>
                                            <p:fltVal val="0"/>
                                          </p:val>
                                        </p:tav>
                                        <p:tav tm="100000">
                                          <p:val>
                                            <p:strVal val="#ppt_w"/>
                                          </p:val>
                                        </p:tav>
                                      </p:tavLst>
                                    </p:anim>
                                    <p:anim calcmode="lin" valueType="num">
                                      <p:cBhvr>
                                        <p:cTn id="89" dur="250" fill="hold"/>
                                        <p:tgtEl>
                                          <p:spTgt spid="108"/>
                                        </p:tgtEl>
                                        <p:attrNameLst>
                                          <p:attrName>ppt_h</p:attrName>
                                        </p:attrNameLst>
                                      </p:cBhvr>
                                      <p:tavLst>
                                        <p:tav tm="0">
                                          <p:val>
                                            <p:fltVal val="0"/>
                                          </p:val>
                                        </p:tav>
                                        <p:tav tm="100000">
                                          <p:val>
                                            <p:strVal val="#ppt_h"/>
                                          </p:val>
                                        </p:tav>
                                      </p:tavLst>
                                    </p:anim>
                                    <p:animEffect transition="in" filter="fade">
                                      <p:cBhvr>
                                        <p:cTn id="90" dur="250"/>
                                        <p:tgtEl>
                                          <p:spTgt spid="108"/>
                                        </p:tgtEl>
                                      </p:cBhvr>
                                    </p:animEffect>
                                  </p:childTnLst>
                                </p:cTn>
                              </p:par>
                            </p:childTnLst>
                          </p:cTn>
                        </p:par>
                        <p:par>
                          <p:cTn id="91" fill="hold">
                            <p:stCondLst>
                              <p:cond delay="4680"/>
                            </p:stCondLst>
                            <p:childTnLst>
                              <p:par>
                                <p:cTn id="92" presetID="10" presetClass="entr" presetSubtype="0" fill="hold" nodeType="afterEffect">
                                  <p:stCondLst>
                                    <p:cond delay="0"/>
                                  </p:stCondLst>
                                  <p:childTnLst>
                                    <p:set>
                                      <p:cBhvr>
                                        <p:cTn id="93" dur="1" fill="hold">
                                          <p:stCondLst>
                                            <p:cond delay="0"/>
                                          </p:stCondLst>
                                        </p:cTn>
                                        <p:tgtEl>
                                          <p:spTgt spid="99"/>
                                        </p:tgtEl>
                                        <p:attrNameLst>
                                          <p:attrName>style.visibility</p:attrName>
                                        </p:attrNameLst>
                                      </p:cBhvr>
                                      <p:to>
                                        <p:strVal val="visible"/>
                                      </p:to>
                                    </p:set>
                                    <p:animEffect transition="in" filter="fade">
                                      <p:cBhvr>
                                        <p:cTn id="94" dur="200"/>
                                        <p:tgtEl>
                                          <p:spTgt spid="99"/>
                                        </p:tgtEl>
                                      </p:cBhvr>
                                    </p:animEffect>
                                  </p:childTnLst>
                                </p:cTn>
                              </p:par>
                            </p:childTnLst>
                          </p:cTn>
                        </p:par>
                        <p:par>
                          <p:cTn id="95" fill="hold">
                            <p:stCondLst>
                              <p:cond delay="4880"/>
                            </p:stCondLst>
                            <p:childTnLst>
                              <p:par>
                                <p:cTn id="96" presetID="53" presetClass="entr" presetSubtype="16" fill="hold" grpId="0" nodeType="afterEffect">
                                  <p:stCondLst>
                                    <p:cond delay="0"/>
                                  </p:stCondLst>
                                  <p:iterate type="lt">
                                    <p:tmPct val="10000"/>
                                  </p:iterate>
                                  <p:childTnLst>
                                    <p:set>
                                      <p:cBhvr>
                                        <p:cTn id="97" dur="1" fill="hold">
                                          <p:stCondLst>
                                            <p:cond delay="0"/>
                                          </p:stCondLst>
                                        </p:cTn>
                                        <p:tgtEl>
                                          <p:spTgt spid="126"/>
                                        </p:tgtEl>
                                        <p:attrNameLst>
                                          <p:attrName>style.visibility</p:attrName>
                                        </p:attrNameLst>
                                      </p:cBhvr>
                                      <p:to>
                                        <p:strVal val="visible"/>
                                      </p:to>
                                    </p:set>
                                    <p:anim calcmode="lin" valueType="num">
                                      <p:cBhvr>
                                        <p:cTn id="98" dur="100" fill="hold"/>
                                        <p:tgtEl>
                                          <p:spTgt spid="126"/>
                                        </p:tgtEl>
                                        <p:attrNameLst>
                                          <p:attrName>ppt_w</p:attrName>
                                        </p:attrNameLst>
                                      </p:cBhvr>
                                      <p:tavLst>
                                        <p:tav tm="0">
                                          <p:val>
                                            <p:fltVal val="0"/>
                                          </p:val>
                                        </p:tav>
                                        <p:tav tm="100000">
                                          <p:val>
                                            <p:strVal val="#ppt_w"/>
                                          </p:val>
                                        </p:tav>
                                      </p:tavLst>
                                    </p:anim>
                                    <p:anim calcmode="lin" valueType="num">
                                      <p:cBhvr>
                                        <p:cTn id="99" dur="100" fill="hold"/>
                                        <p:tgtEl>
                                          <p:spTgt spid="126"/>
                                        </p:tgtEl>
                                        <p:attrNameLst>
                                          <p:attrName>ppt_h</p:attrName>
                                        </p:attrNameLst>
                                      </p:cBhvr>
                                      <p:tavLst>
                                        <p:tav tm="0">
                                          <p:val>
                                            <p:fltVal val="0"/>
                                          </p:val>
                                        </p:tav>
                                        <p:tav tm="100000">
                                          <p:val>
                                            <p:strVal val="#ppt_h"/>
                                          </p:val>
                                        </p:tav>
                                      </p:tavLst>
                                    </p:anim>
                                    <p:animEffect transition="in" filter="fade">
                                      <p:cBhvr>
                                        <p:cTn id="100" dur="100"/>
                                        <p:tgtEl>
                                          <p:spTgt spid="126"/>
                                        </p:tgtEl>
                                      </p:cBhvr>
                                    </p:animEffect>
                                  </p:childTnLst>
                                </p:cTn>
                              </p:par>
                            </p:childTnLst>
                          </p:cTn>
                        </p:par>
                        <p:par>
                          <p:cTn id="101" fill="hold">
                            <p:stCondLst>
                              <p:cond delay="5350"/>
                            </p:stCondLst>
                            <p:childTnLst>
                              <p:par>
                                <p:cTn id="102" presetID="53" presetClass="entr" presetSubtype="16" fill="hold" grpId="0" nodeType="afterEffect">
                                  <p:stCondLst>
                                    <p:cond delay="0"/>
                                  </p:stCondLst>
                                  <p:childTnLst>
                                    <p:set>
                                      <p:cBhvr>
                                        <p:cTn id="103" dur="1" fill="hold">
                                          <p:stCondLst>
                                            <p:cond delay="0"/>
                                          </p:stCondLst>
                                        </p:cTn>
                                        <p:tgtEl>
                                          <p:spTgt spid="100"/>
                                        </p:tgtEl>
                                        <p:attrNameLst>
                                          <p:attrName>style.visibility</p:attrName>
                                        </p:attrNameLst>
                                      </p:cBhvr>
                                      <p:to>
                                        <p:strVal val="visible"/>
                                      </p:to>
                                    </p:set>
                                    <p:anim calcmode="lin" valueType="num">
                                      <p:cBhvr>
                                        <p:cTn id="104" dur="250" fill="hold"/>
                                        <p:tgtEl>
                                          <p:spTgt spid="100"/>
                                        </p:tgtEl>
                                        <p:attrNameLst>
                                          <p:attrName>ppt_w</p:attrName>
                                        </p:attrNameLst>
                                      </p:cBhvr>
                                      <p:tavLst>
                                        <p:tav tm="0">
                                          <p:val>
                                            <p:fltVal val="0"/>
                                          </p:val>
                                        </p:tav>
                                        <p:tav tm="100000">
                                          <p:val>
                                            <p:strVal val="#ppt_w"/>
                                          </p:val>
                                        </p:tav>
                                      </p:tavLst>
                                    </p:anim>
                                    <p:anim calcmode="lin" valueType="num">
                                      <p:cBhvr>
                                        <p:cTn id="105" dur="250" fill="hold"/>
                                        <p:tgtEl>
                                          <p:spTgt spid="100"/>
                                        </p:tgtEl>
                                        <p:attrNameLst>
                                          <p:attrName>ppt_h</p:attrName>
                                        </p:attrNameLst>
                                      </p:cBhvr>
                                      <p:tavLst>
                                        <p:tav tm="0">
                                          <p:val>
                                            <p:fltVal val="0"/>
                                          </p:val>
                                        </p:tav>
                                        <p:tav tm="100000">
                                          <p:val>
                                            <p:strVal val="#ppt_h"/>
                                          </p:val>
                                        </p:tav>
                                      </p:tavLst>
                                    </p:anim>
                                    <p:animEffect transition="in" filter="fade">
                                      <p:cBhvr>
                                        <p:cTn id="106" dur="250"/>
                                        <p:tgtEl>
                                          <p:spTgt spid="100"/>
                                        </p:tgtEl>
                                      </p:cBhvr>
                                    </p:animEffect>
                                  </p:childTnLst>
                                </p:cTn>
                              </p:par>
                              <p:par>
                                <p:cTn id="107" presetID="6" presetClass="emph" presetSubtype="0" decel="100000" fill="hold" grpId="1" nodeType="withEffect">
                                  <p:stCondLst>
                                    <p:cond delay="200"/>
                                  </p:stCondLst>
                                  <p:childTnLst>
                                    <p:animScale>
                                      <p:cBhvr>
                                        <p:cTn id="108" dur="250" fill="hold"/>
                                        <p:tgtEl>
                                          <p:spTgt spid="100"/>
                                        </p:tgtEl>
                                      </p:cBhvr>
                                      <p:by x="110000" y="110000"/>
                                    </p:animScale>
                                  </p:childTnLst>
                                </p:cTn>
                              </p:par>
                              <p:par>
                                <p:cTn id="109" presetID="6" presetClass="emph" presetSubtype="0" decel="100000" fill="hold" grpId="2" nodeType="withEffect">
                                  <p:stCondLst>
                                    <p:cond delay="400"/>
                                  </p:stCondLst>
                                  <p:childTnLst>
                                    <p:animScale>
                                      <p:cBhvr>
                                        <p:cTn id="110" dur="250" fill="hold"/>
                                        <p:tgtEl>
                                          <p:spTgt spid="100"/>
                                        </p:tgtEl>
                                      </p:cBhvr>
                                      <p:by x="91000" y="91000"/>
                                    </p:animScale>
                                  </p:childTnLst>
                                </p:cTn>
                              </p:par>
                            </p:childTnLst>
                          </p:cTn>
                        </p:par>
                        <p:par>
                          <p:cTn id="111" fill="hold">
                            <p:stCondLst>
                              <p:cond delay="6000"/>
                            </p:stCondLst>
                            <p:childTnLst>
                              <p:par>
                                <p:cTn id="112" presetID="53" presetClass="entr" presetSubtype="16" fill="hold" grpId="0" nodeType="afterEffect">
                                  <p:stCondLst>
                                    <p:cond delay="0"/>
                                  </p:stCondLst>
                                  <p:childTnLst>
                                    <p:set>
                                      <p:cBhvr>
                                        <p:cTn id="113" dur="1" fill="hold">
                                          <p:stCondLst>
                                            <p:cond delay="0"/>
                                          </p:stCondLst>
                                        </p:cTn>
                                        <p:tgtEl>
                                          <p:spTgt spid="101"/>
                                        </p:tgtEl>
                                        <p:attrNameLst>
                                          <p:attrName>style.visibility</p:attrName>
                                        </p:attrNameLst>
                                      </p:cBhvr>
                                      <p:to>
                                        <p:strVal val="visible"/>
                                      </p:to>
                                    </p:set>
                                    <p:anim calcmode="lin" valueType="num">
                                      <p:cBhvr>
                                        <p:cTn id="114" dur="250" fill="hold"/>
                                        <p:tgtEl>
                                          <p:spTgt spid="101"/>
                                        </p:tgtEl>
                                        <p:attrNameLst>
                                          <p:attrName>ppt_w</p:attrName>
                                        </p:attrNameLst>
                                      </p:cBhvr>
                                      <p:tavLst>
                                        <p:tav tm="0">
                                          <p:val>
                                            <p:fltVal val="0"/>
                                          </p:val>
                                        </p:tav>
                                        <p:tav tm="100000">
                                          <p:val>
                                            <p:strVal val="#ppt_w"/>
                                          </p:val>
                                        </p:tav>
                                      </p:tavLst>
                                    </p:anim>
                                    <p:anim calcmode="lin" valueType="num">
                                      <p:cBhvr>
                                        <p:cTn id="115" dur="250" fill="hold"/>
                                        <p:tgtEl>
                                          <p:spTgt spid="101"/>
                                        </p:tgtEl>
                                        <p:attrNameLst>
                                          <p:attrName>ppt_h</p:attrName>
                                        </p:attrNameLst>
                                      </p:cBhvr>
                                      <p:tavLst>
                                        <p:tav tm="0">
                                          <p:val>
                                            <p:fltVal val="0"/>
                                          </p:val>
                                        </p:tav>
                                        <p:tav tm="100000">
                                          <p:val>
                                            <p:strVal val="#ppt_h"/>
                                          </p:val>
                                        </p:tav>
                                      </p:tavLst>
                                    </p:anim>
                                    <p:animEffect transition="in" filter="fade">
                                      <p:cBhvr>
                                        <p:cTn id="116" dur="250"/>
                                        <p:tgtEl>
                                          <p:spTgt spid="101"/>
                                        </p:tgtEl>
                                      </p:cBhvr>
                                    </p:animEffect>
                                  </p:childTnLst>
                                </p:cTn>
                              </p:par>
                            </p:childTnLst>
                          </p:cTn>
                        </p:par>
                        <p:par>
                          <p:cTn id="117" fill="hold">
                            <p:stCondLst>
                              <p:cond delay="6250"/>
                            </p:stCondLst>
                            <p:childTnLst>
                              <p:par>
                                <p:cTn id="118" presetID="53" presetClass="entr" presetSubtype="16" fill="hold" grpId="0" nodeType="afterEffect">
                                  <p:stCondLst>
                                    <p:cond delay="0"/>
                                  </p:stCondLst>
                                  <p:childTnLst>
                                    <p:set>
                                      <p:cBhvr>
                                        <p:cTn id="119" dur="1" fill="hold">
                                          <p:stCondLst>
                                            <p:cond delay="0"/>
                                          </p:stCondLst>
                                        </p:cTn>
                                        <p:tgtEl>
                                          <p:spTgt spid="102"/>
                                        </p:tgtEl>
                                        <p:attrNameLst>
                                          <p:attrName>style.visibility</p:attrName>
                                        </p:attrNameLst>
                                      </p:cBhvr>
                                      <p:to>
                                        <p:strVal val="visible"/>
                                      </p:to>
                                    </p:set>
                                    <p:anim calcmode="lin" valueType="num">
                                      <p:cBhvr>
                                        <p:cTn id="120" dur="250" fill="hold"/>
                                        <p:tgtEl>
                                          <p:spTgt spid="102"/>
                                        </p:tgtEl>
                                        <p:attrNameLst>
                                          <p:attrName>ppt_w</p:attrName>
                                        </p:attrNameLst>
                                      </p:cBhvr>
                                      <p:tavLst>
                                        <p:tav tm="0">
                                          <p:val>
                                            <p:fltVal val="0"/>
                                          </p:val>
                                        </p:tav>
                                        <p:tav tm="100000">
                                          <p:val>
                                            <p:strVal val="#ppt_w"/>
                                          </p:val>
                                        </p:tav>
                                      </p:tavLst>
                                    </p:anim>
                                    <p:anim calcmode="lin" valueType="num">
                                      <p:cBhvr>
                                        <p:cTn id="121" dur="250" fill="hold"/>
                                        <p:tgtEl>
                                          <p:spTgt spid="102"/>
                                        </p:tgtEl>
                                        <p:attrNameLst>
                                          <p:attrName>ppt_h</p:attrName>
                                        </p:attrNameLst>
                                      </p:cBhvr>
                                      <p:tavLst>
                                        <p:tav tm="0">
                                          <p:val>
                                            <p:fltVal val="0"/>
                                          </p:val>
                                        </p:tav>
                                        <p:tav tm="100000">
                                          <p:val>
                                            <p:strVal val="#ppt_h"/>
                                          </p:val>
                                        </p:tav>
                                      </p:tavLst>
                                    </p:anim>
                                    <p:animEffect transition="in" filter="fade">
                                      <p:cBhvr>
                                        <p:cTn id="122" dur="250"/>
                                        <p:tgtEl>
                                          <p:spTgt spid="102"/>
                                        </p:tgtEl>
                                      </p:cBhvr>
                                    </p:animEffect>
                                  </p:childTnLst>
                                </p:cTn>
                              </p:par>
                            </p:childTnLst>
                          </p:cTn>
                        </p:par>
                        <p:par>
                          <p:cTn id="123" fill="hold">
                            <p:stCondLst>
                              <p:cond delay="6500"/>
                            </p:stCondLst>
                            <p:childTnLst>
                              <p:par>
                                <p:cTn id="124" presetID="53" presetClass="entr" presetSubtype="16" fill="hold" nodeType="afterEffect">
                                  <p:stCondLst>
                                    <p:cond delay="0"/>
                                  </p:stCondLst>
                                  <p:childTnLst>
                                    <p:set>
                                      <p:cBhvr>
                                        <p:cTn id="125" dur="1" fill="hold">
                                          <p:stCondLst>
                                            <p:cond delay="0"/>
                                          </p:stCondLst>
                                        </p:cTn>
                                        <p:tgtEl>
                                          <p:spTgt spid="110"/>
                                        </p:tgtEl>
                                        <p:attrNameLst>
                                          <p:attrName>style.visibility</p:attrName>
                                        </p:attrNameLst>
                                      </p:cBhvr>
                                      <p:to>
                                        <p:strVal val="visible"/>
                                      </p:to>
                                    </p:set>
                                    <p:anim calcmode="lin" valueType="num">
                                      <p:cBhvr>
                                        <p:cTn id="126" dur="250" fill="hold"/>
                                        <p:tgtEl>
                                          <p:spTgt spid="110"/>
                                        </p:tgtEl>
                                        <p:attrNameLst>
                                          <p:attrName>ppt_w</p:attrName>
                                        </p:attrNameLst>
                                      </p:cBhvr>
                                      <p:tavLst>
                                        <p:tav tm="0">
                                          <p:val>
                                            <p:fltVal val="0"/>
                                          </p:val>
                                        </p:tav>
                                        <p:tav tm="100000">
                                          <p:val>
                                            <p:strVal val="#ppt_w"/>
                                          </p:val>
                                        </p:tav>
                                      </p:tavLst>
                                    </p:anim>
                                    <p:anim calcmode="lin" valueType="num">
                                      <p:cBhvr>
                                        <p:cTn id="127" dur="250" fill="hold"/>
                                        <p:tgtEl>
                                          <p:spTgt spid="110"/>
                                        </p:tgtEl>
                                        <p:attrNameLst>
                                          <p:attrName>ppt_h</p:attrName>
                                        </p:attrNameLst>
                                      </p:cBhvr>
                                      <p:tavLst>
                                        <p:tav tm="0">
                                          <p:val>
                                            <p:fltVal val="0"/>
                                          </p:val>
                                        </p:tav>
                                        <p:tav tm="100000">
                                          <p:val>
                                            <p:strVal val="#ppt_h"/>
                                          </p:val>
                                        </p:tav>
                                      </p:tavLst>
                                    </p:anim>
                                    <p:animEffect transition="in" filter="fade">
                                      <p:cBhvr>
                                        <p:cTn id="128" dur="250"/>
                                        <p:tgtEl>
                                          <p:spTgt spid="110"/>
                                        </p:tgtEl>
                                      </p:cBhvr>
                                    </p:animEffect>
                                  </p:childTnLst>
                                </p:cTn>
                              </p:par>
                            </p:childTnLst>
                          </p:cTn>
                        </p:par>
                        <p:par>
                          <p:cTn id="129" fill="hold">
                            <p:stCondLst>
                              <p:cond delay="6750"/>
                            </p:stCondLst>
                            <p:childTnLst>
                              <p:par>
                                <p:cTn id="130" presetID="10" presetClass="entr" presetSubtype="0" fill="hold" nodeType="afterEffect">
                                  <p:stCondLst>
                                    <p:cond delay="0"/>
                                  </p:stCondLst>
                                  <p:childTnLst>
                                    <p:set>
                                      <p:cBhvr>
                                        <p:cTn id="131" dur="1" fill="hold">
                                          <p:stCondLst>
                                            <p:cond delay="0"/>
                                          </p:stCondLst>
                                        </p:cTn>
                                        <p:tgtEl>
                                          <p:spTgt spid="103"/>
                                        </p:tgtEl>
                                        <p:attrNameLst>
                                          <p:attrName>style.visibility</p:attrName>
                                        </p:attrNameLst>
                                      </p:cBhvr>
                                      <p:to>
                                        <p:strVal val="visible"/>
                                      </p:to>
                                    </p:set>
                                    <p:animEffect transition="in" filter="fade">
                                      <p:cBhvr>
                                        <p:cTn id="132" dur="200"/>
                                        <p:tgtEl>
                                          <p:spTgt spid="103"/>
                                        </p:tgtEl>
                                      </p:cBhvr>
                                    </p:animEffect>
                                  </p:childTnLst>
                                </p:cTn>
                              </p:par>
                            </p:childTnLst>
                          </p:cTn>
                        </p:par>
                        <p:par>
                          <p:cTn id="133" fill="hold">
                            <p:stCondLst>
                              <p:cond delay="6950"/>
                            </p:stCondLst>
                            <p:childTnLst>
                              <p:par>
                                <p:cTn id="134" presetID="53" presetClass="entr" presetSubtype="16" fill="hold" grpId="0" nodeType="afterEffect">
                                  <p:stCondLst>
                                    <p:cond delay="0"/>
                                  </p:stCondLst>
                                  <p:iterate type="lt">
                                    <p:tmPct val="10000"/>
                                  </p:iterate>
                                  <p:childTnLst>
                                    <p:set>
                                      <p:cBhvr>
                                        <p:cTn id="135" dur="1" fill="hold">
                                          <p:stCondLst>
                                            <p:cond delay="0"/>
                                          </p:stCondLst>
                                        </p:cTn>
                                        <p:tgtEl>
                                          <p:spTgt spid="127"/>
                                        </p:tgtEl>
                                        <p:attrNameLst>
                                          <p:attrName>style.visibility</p:attrName>
                                        </p:attrNameLst>
                                      </p:cBhvr>
                                      <p:to>
                                        <p:strVal val="visible"/>
                                      </p:to>
                                    </p:set>
                                    <p:anim calcmode="lin" valueType="num">
                                      <p:cBhvr>
                                        <p:cTn id="136" dur="100" fill="hold"/>
                                        <p:tgtEl>
                                          <p:spTgt spid="127"/>
                                        </p:tgtEl>
                                        <p:attrNameLst>
                                          <p:attrName>ppt_w</p:attrName>
                                        </p:attrNameLst>
                                      </p:cBhvr>
                                      <p:tavLst>
                                        <p:tav tm="0">
                                          <p:val>
                                            <p:fltVal val="0"/>
                                          </p:val>
                                        </p:tav>
                                        <p:tav tm="100000">
                                          <p:val>
                                            <p:strVal val="#ppt_w"/>
                                          </p:val>
                                        </p:tav>
                                      </p:tavLst>
                                    </p:anim>
                                    <p:anim calcmode="lin" valueType="num">
                                      <p:cBhvr>
                                        <p:cTn id="137" dur="100" fill="hold"/>
                                        <p:tgtEl>
                                          <p:spTgt spid="127"/>
                                        </p:tgtEl>
                                        <p:attrNameLst>
                                          <p:attrName>ppt_h</p:attrName>
                                        </p:attrNameLst>
                                      </p:cBhvr>
                                      <p:tavLst>
                                        <p:tav tm="0">
                                          <p:val>
                                            <p:fltVal val="0"/>
                                          </p:val>
                                        </p:tav>
                                        <p:tav tm="100000">
                                          <p:val>
                                            <p:strVal val="#ppt_h"/>
                                          </p:val>
                                        </p:tav>
                                      </p:tavLst>
                                    </p:anim>
                                    <p:animEffect transition="in" filter="fade">
                                      <p:cBhvr>
                                        <p:cTn id="138" dur="100"/>
                                        <p:tgtEl>
                                          <p:spTgt spid="127"/>
                                        </p:tgtEl>
                                      </p:cBhvr>
                                    </p:animEffect>
                                  </p:childTnLst>
                                </p:cTn>
                              </p:par>
                            </p:childTnLst>
                          </p:cTn>
                        </p:par>
                        <p:par>
                          <p:cTn id="139" fill="hold">
                            <p:stCondLst>
                              <p:cond delay="7530"/>
                            </p:stCondLst>
                            <p:childTnLst>
                              <p:par>
                                <p:cTn id="140" presetID="53" presetClass="entr" presetSubtype="16" fill="hold" nodeType="afterEffect">
                                  <p:stCondLst>
                                    <p:cond delay="0"/>
                                  </p:stCondLst>
                                  <p:childTnLst>
                                    <p:set>
                                      <p:cBhvr>
                                        <p:cTn id="141" dur="1" fill="hold">
                                          <p:stCondLst>
                                            <p:cond delay="0"/>
                                          </p:stCondLst>
                                        </p:cTn>
                                        <p:tgtEl>
                                          <p:spTgt spid="117"/>
                                        </p:tgtEl>
                                        <p:attrNameLst>
                                          <p:attrName>style.visibility</p:attrName>
                                        </p:attrNameLst>
                                      </p:cBhvr>
                                      <p:to>
                                        <p:strVal val="visible"/>
                                      </p:to>
                                    </p:set>
                                    <p:anim calcmode="lin" valueType="num">
                                      <p:cBhvr>
                                        <p:cTn id="142" dur="250" fill="hold"/>
                                        <p:tgtEl>
                                          <p:spTgt spid="117"/>
                                        </p:tgtEl>
                                        <p:attrNameLst>
                                          <p:attrName>ppt_w</p:attrName>
                                        </p:attrNameLst>
                                      </p:cBhvr>
                                      <p:tavLst>
                                        <p:tav tm="0">
                                          <p:val>
                                            <p:fltVal val="0"/>
                                          </p:val>
                                        </p:tav>
                                        <p:tav tm="100000">
                                          <p:val>
                                            <p:strVal val="#ppt_w"/>
                                          </p:val>
                                        </p:tav>
                                      </p:tavLst>
                                    </p:anim>
                                    <p:anim calcmode="lin" valueType="num">
                                      <p:cBhvr>
                                        <p:cTn id="143" dur="250" fill="hold"/>
                                        <p:tgtEl>
                                          <p:spTgt spid="117"/>
                                        </p:tgtEl>
                                        <p:attrNameLst>
                                          <p:attrName>ppt_h</p:attrName>
                                        </p:attrNameLst>
                                      </p:cBhvr>
                                      <p:tavLst>
                                        <p:tav tm="0">
                                          <p:val>
                                            <p:fltVal val="0"/>
                                          </p:val>
                                        </p:tav>
                                        <p:tav tm="100000">
                                          <p:val>
                                            <p:strVal val="#ppt_h"/>
                                          </p:val>
                                        </p:tav>
                                      </p:tavLst>
                                    </p:anim>
                                    <p:animEffect transition="in" filter="fade">
                                      <p:cBhvr>
                                        <p:cTn id="144" dur="250"/>
                                        <p:tgtEl>
                                          <p:spTgt spid="117"/>
                                        </p:tgtEl>
                                      </p:cBhvr>
                                    </p:animEffect>
                                  </p:childTnLst>
                                </p:cTn>
                              </p:par>
                            </p:childTnLst>
                          </p:cTn>
                        </p:par>
                        <p:par>
                          <p:cTn id="145" fill="hold">
                            <p:stCondLst>
                              <p:cond delay="7780"/>
                            </p:stCondLst>
                            <p:childTnLst>
                              <p:par>
                                <p:cTn id="146" presetID="53" presetClass="entr" presetSubtype="16" fill="hold" grpId="0" nodeType="afterEffect">
                                  <p:stCondLst>
                                    <p:cond delay="0"/>
                                  </p:stCondLst>
                                  <p:childTnLst>
                                    <p:set>
                                      <p:cBhvr>
                                        <p:cTn id="147" dur="1" fill="hold">
                                          <p:stCondLst>
                                            <p:cond delay="0"/>
                                          </p:stCondLst>
                                        </p:cTn>
                                        <p:tgtEl>
                                          <p:spTgt spid="43"/>
                                        </p:tgtEl>
                                        <p:attrNameLst>
                                          <p:attrName>style.visibility</p:attrName>
                                        </p:attrNameLst>
                                      </p:cBhvr>
                                      <p:to>
                                        <p:strVal val="visible"/>
                                      </p:to>
                                    </p:set>
                                    <p:anim calcmode="lin" valueType="num">
                                      <p:cBhvr>
                                        <p:cTn id="148" dur="250" fill="hold"/>
                                        <p:tgtEl>
                                          <p:spTgt spid="43"/>
                                        </p:tgtEl>
                                        <p:attrNameLst>
                                          <p:attrName>ppt_w</p:attrName>
                                        </p:attrNameLst>
                                      </p:cBhvr>
                                      <p:tavLst>
                                        <p:tav tm="0">
                                          <p:val>
                                            <p:fltVal val="0"/>
                                          </p:val>
                                        </p:tav>
                                        <p:tav tm="100000">
                                          <p:val>
                                            <p:strVal val="#ppt_w"/>
                                          </p:val>
                                        </p:tav>
                                      </p:tavLst>
                                    </p:anim>
                                    <p:anim calcmode="lin" valueType="num">
                                      <p:cBhvr>
                                        <p:cTn id="149" dur="250" fill="hold"/>
                                        <p:tgtEl>
                                          <p:spTgt spid="43"/>
                                        </p:tgtEl>
                                        <p:attrNameLst>
                                          <p:attrName>ppt_h</p:attrName>
                                        </p:attrNameLst>
                                      </p:cBhvr>
                                      <p:tavLst>
                                        <p:tav tm="0">
                                          <p:val>
                                            <p:fltVal val="0"/>
                                          </p:val>
                                        </p:tav>
                                        <p:tav tm="100000">
                                          <p:val>
                                            <p:strVal val="#ppt_h"/>
                                          </p:val>
                                        </p:tav>
                                      </p:tavLst>
                                    </p:anim>
                                    <p:animEffect transition="in" filter="fade">
                                      <p:cBhvr>
                                        <p:cTn id="150" dur="250"/>
                                        <p:tgtEl>
                                          <p:spTgt spid="43"/>
                                        </p:tgtEl>
                                      </p:cBhvr>
                                    </p:animEffect>
                                  </p:childTnLst>
                                </p:cTn>
                              </p:par>
                            </p:childTnLst>
                          </p:cTn>
                        </p:par>
                        <p:par>
                          <p:cTn id="151" fill="hold">
                            <p:stCondLst>
                              <p:cond delay="8030"/>
                            </p:stCondLst>
                            <p:childTnLst>
                              <p:par>
                                <p:cTn id="152" presetID="53" presetClass="entr" presetSubtype="16" fill="hold" grpId="0" nodeType="afterEffect">
                                  <p:stCondLst>
                                    <p:cond delay="0"/>
                                  </p:stCondLst>
                                  <p:childTnLst>
                                    <p:set>
                                      <p:cBhvr>
                                        <p:cTn id="153" dur="1" fill="hold">
                                          <p:stCondLst>
                                            <p:cond delay="0"/>
                                          </p:stCondLst>
                                        </p:cTn>
                                        <p:tgtEl>
                                          <p:spTgt spid="44"/>
                                        </p:tgtEl>
                                        <p:attrNameLst>
                                          <p:attrName>style.visibility</p:attrName>
                                        </p:attrNameLst>
                                      </p:cBhvr>
                                      <p:to>
                                        <p:strVal val="visible"/>
                                      </p:to>
                                    </p:set>
                                    <p:anim calcmode="lin" valueType="num">
                                      <p:cBhvr>
                                        <p:cTn id="154" dur="250" fill="hold"/>
                                        <p:tgtEl>
                                          <p:spTgt spid="44"/>
                                        </p:tgtEl>
                                        <p:attrNameLst>
                                          <p:attrName>ppt_w</p:attrName>
                                        </p:attrNameLst>
                                      </p:cBhvr>
                                      <p:tavLst>
                                        <p:tav tm="0">
                                          <p:val>
                                            <p:fltVal val="0"/>
                                          </p:val>
                                        </p:tav>
                                        <p:tav tm="100000">
                                          <p:val>
                                            <p:strVal val="#ppt_w"/>
                                          </p:val>
                                        </p:tav>
                                      </p:tavLst>
                                    </p:anim>
                                    <p:anim calcmode="lin" valueType="num">
                                      <p:cBhvr>
                                        <p:cTn id="155" dur="250" fill="hold"/>
                                        <p:tgtEl>
                                          <p:spTgt spid="44"/>
                                        </p:tgtEl>
                                        <p:attrNameLst>
                                          <p:attrName>ppt_h</p:attrName>
                                        </p:attrNameLst>
                                      </p:cBhvr>
                                      <p:tavLst>
                                        <p:tav tm="0">
                                          <p:val>
                                            <p:fltVal val="0"/>
                                          </p:val>
                                        </p:tav>
                                        <p:tav tm="100000">
                                          <p:val>
                                            <p:strVal val="#ppt_h"/>
                                          </p:val>
                                        </p:tav>
                                      </p:tavLst>
                                    </p:anim>
                                    <p:animEffect transition="in" filter="fade">
                                      <p:cBhvr>
                                        <p:cTn id="156"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92" grpId="2" animBg="1"/>
      <p:bldP spid="93" grpId="0" animBg="1"/>
      <p:bldP spid="94" grpId="0" animBg="1"/>
      <p:bldP spid="96" grpId="0" animBg="1"/>
      <p:bldP spid="96" grpId="1" animBg="1"/>
      <p:bldP spid="96" grpId="2" animBg="1"/>
      <p:bldP spid="97" grpId="0" animBg="1"/>
      <p:bldP spid="98" grpId="0" animBg="1"/>
      <p:bldP spid="100" grpId="0" animBg="1"/>
      <p:bldP spid="100" grpId="1" animBg="1"/>
      <p:bldP spid="100" grpId="2" animBg="1"/>
      <p:bldP spid="101" grpId="0" animBg="1"/>
      <p:bldP spid="102" grpId="0" animBg="1"/>
      <p:bldP spid="108" grpId="0" animBg="1"/>
      <p:bldP spid="109" grpId="0" animBg="1"/>
      <p:bldP spid="121" grpId="0"/>
      <p:bldP spid="122" grpId="0"/>
      <p:bldP spid="126" grpId="0"/>
      <p:bldP spid="127" grpId="0"/>
      <p:bldP spid="41" grpId="0"/>
      <p:bldP spid="41" grpId="1"/>
      <p:bldP spid="42" grpId="0" animBg="1"/>
      <p:bldP spid="42" grpId="1" animBg="1"/>
      <p:bldP spid="43" grpId="0"/>
      <p:bldP spid="44"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3"/>
          <p:cNvSpPr>
            <a:spLocks noChangeArrowheads="1"/>
          </p:cNvSpPr>
          <p:nvPr/>
        </p:nvSpPr>
        <p:spPr bwMode="auto">
          <a:xfrm>
            <a:off x="798575" y="234824"/>
            <a:ext cx="11026632" cy="954107"/>
          </a:xfrm>
          <a:prstGeom prst="rect">
            <a:avLst/>
          </a:prstGeom>
          <a:extLst/>
        </p:spPr>
        <p:txBody>
          <a:bodyPr wrap="square">
            <a:spAutoFit/>
          </a:bodyPr>
          <a:lstStyle/>
          <a:p>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PBFT</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 （</a:t>
            </a:r>
            <a:r>
              <a:rPr lang="pt-BR" altLang="zh-CN" sz="2800" dirty="0">
                <a:solidFill>
                  <a:srgbClr val="093B5C"/>
                </a:solidFill>
                <a:latin typeface="Microsoft YaHei" charset="-122"/>
                <a:ea typeface="Microsoft YaHei" charset="-122"/>
                <a:cs typeface="Microsoft YaHei" charset="-122"/>
              </a:rPr>
              <a:t> </a:t>
            </a:r>
            <a:r>
              <a:rPr lang="pt-BR" altLang="zh-CN" sz="2800" dirty="0" err="1">
                <a:solidFill>
                  <a:srgbClr val="093B5C"/>
                </a:solidFill>
                <a:latin typeface="Microsoft YaHei" charset="-122"/>
                <a:ea typeface="Microsoft YaHei" charset="-122"/>
                <a:cs typeface="Microsoft YaHei" charset="-122"/>
              </a:rPr>
              <a:t>Practical</a:t>
            </a:r>
            <a:r>
              <a:rPr lang="pt-BR" altLang="zh-CN" sz="2800" dirty="0">
                <a:solidFill>
                  <a:srgbClr val="093B5C"/>
                </a:solidFill>
                <a:latin typeface="Microsoft YaHei" charset="-122"/>
                <a:ea typeface="Microsoft YaHei" charset="-122"/>
                <a:cs typeface="Microsoft YaHei" charset="-122"/>
              </a:rPr>
              <a:t> </a:t>
            </a:r>
            <a:r>
              <a:rPr lang="pt-BR" altLang="zh-CN" sz="2800" dirty="0" err="1">
                <a:solidFill>
                  <a:srgbClr val="093B5C"/>
                </a:solidFill>
                <a:latin typeface="Microsoft YaHei" charset="-122"/>
                <a:ea typeface="Microsoft YaHei" charset="-122"/>
                <a:cs typeface="Microsoft YaHei" charset="-122"/>
              </a:rPr>
              <a:t>Byzantine</a:t>
            </a:r>
            <a:r>
              <a:rPr lang="pt-BR" altLang="zh-CN" sz="2800" dirty="0">
                <a:solidFill>
                  <a:srgbClr val="093B5C"/>
                </a:solidFill>
                <a:latin typeface="Microsoft YaHei" charset="-122"/>
                <a:ea typeface="Microsoft YaHei" charset="-122"/>
                <a:cs typeface="Microsoft YaHei" charset="-122"/>
              </a:rPr>
              <a:t> </a:t>
            </a:r>
            <a:r>
              <a:rPr lang="pt-BR" altLang="zh-CN" sz="2800" dirty="0" err="1">
                <a:solidFill>
                  <a:srgbClr val="093B5C"/>
                </a:solidFill>
                <a:latin typeface="Microsoft YaHei" charset="-122"/>
                <a:ea typeface="Microsoft YaHei" charset="-122"/>
                <a:cs typeface="Microsoft YaHei" charset="-122"/>
              </a:rPr>
              <a:t>Fault</a:t>
            </a:r>
            <a:r>
              <a:rPr lang="pt-BR" altLang="zh-CN" sz="2800" dirty="0">
                <a:solidFill>
                  <a:srgbClr val="093B5C"/>
                </a:solidFill>
                <a:latin typeface="Microsoft YaHei" charset="-122"/>
                <a:ea typeface="Microsoft YaHei" charset="-122"/>
                <a:cs typeface="Microsoft YaHei" charset="-122"/>
              </a:rPr>
              <a:t> </a:t>
            </a:r>
            <a:r>
              <a:rPr lang="pt-BR" altLang="zh-CN" sz="2800" dirty="0" err="1" smtClean="0">
                <a:solidFill>
                  <a:srgbClr val="093B5C"/>
                </a:solidFill>
                <a:latin typeface="Microsoft YaHei" charset="-122"/>
                <a:ea typeface="Microsoft YaHei" charset="-122"/>
                <a:cs typeface="Microsoft YaHei" charset="-122"/>
              </a:rPr>
              <a:t>Tolerance</a:t>
            </a:r>
            <a:r>
              <a:rPr lang="zh-CN" altLang="en-US" sz="2800" dirty="0" smtClean="0">
                <a:solidFill>
                  <a:srgbClr val="093B5C"/>
                </a:solidFill>
                <a:latin typeface="Microsoft YaHei" charset="-122"/>
                <a:ea typeface="Microsoft YaHei" charset="-122"/>
                <a:cs typeface="Microsoft YaHei" charset="-122"/>
              </a:rPr>
              <a:t>，实用拜占庭容错，</a:t>
            </a:r>
            <a:r>
              <a:rPr lang="pt-BR" altLang="zh-CN" sz="2800" dirty="0" smtClean="0">
                <a:solidFill>
                  <a:srgbClr val="093B5C"/>
                </a:solidFill>
                <a:latin typeface="Microsoft YaHei" charset="-122"/>
                <a:ea typeface="Microsoft YaHei" charset="-122"/>
                <a:cs typeface="Microsoft YaHei" charset="-122"/>
              </a:rPr>
              <a:t>Miguel Castro</a:t>
            </a:r>
            <a:r>
              <a:rPr lang="en-US" altLang="zh-CN" sz="2800" dirty="0" smtClean="0">
                <a:solidFill>
                  <a:srgbClr val="093B5C"/>
                </a:solidFill>
                <a:latin typeface="Microsoft YaHei" charset="-122"/>
                <a:ea typeface="Microsoft YaHei" charset="-122"/>
                <a:cs typeface="Microsoft YaHei" charset="-122"/>
              </a:rPr>
              <a:t>&amp;</a:t>
            </a:r>
            <a:r>
              <a:rPr lang="zh-CN" altLang="en-US" sz="2800" dirty="0" smtClean="0">
                <a:solidFill>
                  <a:srgbClr val="093B5C"/>
                </a:solidFill>
                <a:latin typeface="Microsoft YaHei" charset="-122"/>
                <a:ea typeface="Microsoft YaHei" charset="-122"/>
                <a:cs typeface="Microsoft YaHei" charset="-122"/>
              </a:rPr>
              <a:t> </a:t>
            </a:r>
            <a:r>
              <a:rPr lang="pt-BR" altLang="zh-CN" sz="2800" dirty="0" smtClean="0">
                <a:solidFill>
                  <a:srgbClr val="093B5C"/>
                </a:solidFill>
                <a:latin typeface="Microsoft YaHei" charset="-122"/>
                <a:ea typeface="Microsoft YaHei" charset="-122"/>
                <a:cs typeface="Microsoft YaHei" charset="-122"/>
              </a:rPr>
              <a:t>Barbara </a:t>
            </a:r>
            <a:r>
              <a:rPr lang="pt-BR" altLang="zh-CN" sz="2800" dirty="0" err="1" smtClean="0">
                <a:solidFill>
                  <a:srgbClr val="093B5C"/>
                </a:solidFill>
                <a:latin typeface="Microsoft YaHei" charset="-122"/>
                <a:ea typeface="Microsoft YaHei" charset="-122"/>
                <a:cs typeface="Microsoft YaHei" charset="-122"/>
              </a:rPr>
              <a:t>Liskov</a:t>
            </a:r>
            <a:r>
              <a:rPr lang="zh-CN" altLang="en-US" sz="2800" dirty="0" smtClean="0">
                <a:solidFill>
                  <a:srgbClr val="093B5C"/>
                </a:solidFill>
                <a:latin typeface="Microsoft YaHei" charset="-122"/>
                <a:ea typeface="Microsoft YaHei" charset="-122"/>
                <a:cs typeface="Microsoft YaHei" charset="-122"/>
              </a:rPr>
              <a:t>， </a:t>
            </a:r>
            <a:r>
              <a:rPr lang="en-US" altLang="zh-CN" sz="2800" dirty="0" smtClean="0">
                <a:solidFill>
                  <a:srgbClr val="093B5C"/>
                </a:solidFill>
                <a:latin typeface="Microsoft YaHei" charset="-122"/>
                <a:ea typeface="Microsoft YaHei" charset="-122"/>
                <a:cs typeface="Microsoft YaHei" charset="-122"/>
              </a:rPr>
              <a:t>1999</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6" name="等腰三角形 26"/>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8625" y="4698033"/>
            <a:ext cx="6016195" cy="1631216"/>
          </a:xfrm>
          <a:prstGeom prst="rect">
            <a:avLst/>
          </a:prstGeom>
          <a:noFill/>
        </p:spPr>
        <p:txBody>
          <a:bodyPr wrap="square" rtlCol="0">
            <a:spAutoFit/>
          </a:bodyPr>
          <a:lstStyle/>
          <a:p>
            <a:pPr marL="342900" indent="-342900" algn="just">
              <a:buFont typeface="Wingdings" charset="2"/>
              <a:buChar char="Ø"/>
            </a:pPr>
            <a:endParaRPr lang="en-US" altLang="zh-CN" sz="2000" dirty="0" smtClean="0">
              <a:solidFill>
                <a:srgbClr val="093B5C"/>
              </a:solidFill>
              <a:latin typeface="Microsoft YaHei" charset="-122"/>
              <a:ea typeface="Microsoft YaHei" charset="-122"/>
              <a:cs typeface="Microsoft YaHei" charset="-122"/>
            </a:endParaRPr>
          </a:p>
          <a:p>
            <a:pPr marL="342900" indent="-342900" algn="just">
              <a:buFont typeface="Wingdings" charset="2"/>
              <a:buChar char="Ø"/>
            </a:pPr>
            <a:r>
              <a:rPr lang="zh-CN" altLang="en-US" sz="2000" dirty="0" smtClean="0">
                <a:solidFill>
                  <a:srgbClr val="FF0000"/>
                </a:solidFill>
                <a:latin typeface="Microsoft YaHei" charset="-122"/>
                <a:ea typeface="Microsoft YaHei" charset="-122"/>
                <a:cs typeface="Microsoft YaHei" charset="-122"/>
              </a:rPr>
              <a:t>主要贡献</a:t>
            </a:r>
            <a:r>
              <a:rPr lang="zh-CN" altLang="en-US" sz="2000" dirty="0" smtClean="0">
                <a:solidFill>
                  <a:srgbClr val="093B5C"/>
                </a:solidFill>
                <a:latin typeface="Microsoft YaHei" charset="-122"/>
                <a:ea typeface="Microsoft YaHei" charset="-122"/>
                <a:cs typeface="Microsoft YaHei" charset="-122"/>
              </a:rPr>
              <a:t>：解决了</a:t>
            </a:r>
            <a:r>
              <a:rPr lang="en-US" altLang="zh-CN" sz="2000" dirty="0" smtClean="0">
                <a:solidFill>
                  <a:srgbClr val="093B5C"/>
                </a:solidFill>
                <a:latin typeface="Microsoft YaHei" charset="-122"/>
                <a:ea typeface="Microsoft YaHei" charset="-122"/>
                <a:cs typeface="Microsoft YaHei" charset="-122"/>
              </a:rPr>
              <a:t>BFT</a:t>
            </a:r>
            <a:r>
              <a:rPr lang="zh-CN" altLang="en-US" sz="2000" dirty="0" smtClean="0">
                <a:solidFill>
                  <a:srgbClr val="093B5C"/>
                </a:solidFill>
                <a:latin typeface="Microsoft YaHei" charset="-122"/>
                <a:ea typeface="Microsoft YaHei" charset="-122"/>
                <a:cs typeface="Microsoft YaHei" charset="-122"/>
              </a:rPr>
              <a:t>算法</a:t>
            </a:r>
            <a:r>
              <a:rPr lang="zh-CN" altLang="en-US" sz="2000" dirty="0">
                <a:solidFill>
                  <a:srgbClr val="093B5C"/>
                </a:solidFill>
                <a:latin typeface="Microsoft YaHei" charset="-122"/>
                <a:ea typeface="Microsoft YaHei" charset="-122"/>
                <a:cs typeface="Microsoft YaHei" charset="-122"/>
              </a:rPr>
              <a:t>效率不高的问题，将算法复杂度由指数级降低到多项式级，</a:t>
            </a:r>
            <a:r>
              <a:rPr lang="zh-CN" altLang="en-US" sz="2000" dirty="0" smtClean="0">
                <a:solidFill>
                  <a:srgbClr val="093B5C"/>
                </a:solidFill>
                <a:latin typeface="Microsoft YaHei" charset="-122"/>
                <a:ea typeface="Microsoft YaHei" charset="-122"/>
                <a:cs typeface="Microsoft YaHei" charset="-122"/>
              </a:rPr>
              <a:t>使得</a:t>
            </a:r>
            <a:r>
              <a:rPr lang="en-US" altLang="zh-CN" sz="2000" dirty="0" smtClean="0">
                <a:solidFill>
                  <a:srgbClr val="093B5C"/>
                </a:solidFill>
                <a:latin typeface="Microsoft YaHei" charset="-122"/>
                <a:ea typeface="Microsoft YaHei" charset="-122"/>
                <a:cs typeface="Microsoft YaHei" charset="-122"/>
              </a:rPr>
              <a:t>BFT</a:t>
            </a:r>
            <a:r>
              <a:rPr lang="zh-CN" altLang="en-US" sz="2000" dirty="0" smtClean="0">
                <a:solidFill>
                  <a:srgbClr val="093B5C"/>
                </a:solidFill>
                <a:latin typeface="Microsoft YaHei" charset="-122"/>
                <a:ea typeface="Microsoft YaHei" charset="-122"/>
                <a:cs typeface="Microsoft YaHei" charset="-122"/>
              </a:rPr>
              <a:t>算法在</a:t>
            </a:r>
            <a:r>
              <a:rPr lang="zh-CN" altLang="en-US" sz="2000" dirty="0">
                <a:solidFill>
                  <a:srgbClr val="093B5C"/>
                </a:solidFill>
                <a:latin typeface="Microsoft YaHei" charset="-122"/>
                <a:ea typeface="Microsoft YaHei" charset="-122"/>
                <a:cs typeface="Microsoft YaHei" charset="-122"/>
              </a:rPr>
              <a:t>实际系统应用中变得可行 </a:t>
            </a:r>
            <a:endParaRPr lang="en-US" altLang="zh-CN" sz="2000" dirty="0" smtClean="0">
              <a:solidFill>
                <a:srgbClr val="093B5C"/>
              </a:solidFill>
              <a:latin typeface="Microsoft YaHei" charset="-122"/>
              <a:ea typeface="Microsoft YaHei" charset="-122"/>
              <a:cs typeface="Microsoft YaHei" charset="-122"/>
            </a:endParaRPr>
          </a:p>
          <a:p>
            <a:pPr marL="342900" indent="-342900" algn="just">
              <a:buFont typeface="Wingdings" charset="2"/>
              <a:buChar char="Ø"/>
            </a:pPr>
            <a:endParaRPr lang="en-US" altLang="zh-CN" sz="2000" dirty="0">
              <a:solidFill>
                <a:srgbClr val="093B5C"/>
              </a:solidFill>
              <a:latin typeface="Microsoft YaHei" charset="-122"/>
              <a:ea typeface="Microsoft YaHei" charset="-122"/>
              <a:cs typeface="Microsoft YaHei" charset="-122"/>
            </a:endParaRPr>
          </a:p>
        </p:txBody>
      </p:sp>
      <p:pic>
        <p:nvPicPr>
          <p:cNvPr id="8" name="图片 7" descr="C:\Users\LIUMIN~1\AppData\Local\Temp\1522122520(1).png"/>
          <p:cNvPicPr/>
          <p:nvPr/>
        </p:nvPicPr>
        <p:blipFill>
          <a:blip r:embed="rId2">
            <a:extLst>
              <a:ext uri="{28A0092B-C50C-407E-A947-70E740481C1C}">
                <a14:useLocalDpi xmlns:a14="http://schemas.microsoft.com/office/drawing/2010/main" val="0"/>
              </a:ext>
            </a:extLst>
          </a:blip>
          <a:srcRect/>
          <a:stretch>
            <a:fillRect/>
          </a:stretch>
        </p:blipFill>
        <p:spPr bwMode="auto">
          <a:xfrm>
            <a:off x="198625" y="1239192"/>
            <a:ext cx="6357158" cy="3612479"/>
          </a:xfrm>
          <a:prstGeom prst="rect">
            <a:avLst/>
          </a:prstGeom>
          <a:noFill/>
          <a:ln>
            <a:noFill/>
          </a:ln>
        </p:spPr>
      </p:pic>
      <p:sp>
        <p:nvSpPr>
          <p:cNvPr id="2" name="文本框 1"/>
          <p:cNvSpPr txBox="1"/>
          <p:nvPr/>
        </p:nvSpPr>
        <p:spPr>
          <a:xfrm>
            <a:off x="6740780" y="1239192"/>
            <a:ext cx="5084427" cy="5139869"/>
          </a:xfrm>
          <a:prstGeom prst="rect">
            <a:avLst/>
          </a:prstGeom>
          <a:noFill/>
        </p:spPr>
        <p:txBody>
          <a:bodyPr wrap="square" rtlCol="0">
            <a:spAutoFit/>
          </a:bodyPr>
          <a:lstStyle/>
          <a:p>
            <a:pPr marL="342900" indent="-342900" algn="just">
              <a:buFont typeface="Wingdings" charset="2"/>
              <a:buChar char="Ø"/>
            </a:pPr>
            <a:r>
              <a:rPr lang="zh-CN" altLang="en-US" sz="2400" dirty="0" smtClean="0">
                <a:solidFill>
                  <a:srgbClr val="093B5C"/>
                </a:solidFill>
                <a:latin typeface="Microsoft YaHei" charset="-122"/>
                <a:ea typeface="Microsoft YaHei" charset="-122"/>
                <a:cs typeface="Microsoft YaHei" charset="-122"/>
              </a:rPr>
              <a:t>算法流程：</a:t>
            </a:r>
            <a:endParaRPr lang="en-US" altLang="zh-CN" sz="2400" dirty="0" smtClean="0">
              <a:solidFill>
                <a:srgbClr val="093B5C"/>
              </a:solidFill>
              <a:latin typeface="Microsoft YaHei" charset="-122"/>
              <a:ea typeface="Microsoft YaHei" charset="-122"/>
              <a:cs typeface="Microsoft YaHei" charset="-122"/>
            </a:endParaRPr>
          </a:p>
          <a:p>
            <a:pPr marL="342900" indent="-342900" algn="just">
              <a:buFont typeface="Wingdings" charset="2"/>
              <a:buChar char="Ø"/>
            </a:pPr>
            <a:endParaRPr lang="en-US" altLang="zh-CN" sz="2400" dirty="0" smtClean="0">
              <a:solidFill>
                <a:srgbClr val="093B5C"/>
              </a:solidFill>
              <a:latin typeface="Microsoft YaHei" charset="-122"/>
              <a:ea typeface="Microsoft YaHei" charset="-122"/>
              <a:cs typeface="Microsoft YaHei" charset="-122"/>
            </a:endParaRPr>
          </a:p>
          <a:p>
            <a:pPr marL="342900" indent="-342900" algn="just">
              <a:buFont typeface="Wingdings" charset="2"/>
              <a:buChar char="Ø"/>
            </a:pPr>
            <a:r>
              <a:rPr lang="zh-CN" altLang="zh-CN" sz="2000" dirty="0" smtClean="0">
                <a:latin typeface="Microsoft YaHei" charset="-122"/>
                <a:ea typeface="Microsoft YaHei" charset="-122"/>
                <a:cs typeface="Microsoft YaHei" charset="-122"/>
              </a:rPr>
              <a:t>由</a:t>
            </a:r>
            <a:r>
              <a:rPr lang="zh-CN" altLang="zh-CN" sz="2000" dirty="0">
                <a:latin typeface="Microsoft YaHei" charset="-122"/>
                <a:ea typeface="Microsoft YaHei" charset="-122"/>
                <a:cs typeface="Microsoft YaHei" charset="-122"/>
              </a:rPr>
              <a:t>视图和三阶段（预准备，准备和确认）协议完成</a:t>
            </a:r>
            <a:r>
              <a:rPr lang="zh-CN" altLang="zh-CN"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marL="342900" indent="-342900" algn="just">
              <a:buFont typeface="Wingdings" charset="2"/>
              <a:buChar char="Ø"/>
            </a:pPr>
            <a:r>
              <a:rPr lang="zh-CN" altLang="zh-CN" sz="2000" dirty="0" smtClean="0">
                <a:latin typeface="Microsoft YaHei" charset="-122"/>
                <a:ea typeface="Microsoft YaHei" charset="-122"/>
                <a:cs typeface="Microsoft YaHei" charset="-122"/>
              </a:rPr>
              <a:t>当客户端</a:t>
            </a:r>
            <a:r>
              <a:rPr lang="en-US" altLang="zh-CN" sz="2000" dirty="0" smtClean="0">
                <a:latin typeface="Microsoft YaHei" charset="-122"/>
                <a:ea typeface="Microsoft YaHei" charset="-122"/>
                <a:cs typeface="Microsoft YaHei" charset="-122"/>
              </a:rPr>
              <a:t>C</a:t>
            </a:r>
            <a:r>
              <a:rPr lang="zh-CN" altLang="zh-CN" sz="2000" dirty="0" smtClean="0">
                <a:latin typeface="Microsoft YaHei" charset="-122"/>
                <a:ea typeface="Microsoft YaHei" charset="-122"/>
                <a:cs typeface="Microsoft YaHei" charset="-122"/>
              </a:rPr>
              <a:t>发出</a:t>
            </a:r>
            <a:r>
              <a:rPr lang="zh-CN" altLang="zh-CN" sz="2000" dirty="0">
                <a:latin typeface="Microsoft YaHei" charset="-122"/>
                <a:ea typeface="Microsoft YaHei" charset="-122"/>
                <a:cs typeface="Microsoft YaHei" charset="-122"/>
              </a:rPr>
              <a:t>请求时，一个新的视图产生，在该视图下，由主</a:t>
            </a:r>
            <a:r>
              <a:rPr lang="zh-CN" altLang="zh-CN" sz="2000" dirty="0" smtClean="0">
                <a:latin typeface="Microsoft YaHei" charset="-122"/>
                <a:ea typeface="Microsoft YaHei" charset="-122"/>
                <a:cs typeface="Microsoft YaHei" charset="-122"/>
              </a:rPr>
              <a:t>节点</a:t>
            </a:r>
            <a:r>
              <a:rPr lang="en-US" altLang="zh-CN" sz="2000" dirty="0" smtClean="0">
                <a:latin typeface="Microsoft YaHei" charset="-122"/>
                <a:ea typeface="Microsoft YaHei" charset="-122"/>
                <a:cs typeface="Microsoft YaHei" charset="-122"/>
              </a:rPr>
              <a:t>0</a:t>
            </a:r>
            <a:r>
              <a:rPr lang="zh-CN" altLang="zh-CN" sz="2000" dirty="0" smtClean="0">
                <a:latin typeface="Microsoft YaHei" charset="-122"/>
                <a:ea typeface="Microsoft YaHei" charset="-122"/>
                <a:cs typeface="Microsoft YaHei" charset="-122"/>
              </a:rPr>
              <a:t>接受</a:t>
            </a:r>
            <a:r>
              <a:rPr lang="zh-CN" altLang="zh-CN" sz="2000" dirty="0">
                <a:latin typeface="Microsoft YaHei" charset="-122"/>
                <a:ea typeface="Microsoft YaHei" charset="-122"/>
                <a:cs typeface="Microsoft YaHei" charset="-122"/>
              </a:rPr>
              <a:t>用户请求并发送给副本</a:t>
            </a:r>
            <a:r>
              <a:rPr lang="zh-CN" altLang="zh-CN" sz="2000" dirty="0" smtClean="0">
                <a:latin typeface="Microsoft YaHei" charset="-122"/>
                <a:ea typeface="Microsoft YaHei" charset="-122"/>
                <a:cs typeface="Microsoft YaHei" charset="-122"/>
              </a:rPr>
              <a:t>节点</a:t>
            </a:r>
            <a:endParaRPr lang="en-US" altLang="zh-CN" sz="2000" dirty="0" smtClean="0">
              <a:latin typeface="Microsoft YaHei" charset="-122"/>
              <a:ea typeface="Microsoft YaHei" charset="-122"/>
              <a:cs typeface="Microsoft YaHei" charset="-122"/>
            </a:endParaRPr>
          </a:p>
          <a:p>
            <a:pPr marL="342900" indent="-342900" algn="just">
              <a:buFont typeface="Wingdings" charset="2"/>
              <a:buChar char="Ø"/>
            </a:pPr>
            <a:r>
              <a:rPr lang="zh-CN" altLang="zh-CN" sz="2000" dirty="0" smtClean="0">
                <a:latin typeface="Microsoft YaHei" charset="-122"/>
                <a:ea typeface="Microsoft YaHei" charset="-122"/>
                <a:cs typeface="Microsoft YaHei" charset="-122"/>
              </a:rPr>
              <a:t>在</a:t>
            </a:r>
            <a:r>
              <a:rPr lang="zh-CN" altLang="zh-CN" sz="2000" dirty="0">
                <a:latin typeface="Microsoft YaHei" charset="-122"/>
                <a:ea typeface="Microsoft YaHei" charset="-122"/>
                <a:cs typeface="Microsoft YaHei" charset="-122"/>
              </a:rPr>
              <a:t>三阶段协议中每个阶段每个节点都接收并检查信息的正确性，接收到超过</a:t>
            </a:r>
            <a:r>
              <a:rPr lang="en-US" altLang="zh-CN" sz="2000" dirty="0">
                <a:latin typeface="Microsoft YaHei" charset="-122"/>
                <a:ea typeface="Microsoft YaHei" charset="-122"/>
                <a:cs typeface="Microsoft YaHei" charset="-122"/>
              </a:rPr>
              <a:t>2f</a:t>
            </a:r>
            <a:r>
              <a:rPr lang="zh-CN" altLang="zh-CN" sz="2000" dirty="0">
                <a:latin typeface="Microsoft YaHei" charset="-122"/>
                <a:ea typeface="Microsoft YaHei" charset="-122"/>
                <a:cs typeface="Microsoft YaHei" charset="-122"/>
              </a:rPr>
              <a:t>个</a:t>
            </a:r>
            <a:r>
              <a:rPr lang="zh-CN" altLang="zh-CN" sz="2000" dirty="0" smtClean="0">
                <a:latin typeface="Microsoft YaHei" charset="-122"/>
                <a:ea typeface="Microsoft YaHei" charset="-122"/>
                <a:cs typeface="Microsoft YaHei" charset="-122"/>
              </a:rPr>
              <a:t>（假设</a:t>
            </a:r>
            <a:r>
              <a:rPr lang="zh-CN" altLang="zh-CN" sz="2000" dirty="0">
                <a:latin typeface="Microsoft YaHei" charset="-122"/>
                <a:ea typeface="Microsoft YaHei" charset="-122"/>
                <a:cs typeface="Microsoft YaHei" charset="-122"/>
              </a:rPr>
              <a:t>网络中拜占庭节点的个数是</a:t>
            </a:r>
            <a:r>
              <a:rPr lang="en-US" altLang="zh-CN" sz="2000" dirty="0">
                <a:latin typeface="Microsoft YaHei" charset="-122"/>
                <a:ea typeface="Microsoft YaHei" charset="-122"/>
                <a:cs typeface="Microsoft YaHei" charset="-122"/>
              </a:rPr>
              <a:t>f</a:t>
            </a:r>
            <a:r>
              <a:rPr lang="zh-CN" altLang="zh-CN" sz="2000" dirty="0">
                <a:latin typeface="Microsoft YaHei" charset="-122"/>
                <a:ea typeface="Microsoft YaHei" charset="-122"/>
                <a:cs typeface="Microsoft YaHei" charset="-122"/>
              </a:rPr>
              <a:t>，网络中总节点的个数为</a:t>
            </a:r>
            <a:r>
              <a:rPr lang="en-US" altLang="zh-CN" sz="2000" dirty="0">
                <a:latin typeface="Microsoft YaHei" charset="-122"/>
                <a:ea typeface="Microsoft YaHei" charset="-122"/>
                <a:cs typeface="Microsoft YaHei" charset="-122"/>
              </a:rPr>
              <a:t>3f+1</a:t>
            </a:r>
            <a:r>
              <a:rPr lang="zh-CN" altLang="zh-CN" sz="2000" dirty="0">
                <a:latin typeface="Microsoft YaHei" charset="-122"/>
                <a:ea typeface="Microsoft YaHei" charset="-122"/>
                <a:cs typeface="Microsoft YaHei" charset="-122"/>
              </a:rPr>
              <a:t>）其他节点相同的信息后，承认信息并发送给下一个</a:t>
            </a:r>
            <a:r>
              <a:rPr lang="zh-CN" altLang="zh-CN" sz="2000" dirty="0" smtClean="0">
                <a:latin typeface="Microsoft YaHei" charset="-122"/>
                <a:ea typeface="Microsoft YaHei" charset="-122"/>
                <a:cs typeface="Microsoft YaHei" charset="-122"/>
              </a:rPr>
              <a:t>阶段</a:t>
            </a:r>
            <a:endParaRPr lang="en-US" altLang="zh-CN" sz="2000" dirty="0" smtClean="0">
              <a:latin typeface="Microsoft YaHei" charset="-122"/>
              <a:ea typeface="Microsoft YaHei" charset="-122"/>
              <a:cs typeface="Microsoft YaHei" charset="-122"/>
            </a:endParaRPr>
          </a:p>
          <a:p>
            <a:pPr marL="342900" indent="-342900" algn="just">
              <a:buFont typeface="Wingdings" charset="2"/>
              <a:buChar char="Ø"/>
            </a:pPr>
            <a:r>
              <a:rPr lang="zh-CN" altLang="zh-CN" sz="2000" dirty="0" smtClean="0">
                <a:latin typeface="Microsoft YaHei" charset="-122"/>
                <a:ea typeface="Microsoft YaHei" charset="-122"/>
                <a:cs typeface="Microsoft YaHei" charset="-122"/>
              </a:rPr>
              <a:t>最终</a:t>
            </a:r>
            <a:r>
              <a:rPr lang="zh-CN" altLang="zh-CN" sz="2000" dirty="0">
                <a:latin typeface="Microsoft YaHei" charset="-122"/>
                <a:ea typeface="Microsoft YaHei" charset="-122"/>
                <a:cs typeface="Microsoft YaHei" charset="-122"/>
              </a:rPr>
              <a:t>经过三阶段协议后，客户端收到来自大于</a:t>
            </a:r>
            <a:r>
              <a:rPr lang="en-US" altLang="zh-CN" sz="2000" dirty="0">
                <a:latin typeface="Microsoft YaHei" charset="-122"/>
                <a:ea typeface="Microsoft YaHei" charset="-122"/>
                <a:cs typeface="Microsoft YaHei" charset="-122"/>
              </a:rPr>
              <a:t>f+1</a:t>
            </a:r>
            <a:r>
              <a:rPr lang="zh-CN" altLang="zh-CN" sz="2000" dirty="0">
                <a:latin typeface="Microsoft YaHei" charset="-122"/>
                <a:ea typeface="Microsoft YaHei" charset="-122"/>
                <a:cs typeface="Microsoft YaHei" charset="-122"/>
              </a:rPr>
              <a:t>个相同结果，作为该操作最终结果，否则更换</a:t>
            </a:r>
            <a:r>
              <a:rPr lang="zh-CN" altLang="zh-CN" sz="2000" dirty="0" smtClean="0">
                <a:latin typeface="Microsoft YaHei" charset="-122"/>
                <a:ea typeface="Microsoft YaHei" charset="-122"/>
                <a:cs typeface="Microsoft YaHei" charset="-122"/>
              </a:rPr>
              <a:t>视图 </a:t>
            </a:r>
            <a:endParaRPr lang="en-US" altLang="zh-CN" sz="2000" dirty="0">
              <a:solidFill>
                <a:srgbClr val="093B5C"/>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86732462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35" presetClass="path" presetSubtype="0" accel="50000" decel="50000" fill="hold" grpId="1" nodeType="withEffect">
                                  <p:stCondLst>
                                    <p:cond delay="0"/>
                                  </p:stCondLst>
                                  <p:childTnLst>
                                    <p:animMotion origin="layout" path="M 1.875E-6 -3.7037E-6 L 0.12148 -3.7037E-6 " pathEditMode="relative" rAng="0" ptsTypes="AA">
                                      <p:cBhvr>
                                        <p:cTn id="11" dur="1000" spd="-100000" fill="hold"/>
                                        <p:tgtEl>
                                          <p:spTgt spid="5"/>
                                        </p:tgtEl>
                                        <p:attrNameLst>
                                          <p:attrName>ppt_x</p:attrName>
                                          <p:attrName>ppt_y</p:attrName>
                                        </p:attrNameLst>
                                      </p:cBhvr>
                                      <p:rCtr x="6068" y="0"/>
                                    </p:animMotion>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35" presetClass="path" presetSubtype="0" accel="50000" decel="50000" fill="hold" grpId="1" nodeType="withEffect">
                                  <p:stCondLst>
                                    <p:cond delay="0"/>
                                  </p:stCondLst>
                                  <p:childTnLst>
                                    <p:animMotion origin="layout" path="M 3.125E-6 -2.22222E-6 L -0.0681 -2.22222E-6 " pathEditMode="relative" rAng="0" ptsTypes="AA">
                                      <p:cBhvr>
                                        <p:cTn id="19" dur="1000" spd="-100000" fill="hold"/>
                                        <p:tgtEl>
                                          <p:spTgt spid="6"/>
                                        </p:tgtEl>
                                        <p:attrNameLst>
                                          <p:attrName>ppt_x</p:attrName>
                                          <p:attrName>ppt_y</p:attrName>
                                        </p:attrNameLst>
                                      </p:cBhvr>
                                      <p:rCtr x="-34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3"/>
          <p:cNvSpPr>
            <a:spLocks noChangeArrowheads="1"/>
          </p:cNvSpPr>
          <p:nvPr/>
        </p:nvSpPr>
        <p:spPr bwMode="auto">
          <a:xfrm>
            <a:off x="798575" y="234824"/>
            <a:ext cx="11026632" cy="954107"/>
          </a:xfrm>
          <a:prstGeom prst="rect">
            <a:avLst/>
          </a:prstGeom>
          <a:extLst/>
        </p:spPr>
        <p:txBody>
          <a:bodyPr wrap="square">
            <a:spAutoFit/>
          </a:bodyPr>
          <a:lstStyle/>
          <a:p>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SBFT</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 （</a:t>
            </a:r>
            <a:r>
              <a:rPr lang="pt-BR" altLang="zh-CN" sz="2800" dirty="0">
                <a:solidFill>
                  <a:srgbClr val="093B5C"/>
                </a:solidFill>
                <a:latin typeface="Microsoft YaHei" charset="-122"/>
                <a:ea typeface="Microsoft YaHei" charset="-122"/>
                <a:cs typeface="Microsoft YaHei" charset="-122"/>
              </a:rPr>
              <a:t> </a:t>
            </a:r>
            <a:r>
              <a:rPr lang="pt-BR" altLang="zh-CN" sz="2800" dirty="0" err="1">
                <a:solidFill>
                  <a:srgbClr val="093B5C"/>
                </a:solidFill>
                <a:latin typeface="Microsoft YaHei" charset="-122"/>
                <a:ea typeface="Microsoft YaHei" charset="-122"/>
                <a:cs typeface="Microsoft YaHei" charset="-122"/>
              </a:rPr>
              <a:t>Speculative</a:t>
            </a:r>
            <a:r>
              <a:rPr lang="pt-BR" altLang="zh-CN" sz="2800" dirty="0">
                <a:solidFill>
                  <a:srgbClr val="093B5C"/>
                </a:solidFill>
                <a:latin typeface="Microsoft YaHei" charset="-122"/>
                <a:ea typeface="Microsoft YaHei" charset="-122"/>
                <a:cs typeface="Microsoft YaHei" charset="-122"/>
              </a:rPr>
              <a:t> </a:t>
            </a:r>
            <a:r>
              <a:rPr lang="pt-BR" altLang="zh-CN" sz="2800" dirty="0" smtClean="0">
                <a:solidFill>
                  <a:srgbClr val="093B5C"/>
                </a:solidFill>
                <a:latin typeface="Microsoft YaHei" charset="-122"/>
                <a:ea typeface="Microsoft YaHei" charset="-122"/>
                <a:cs typeface="Microsoft YaHei" charset="-122"/>
              </a:rPr>
              <a:t>BFT</a:t>
            </a:r>
            <a:r>
              <a:rPr lang="zh-CN" altLang="en-US" sz="2800" dirty="0" smtClean="0">
                <a:solidFill>
                  <a:srgbClr val="093B5C"/>
                </a:solidFill>
                <a:latin typeface="Microsoft YaHei" charset="-122"/>
                <a:ea typeface="Microsoft YaHei" charset="-122"/>
                <a:cs typeface="Microsoft YaHei" charset="-122"/>
              </a:rPr>
              <a:t>，投机拜占庭容错，</a:t>
            </a:r>
            <a:r>
              <a:rPr lang="en-US" altLang="zh-CN" sz="2800" dirty="0" err="1">
                <a:solidFill>
                  <a:srgbClr val="093B5C"/>
                </a:solidFill>
                <a:latin typeface="Microsoft YaHei" charset="-122"/>
                <a:ea typeface="Microsoft YaHei" charset="-122"/>
                <a:cs typeface="Microsoft YaHei" charset="-122"/>
              </a:rPr>
              <a:t>Kotla</a:t>
            </a:r>
            <a:r>
              <a:rPr lang="en-US" altLang="zh-CN" sz="2800" dirty="0">
                <a:solidFill>
                  <a:srgbClr val="093B5C"/>
                </a:solidFill>
                <a:latin typeface="Microsoft YaHei" charset="-122"/>
                <a:ea typeface="Microsoft YaHei" charset="-122"/>
                <a:cs typeface="Microsoft YaHei" charset="-122"/>
              </a:rPr>
              <a:t> R</a:t>
            </a:r>
            <a:r>
              <a:rPr lang="zh-CN" altLang="zh-CN" sz="2800" dirty="0">
                <a:solidFill>
                  <a:srgbClr val="093B5C"/>
                </a:solidFill>
                <a:latin typeface="Microsoft YaHei" charset="-122"/>
                <a:ea typeface="Microsoft YaHei" charset="-122"/>
                <a:cs typeface="Microsoft YaHei" charset="-122"/>
              </a:rPr>
              <a:t> </a:t>
            </a:r>
            <a:r>
              <a:rPr lang="zh-CN" altLang="en-US" sz="2800" dirty="0" smtClean="0">
                <a:solidFill>
                  <a:srgbClr val="093B5C"/>
                </a:solidFill>
                <a:latin typeface="Microsoft YaHei" charset="-122"/>
                <a:ea typeface="Microsoft YaHei" charset="-122"/>
                <a:cs typeface="Microsoft YaHei" charset="-122"/>
              </a:rPr>
              <a:t>等， </a:t>
            </a:r>
            <a:r>
              <a:rPr lang="en-US" altLang="zh-CN" sz="2800" dirty="0" smtClean="0">
                <a:solidFill>
                  <a:srgbClr val="093B5C"/>
                </a:solidFill>
                <a:latin typeface="Microsoft YaHei" charset="-122"/>
                <a:ea typeface="Microsoft YaHei" charset="-122"/>
                <a:cs typeface="Microsoft YaHei" charset="-122"/>
              </a:rPr>
              <a:t>2007</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6" name="等腰三角形 26"/>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9805" y="5284348"/>
            <a:ext cx="6016195" cy="1323439"/>
          </a:xfrm>
          <a:prstGeom prst="rect">
            <a:avLst/>
          </a:prstGeom>
          <a:noFill/>
        </p:spPr>
        <p:txBody>
          <a:bodyPr wrap="square" rtlCol="0">
            <a:spAutoFit/>
          </a:bodyPr>
          <a:lstStyle/>
          <a:p>
            <a:pPr marL="342900" indent="-342900" algn="just">
              <a:buFont typeface="Wingdings" charset="2"/>
              <a:buChar char="Ø"/>
            </a:pPr>
            <a:endParaRPr lang="en-US" altLang="zh-CN" sz="2000" dirty="0" smtClean="0">
              <a:solidFill>
                <a:srgbClr val="093B5C"/>
              </a:solidFill>
              <a:latin typeface="Microsoft YaHei" charset="-122"/>
              <a:ea typeface="Microsoft YaHei" charset="-122"/>
              <a:cs typeface="Microsoft YaHei" charset="-122"/>
            </a:endParaRPr>
          </a:p>
          <a:p>
            <a:pPr marL="342900" indent="-342900" algn="just">
              <a:buFont typeface="Wingdings" charset="2"/>
              <a:buChar char="Ø"/>
            </a:pPr>
            <a:r>
              <a:rPr lang="zh-CN" altLang="en-US" sz="2000" dirty="0" smtClean="0">
                <a:solidFill>
                  <a:srgbClr val="FF0000"/>
                </a:solidFill>
                <a:latin typeface="Microsoft YaHei" charset="-122"/>
                <a:ea typeface="Microsoft YaHei" charset="-122"/>
                <a:cs typeface="Microsoft YaHei" charset="-122"/>
              </a:rPr>
              <a:t>主要贡献</a:t>
            </a:r>
            <a:r>
              <a:rPr lang="zh-CN" altLang="en-US" sz="2000" dirty="0" smtClean="0">
                <a:solidFill>
                  <a:srgbClr val="093B5C"/>
                </a:solidFill>
                <a:latin typeface="Microsoft YaHei" charset="-122"/>
                <a:ea typeface="Microsoft YaHei" charset="-122"/>
                <a:cs typeface="Microsoft YaHei" charset="-122"/>
              </a:rPr>
              <a:t>：大幅提高了</a:t>
            </a:r>
            <a:r>
              <a:rPr lang="en-US" altLang="zh-CN" sz="2000" dirty="0" smtClean="0">
                <a:solidFill>
                  <a:srgbClr val="093B5C"/>
                </a:solidFill>
                <a:latin typeface="Microsoft YaHei" charset="-122"/>
                <a:ea typeface="Microsoft YaHei" charset="-122"/>
                <a:cs typeface="Microsoft YaHei" charset="-122"/>
              </a:rPr>
              <a:t>PBFT</a:t>
            </a:r>
            <a:r>
              <a:rPr lang="zh-CN" altLang="en-US" sz="2000" dirty="0" smtClean="0">
                <a:solidFill>
                  <a:srgbClr val="093B5C"/>
                </a:solidFill>
                <a:latin typeface="Microsoft YaHei" charset="-122"/>
                <a:ea typeface="Microsoft YaHei" charset="-122"/>
                <a:cs typeface="Microsoft YaHei" charset="-122"/>
              </a:rPr>
              <a:t>共识机制的效率，适用于高频交易的应用场景 </a:t>
            </a:r>
            <a:endParaRPr lang="en-US" altLang="zh-CN" sz="2000" dirty="0" smtClean="0">
              <a:solidFill>
                <a:srgbClr val="093B5C"/>
              </a:solidFill>
              <a:latin typeface="Microsoft YaHei" charset="-122"/>
              <a:ea typeface="Microsoft YaHei" charset="-122"/>
              <a:cs typeface="Microsoft YaHei" charset="-122"/>
            </a:endParaRPr>
          </a:p>
          <a:p>
            <a:pPr marL="342900" indent="-342900" algn="just">
              <a:buFont typeface="Wingdings" charset="2"/>
              <a:buChar char="Ø"/>
            </a:pPr>
            <a:endParaRPr lang="en-US" altLang="zh-CN" sz="2000" dirty="0">
              <a:solidFill>
                <a:srgbClr val="093B5C"/>
              </a:solidFill>
              <a:latin typeface="Microsoft YaHei" charset="-122"/>
              <a:ea typeface="Microsoft YaHei" charset="-122"/>
              <a:cs typeface="Microsoft YaHei" charset="-122"/>
            </a:endParaRPr>
          </a:p>
        </p:txBody>
      </p:sp>
      <p:sp>
        <p:nvSpPr>
          <p:cNvPr id="2" name="文本框 1"/>
          <p:cNvSpPr txBox="1"/>
          <p:nvPr/>
        </p:nvSpPr>
        <p:spPr>
          <a:xfrm>
            <a:off x="6740780" y="1022217"/>
            <a:ext cx="5084427" cy="4216539"/>
          </a:xfrm>
          <a:prstGeom prst="rect">
            <a:avLst/>
          </a:prstGeom>
          <a:noFill/>
        </p:spPr>
        <p:txBody>
          <a:bodyPr wrap="square" rtlCol="0">
            <a:spAutoFit/>
          </a:bodyPr>
          <a:lstStyle/>
          <a:p>
            <a:pPr marL="342900" indent="-342900" algn="just">
              <a:buFont typeface="Wingdings" charset="2"/>
              <a:buChar char="Ø"/>
            </a:pPr>
            <a:r>
              <a:rPr lang="zh-CN" altLang="en-US" sz="2400" dirty="0" smtClean="0">
                <a:solidFill>
                  <a:srgbClr val="093B5C"/>
                </a:solidFill>
                <a:latin typeface="Microsoft YaHei" charset="-122"/>
                <a:ea typeface="Microsoft YaHei" charset="-122"/>
                <a:cs typeface="Microsoft YaHei" charset="-122"/>
              </a:rPr>
              <a:t>算法流程：</a:t>
            </a:r>
            <a:endParaRPr lang="en-US" altLang="zh-CN" sz="2400" dirty="0" smtClean="0">
              <a:solidFill>
                <a:srgbClr val="093B5C"/>
              </a:solidFill>
              <a:latin typeface="Microsoft YaHei" charset="-122"/>
              <a:ea typeface="Microsoft YaHei" charset="-122"/>
              <a:cs typeface="Microsoft YaHei" charset="-122"/>
            </a:endParaRPr>
          </a:p>
          <a:p>
            <a:pPr marL="342900" indent="-342900" algn="just">
              <a:buFont typeface="Wingdings" charset="2"/>
              <a:buChar char="Ø"/>
            </a:pPr>
            <a:endParaRPr lang="en-US" altLang="zh-CN" sz="2400" dirty="0" smtClean="0">
              <a:solidFill>
                <a:srgbClr val="093B5C"/>
              </a:solidFill>
              <a:latin typeface="Microsoft YaHei" charset="-122"/>
              <a:ea typeface="Microsoft YaHei" charset="-122"/>
              <a:cs typeface="Microsoft YaHei" charset="-122"/>
            </a:endParaRPr>
          </a:p>
          <a:p>
            <a:pPr marL="342900" indent="-342900" algn="just">
              <a:buFont typeface="Wingdings" charset="2"/>
              <a:buChar char="Ø"/>
            </a:pPr>
            <a:r>
              <a:rPr lang="zh-CN" altLang="en-US" sz="2000" dirty="0">
                <a:latin typeface="Microsoft YaHei" charset="-122"/>
                <a:ea typeface="Microsoft YaHei" charset="-122"/>
                <a:cs typeface="Microsoft YaHei" charset="-122"/>
              </a:rPr>
              <a:t>服务器收到用户的请求之后，并不像</a:t>
            </a:r>
            <a:r>
              <a:rPr lang="en-US" altLang="zh-CN" sz="2000" dirty="0">
                <a:latin typeface="Microsoft YaHei" charset="-122"/>
                <a:ea typeface="Microsoft YaHei" charset="-122"/>
                <a:cs typeface="Microsoft YaHei" charset="-122"/>
              </a:rPr>
              <a:t>PBFT</a:t>
            </a:r>
            <a:r>
              <a:rPr lang="zh-CN" altLang="en-US" sz="2000" dirty="0">
                <a:latin typeface="Microsoft YaHei" charset="-122"/>
                <a:ea typeface="Microsoft YaHei" charset="-122"/>
                <a:cs typeface="Microsoft YaHei" charset="-122"/>
              </a:rPr>
              <a:t>一样进行代价较大的两两交互，而是直接执行客户端的</a:t>
            </a:r>
            <a:r>
              <a:rPr lang="zh-CN" altLang="en-US" sz="2000" dirty="0" smtClean="0">
                <a:latin typeface="Microsoft YaHei" charset="-122"/>
                <a:ea typeface="Microsoft YaHei" charset="-122"/>
                <a:cs typeface="Microsoft YaHei" charset="-122"/>
              </a:rPr>
              <a:t>请求</a:t>
            </a:r>
            <a:endParaRPr lang="en-US" altLang="zh-CN" sz="2000" dirty="0">
              <a:latin typeface="Microsoft YaHei" charset="-122"/>
              <a:ea typeface="Microsoft YaHei" charset="-122"/>
              <a:cs typeface="Microsoft YaHei" charset="-122"/>
            </a:endParaRPr>
          </a:p>
          <a:p>
            <a:pPr marL="342900" indent="-342900" algn="just">
              <a:buFont typeface="Wingdings" charset="2"/>
              <a:buChar char="Ø"/>
            </a:pPr>
            <a:endParaRPr lang="en-US" altLang="zh-CN" sz="2000" dirty="0" smtClean="0">
              <a:latin typeface="Microsoft YaHei" charset="-122"/>
              <a:ea typeface="Microsoft YaHei" charset="-122"/>
              <a:cs typeface="Microsoft YaHei" charset="-122"/>
            </a:endParaRPr>
          </a:p>
          <a:p>
            <a:pPr marL="342900" indent="-342900" algn="just">
              <a:buFont typeface="Wingdings" charset="2"/>
              <a:buChar char="Ø"/>
            </a:pPr>
            <a:r>
              <a:rPr lang="zh-CN" altLang="en-US" sz="2000" dirty="0" smtClean="0">
                <a:latin typeface="Microsoft YaHei" charset="-122"/>
                <a:ea typeface="Microsoft YaHei" charset="-122"/>
                <a:cs typeface="Microsoft YaHei" charset="-122"/>
              </a:rPr>
              <a:t>只要</a:t>
            </a:r>
            <a:r>
              <a:rPr lang="zh-CN" altLang="en-US" sz="2000" dirty="0">
                <a:latin typeface="Microsoft YaHei" charset="-122"/>
                <a:ea typeface="Microsoft YaHei" charset="-122"/>
                <a:cs typeface="Microsoft YaHei" charset="-122"/>
              </a:rPr>
              <a:t>客户端收到所有服务器的反馈信息，并且这些信息是一致的，客户端就认为它是正确</a:t>
            </a:r>
            <a:r>
              <a:rPr lang="zh-CN" altLang="en-US" sz="2000" dirty="0" smtClean="0">
                <a:latin typeface="Microsoft YaHei" charset="-122"/>
                <a:ea typeface="Microsoft YaHei" charset="-122"/>
                <a:cs typeface="Microsoft YaHei" charset="-122"/>
              </a:rPr>
              <a:t>的</a:t>
            </a:r>
            <a:endParaRPr lang="en-US" altLang="zh-CN" sz="2000" dirty="0" smtClean="0">
              <a:latin typeface="Microsoft YaHei" charset="-122"/>
              <a:ea typeface="Microsoft YaHei" charset="-122"/>
              <a:cs typeface="Microsoft YaHei" charset="-122"/>
            </a:endParaRPr>
          </a:p>
          <a:p>
            <a:pPr marL="342900" indent="-342900" algn="just">
              <a:buFont typeface="Wingdings" charset="2"/>
              <a:buChar char="Ø"/>
            </a:pPr>
            <a:endParaRPr lang="en-US" altLang="zh-CN" sz="2000" dirty="0">
              <a:latin typeface="Microsoft YaHei" charset="-122"/>
              <a:ea typeface="Microsoft YaHei" charset="-122"/>
              <a:cs typeface="Microsoft YaHei" charset="-122"/>
            </a:endParaRPr>
          </a:p>
          <a:p>
            <a:pPr marL="342900" indent="-342900" algn="just">
              <a:buFont typeface="Wingdings" charset="2"/>
              <a:buChar char="Ø"/>
            </a:pPr>
            <a:r>
              <a:rPr lang="zh-CN" altLang="en-US" sz="2000" dirty="0" smtClean="0">
                <a:latin typeface="Microsoft YaHei" charset="-122"/>
                <a:ea typeface="Microsoft YaHei" charset="-122"/>
                <a:cs typeface="Microsoft YaHei" charset="-122"/>
              </a:rPr>
              <a:t>否则</a:t>
            </a:r>
            <a:r>
              <a:rPr lang="zh-CN" altLang="en-US" sz="2000" dirty="0">
                <a:latin typeface="Microsoft YaHei" charset="-122"/>
                <a:ea typeface="Microsoft YaHei" charset="-122"/>
                <a:cs typeface="Microsoft YaHei" charset="-122"/>
              </a:rPr>
              <a:t>它会在接受了</a:t>
            </a:r>
            <a:r>
              <a:rPr lang="en-US" altLang="zh-CN" sz="2000" dirty="0">
                <a:latin typeface="Microsoft YaHei" charset="-122"/>
                <a:ea typeface="Microsoft YaHei" charset="-122"/>
                <a:cs typeface="Microsoft YaHei" charset="-122"/>
              </a:rPr>
              <a:t>2f+1</a:t>
            </a:r>
            <a:r>
              <a:rPr lang="zh-CN" altLang="en-US" sz="2000" dirty="0">
                <a:latin typeface="Microsoft YaHei" charset="-122"/>
                <a:ea typeface="Microsoft YaHei" charset="-122"/>
                <a:cs typeface="Microsoft YaHei" charset="-122"/>
              </a:rPr>
              <a:t>个服务器的反馈信息后，发送给</a:t>
            </a:r>
            <a:r>
              <a:rPr lang="zh-CN" altLang="en-US" sz="2000" dirty="0" smtClean="0">
                <a:latin typeface="Microsoft YaHei" charset="-122"/>
                <a:ea typeface="Microsoft YaHei" charset="-122"/>
                <a:cs typeface="Microsoft YaHei" charset="-122"/>
              </a:rPr>
              <a:t>至少</a:t>
            </a:r>
            <a:r>
              <a:rPr lang="en-US" altLang="zh-CN" sz="2000" smtClean="0">
                <a:latin typeface="Microsoft YaHei" charset="-122"/>
                <a:ea typeface="Microsoft YaHei" charset="-122"/>
                <a:cs typeface="Microsoft YaHei" charset="-122"/>
              </a:rPr>
              <a:t>2f+1</a:t>
            </a:r>
            <a:r>
              <a:rPr lang="zh-CN" altLang="en-US" sz="2000" dirty="0">
                <a:latin typeface="Microsoft YaHei" charset="-122"/>
                <a:ea typeface="Microsoft YaHei" charset="-122"/>
                <a:cs typeface="Microsoft YaHei" charset="-122"/>
              </a:rPr>
              <a:t>台非拜占庭</a:t>
            </a:r>
            <a:r>
              <a:rPr lang="zh-CN" altLang="en-US" sz="2000" dirty="0" smtClean="0">
                <a:latin typeface="Microsoft YaHei" charset="-122"/>
                <a:ea typeface="Microsoft YaHei" charset="-122"/>
                <a:cs typeface="Microsoft YaHei" charset="-122"/>
              </a:rPr>
              <a:t>服务器</a:t>
            </a:r>
            <a:endParaRPr lang="en-US" altLang="zh-CN" sz="2000" dirty="0" smtClean="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464490" y="1103252"/>
            <a:ext cx="5631509" cy="4419665"/>
          </a:xfrm>
          <a:prstGeom prst="rect">
            <a:avLst/>
          </a:prstGeom>
        </p:spPr>
      </p:pic>
    </p:spTree>
    <p:extLst>
      <p:ext uri="{BB962C8B-B14F-4D97-AF65-F5344CB8AC3E}">
        <p14:creationId xmlns:p14="http://schemas.microsoft.com/office/powerpoint/2010/main" val="50346391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35" presetClass="path" presetSubtype="0" accel="50000" decel="50000" fill="hold" grpId="1" nodeType="withEffect">
                                  <p:stCondLst>
                                    <p:cond delay="0"/>
                                  </p:stCondLst>
                                  <p:childTnLst>
                                    <p:animMotion origin="layout" path="M 1.875E-6 -3.7037E-6 L 0.12148 -3.7037E-6 " pathEditMode="relative" rAng="0" ptsTypes="AA">
                                      <p:cBhvr>
                                        <p:cTn id="11" dur="1000" spd="-100000" fill="hold"/>
                                        <p:tgtEl>
                                          <p:spTgt spid="5"/>
                                        </p:tgtEl>
                                        <p:attrNameLst>
                                          <p:attrName>ppt_x</p:attrName>
                                          <p:attrName>ppt_y</p:attrName>
                                        </p:attrNameLst>
                                      </p:cBhvr>
                                      <p:rCtr x="6068" y="0"/>
                                    </p:animMotion>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35" presetClass="path" presetSubtype="0" accel="50000" decel="50000" fill="hold" grpId="1" nodeType="withEffect">
                                  <p:stCondLst>
                                    <p:cond delay="0"/>
                                  </p:stCondLst>
                                  <p:childTnLst>
                                    <p:animMotion origin="layout" path="M 3.125E-6 -2.22222E-6 L -0.0681 -2.22222E-6 " pathEditMode="relative" rAng="0" ptsTypes="AA">
                                      <p:cBhvr>
                                        <p:cTn id="19" dur="1000" spd="-100000" fill="hold"/>
                                        <p:tgtEl>
                                          <p:spTgt spid="6"/>
                                        </p:tgtEl>
                                        <p:attrNameLst>
                                          <p:attrName>ppt_x</p:attrName>
                                          <p:attrName>ppt_y</p:attrName>
                                        </p:attrNameLst>
                                      </p:cBhvr>
                                      <p:rCtr x="-34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3"/>
          <p:cNvSpPr>
            <a:spLocks noChangeArrowheads="1"/>
          </p:cNvSpPr>
          <p:nvPr/>
        </p:nvSpPr>
        <p:spPr bwMode="auto">
          <a:xfrm>
            <a:off x="798575" y="234824"/>
            <a:ext cx="11026632" cy="954107"/>
          </a:xfrm>
          <a:prstGeom prst="rect">
            <a:avLst/>
          </a:prstGeom>
          <a:extLst/>
        </p:spPr>
        <p:txBody>
          <a:bodyPr wrap="square">
            <a:spAutoFit/>
          </a:bodyPr>
          <a:lstStyle/>
          <a:p>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RBFT</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 （</a:t>
            </a:r>
            <a:r>
              <a:rPr lang="pt-BR" altLang="zh-CN" sz="2800" dirty="0">
                <a:solidFill>
                  <a:srgbClr val="093B5C"/>
                </a:solidFill>
                <a:latin typeface="Microsoft YaHei" charset="-122"/>
                <a:ea typeface="Microsoft YaHei" charset="-122"/>
                <a:cs typeface="Microsoft YaHei" charset="-122"/>
              </a:rPr>
              <a:t> </a:t>
            </a:r>
            <a:r>
              <a:rPr lang="pt-BR" altLang="zh-CN" sz="2800" dirty="0" err="1">
                <a:solidFill>
                  <a:srgbClr val="093B5C"/>
                </a:solidFill>
                <a:latin typeface="Microsoft YaHei" charset="-122"/>
                <a:ea typeface="Microsoft YaHei" charset="-122"/>
                <a:cs typeface="Microsoft YaHei" charset="-122"/>
              </a:rPr>
              <a:t>Redundant</a:t>
            </a:r>
            <a:r>
              <a:rPr lang="pt-BR" altLang="zh-CN" sz="2800" dirty="0">
                <a:solidFill>
                  <a:srgbClr val="093B5C"/>
                </a:solidFill>
                <a:latin typeface="Microsoft YaHei" charset="-122"/>
                <a:ea typeface="Microsoft YaHei" charset="-122"/>
                <a:cs typeface="Microsoft YaHei" charset="-122"/>
              </a:rPr>
              <a:t> </a:t>
            </a:r>
            <a:r>
              <a:rPr lang="pt-BR" altLang="zh-CN" sz="2800" dirty="0" smtClean="0">
                <a:solidFill>
                  <a:srgbClr val="093B5C"/>
                </a:solidFill>
                <a:latin typeface="Microsoft YaHei" charset="-122"/>
                <a:ea typeface="Microsoft YaHei" charset="-122"/>
                <a:cs typeface="Microsoft YaHei" charset="-122"/>
              </a:rPr>
              <a:t>BFT</a:t>
            </a:r>
            <a:r>
              <a:rPr lang="zh-CN" altLang="en-US" sz="2800" dirty="0" smtClean="0">
                <a:solidFill>
                  <a:srgbClr val="093B5C"/>
                </a:solidFill>
                <a:latin typeface="Microsoft YaHei" charset="-122"/>
                <a:ea typeface="Microsoft YaHei" charset="-122"/>
                <a:cs typeface="Microsoft YaHei" charset="-122"/>
              </a:rPr>
              <a:t>，冗余拜占庭容错，</a:t>
            </a:r>
            <a:r>
              <a:rPr lang="en-US" altLang="zh-CN" sz="2800" dirty="0">
                <a:solidFill>
                  <a:srgbClr val="093B5C"/>
                </a:solidFill>
                <a:latin typeface="Microsoft YaHei" charset="-122"/>
                <a:ea typeface="Microsoft YaHei" charset="-122"/>
                <a:cs typeface="Microsoft YaHei" charset="-122"/>
              </a:rPr>
              <a:t> </a:t>
            </a:r>
            <a:r>
              <a:rPr lang="en-US" altLang="zh-CN" sz="2800" dirty="0" err="1">
                <a:solidFill>
                  <a:srgbClr val="093B5C"/>
                </a:solidFill>
                <a:latin typeface="Microsoft YaHei" charset="-122"/>
                <a:ea typeface="Microsoft YaHei" charset="-122"/>
                <a:cs typeface="Microsoft YaHei" charset="-122"/>
              </a:rPr>
              <a:t>Aublin</a:t>
            </a:r>
            <a:r>
              <a:rPr lang="en-US" altLang="zh-CN" sz="2800" dirty="0">
                <a:solidFill>
                  <a:srgbClr val="093B5C"/>
                </a:solidFill>
                <a:latin typeface="Microsoft YaHei" charset="-122"/>
                <a:ea typeface="Microsoft YaHei" charset="-122"/>
                <a:cs typeface="Microsoft YaHei" charset="-122"/>
              </a:rPr>
              <a:t> P L</a:t>
            </a:r>
            <a:r>
              <a:rPr lang="zh-CN" altLang="zh-CN" sz="2800" dirty="0" smtClean="0">
                <a:solidFill>
                  <a:srgbClr val="093B5C"/>
                </a:solidFill>
                <a:latin typeface="Microsoft YaHei" charset="-122"/>
                <a:ea typeface="Microsoft YaHei" charset="-122"/>
                <a:cs typeface="Microsoft YaHei" charset="-122"/>
              </a:rPr>
              <a:t> </a:t>
            </a:r>
            <a:r>
              <a:rPr lang="zh-CN" altLang="en-US" sz="2800" dirty="0" smtClean="0">
                <a:solidFill>
                  <a:srgbClr val="093B5C"/>
                </a:solidFill>
                <a:latin typeface="Microsoft YaHei" charset="-122"/>
                <a:ea typeface="Microsoft YaHei" charset="-122"/>
                <a:cs typeface="Microsoft YaHei" charset="-122"/>
              </a:rPr>
              <a:t>等， </a:t>
            </a:r>
            <a:r>
              <a:rPr lang="en-US" altLang="zh-CN" sz="2800" dirty="0" smtClean="0">
                <a:solidFill>
                  <a:srgbClr val="093B5C"/>
                </a:solidFill>
                <a:latin typeface="Microsoft YaHei" charset="-122"/>
                <a:ea typeface="Microsoft YaHei" charset="-122"/>
                <a:cs typeface="Microsoft YaHei" charset="-122"/>
              </a:rPr>
              <a:t>2013</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6" name="等腰三角形 26"/>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9805" y="5284348"/>
            <a:ext cx="6660975" cy="1015663"/>
          </a:xfrm>
          <a:prstGeom prst="rect">
            <a:avLst/>
          </a:prstGeom>
          <a:noFill/>
        </p:spPr>
        <p:txBody>
          <a:bodyPr wrap="square" rtlCol="0">
            <a:spAutoFit/>
          </a:bodyPr>
          <a:lstStyle/>
          <a:p>
            <a:pPr marL="342900" indent="-342900" algn="just">
              <a:buFont typeface="Wingdings" charset="2"/>
              <a:buChar char="Ø"/>
            </a:pPr>
            <a:endParaRPr lang="en-US" altLang="zh-CN" sz="2000" dirty="0" smtClean="0">
              <a:solidFill>
                <a:srgbClr val="093B5C"/>
              </a:solidFill>
              <a:latin typeface="Microsoft YaHei" charset="-122"/>
              <a:ea typeface="Microsoft YaHei" charset="-122"/>
              <a:cs typeface="Microsoft YaHei" charset="-122"/>
            </a:endParaRPr>
          </a:p>
          <a:p>
            <a:pPr marL="342900" indent="-342900" algn="just">
              <a:buFont typeface="Wingdings" charset="2"/>
              <a:buChar char="Ø"/>
            </a:pPr>
            <a:r>
              <a:rPr lang="zh-CN" altLang="en-US" sz="2000" dirty="0" smtClean="0">
                <a:solidFill>
                  <a:srgbClr val="FF0000"/>
                </a:solidFill>
                <a:latin typeface="Microsoft YaHei" charset="-122"/>
                <a:ea typeface="Microsoft YaHei" charset="-122"/>
                <a:cs typeface="Microsoft YaHei" charset="-122"/>
              </a:rPr>
              <a:t>主要贡献</a:t>
            </a:r>
            <a:r>
              <a:rPr lang="zh-CN" altLang="en-US" sz="2000" dirty="0" smtClean="0">
                <a:solidFill>
                  <a:srgbClr val="093B5C"/>
                </a:solidFill>
                <a:latin typeface="Microsoft YaHei" charset="-122"/>
                <a:ea typeface="Microsoft YaHei" charset="-122"/>
                <a:cs typeface="Microsoft YaHei" charset="-122"/>
              </a:rPr>
              <a:t>：通过改变主节点选择的时机，提高了系统的稳健性，</a:t>
            </a:r>
            <a:r>
              <a:rPr lang="zh-CN" altLang="en-US" sz="2000" dirty="0">
                <a:solidFill>
                  <a:srgbClr val="093B5C"/>
                </a:solidFill>
                <a:latin typeface="Microsoft YaHei" charset="-122"/>
                <a:ea typeface="Microsoft YaHei" charset="-122"/>
                <a:cs typeface="Microsoft YaHei" charset="-122"/>
              </a:rPr>
              <a:t>支持每秒</a:t>
            </a:r>
            <a:r>
              <a:rPr lang="en-US" altLang="zh-CN" sz="2000" dirty="0">
                <a:solidFill>
                  <a:srgbClr val="093B5C"/>
                </a:solidFill>
                <a:latin typeface="Microsoft YaHei" charset="-122"/>
                <a:ea typeface="Microsoft YaHei" charset="-122"/>
                <a:cs typeface="Microsoft YaHei" charset="-122"/>
              </a:rPr>
              <a:t>10000</a:t>
            </a:r>
            <a:r>
              <a:rPr lang="zh-CN" altLang="en-US" sz="2000" dirty="0" smtClean="0">
                <a:solidFill>
                  <a:srgbClr val="093B5C"/>
                </a:solidFill>
                <a:latin typeface="Microsoft YaHei" charset="-122"/>
                <a:ea typeface="Microsoft YaHei" charset="-122"/>
                <a:cs typeface="Microsoft YaHei" charset="-122"/>
              </a:rPr>
              <a:t>笔以上</a:t>
            </a:r>
            <a:r>
              <a:rPr lang="zh-CN" altLang="en-US" sz="2000" dirty="0">
                <a:solidFill>
                  <a:srgbClr val="093B5C"/>
                </a:solidFill>
                <a:latin typeface="Microsoft YaHei" charset="-122"/>
                <a:ea typeface="Microsoft YaHei" charset="-122"/>
                <a:cs typeface="Microsoft YaHei" charset="-122"/>
              </a:rPr>
              <a:t>的交易吞吐量</a:t>
            </a:r>
            <a:endParaRPr lang="en-US" altLang="zh-CN" sz="2000" dirty="0">
              <a:solidFill>
                <a:srgbClr val="093B5C"/>
              </a:solidFill>
              <a:latin typeface="Microsoft YaHei" charset="-122"/>
              <a:ea typeface="Microsoft YaHei" charset="-122"/>
              <a:cs typeface="Microsoft YaHei" charset="-122"/>
            </a:endParaRPr>
          </a:p>
        </p:txBody>
      </p:sp>
      <p:sp>
        <p:nvSpPr>
          <p:cNvPr id="2" name="文本框 1"/>
          <p:cNvSpPr txBox="1"/>
          <p:nvPr/>
        </p:nvSpPr>
        <p:spPr>
          <a:xfrm>
            <a:off x="6740780" y="1363180"/>
            <a:ext cx="5084427" cy="3600986"/>
          </a:xfrm>
          <a:prstGeom prst="rect">
            <a:avLst/>
          </a:prstGeom>
          <a:noFill/>
        </p:spPr>
        <p:txBody>
          <a:bodyPr wrap="square" rtlCol="0">
            <a:spAutoFit/>
          </a:bodyPr>
          <a:lstStyle/>
          <a:p>
            <a:pPr marL="342900" indent="-342900" algn="just">
              <a:buFont typeface="Wingdings" charset="2"/>
              <a:buChar char="Ø"/>
            </a:pPr>
            <a:r>
              <a:rPr lang="zh-CN" altLang="en-US" sz="2400" dirty="0" smtClean="0">
                <a:solidFill>
                  <a:srgbClr val="093B5C"/>
                </a:solidFill>
                <a:latin typeface="Microsoft YaHei" charset="-122"/>
                <a:ea typeface="Microsoft YaHei" charset="-122"/>
                <a:cs typeface="Microsoft YaHei" charset="-122"/>
              </a:rPr>
              <a:t>算法流程：</a:t>
            </a:r>
            <a:endParaRPr lang="en-US" altLang="zh-CN" sz="2400" dirty="0" smtClean="0">
              <a:solidFill>
                <a:srgbClr val="093B5C"/>
              </a:solidFill>
              <a:latin typeface="Microsoft YaHei" charset="-122"/>
              <a:ea typeface="Microsoft YaHei" charset="-122"/>
              <a:cs typeface="Microsoft YaHei" charset="-122"/>
            </a:endParaRPr>
          </a:p>
          <a:p>
            <a:pPr marL="342900" indent="-342900" algn="just">
              <a:buFont typeface="Wingdings" charset="2"/>
              <a:buChar char="Ø"/>
            </a:pPr>
            <a:endParaRPr lang="en-US" altLang="zh-CN" sz="2400" dirty="0" smtClean="0">
              <a:solidFill>
                <a:srgbClr val="093B5C"/>
              </a:solidFill>
              <a:latin typeface="Microsoft YaHei" charset="-122"/>
              <a:ea typeface="Microsoft YaHei" charset="-122"/>
              <a:cs typeface="Microsoft YaHei" charset="-122"/>
            </a:endParaRPr>
          </a:p>
          <a:p>
            <a:pPr marL="342900" indent="-342900" algn="just">
              <a:buFont typeface="Wingdings" charset="2"/>
              <a:buChar char="Ø"/>
            </a:pPr>
            <a:r>
              <a:rPr lang="zh-CN" altLang="en-US" sz="2000" dirty="0" smtClean="0">
                <a:latin typeface="Microsoft YaHei" charset="-122"/>
                <a:ea typeface="Microsoft YaHei" charset="-122"/>
                <a:cs typeface="Microsoft YaHei" charset="-122"/>
              </a:rPr>
              <a:t>与</a:t>
            </a:r>
            <a:r>
              <a:rPr lang="en-US" altLang="zh-CN" sz="2000" dirty="0" smtClean="0">
                <a:latin typeface="Microsoft YaHei" charset="-122"/>
                <a:ea typeface="Microsoft YaHei" charset="-122"/>
                <a:cs typeface="Microsoft YaHei" charset="-122"/>
              </a:rPr>
              <a:t>PBFT</a:t>
            </a:r>
            <a:r>
              <a:rPr lang="zh-CN" altLang="en-US" sz="2000" dirty="0" smtClean="0">
                <a:latin typeface="Microsoft YaHei" charset="-122"/>
                <a:ea typeface="Microsoft YaHei" charset="-122"/>
                <a:cs typeface="Microsoft YaHei" charset="-122"/>
              </a:rPr>
              <a:t>和</a:t>
            </a:r>
            <a:r>
              <a:rPr lang="en-US" altLang="zh-CN" sz="2000" dirty="0" smtClean="0">
                <a:latin typeface="Microsoft YaHei" charset="-122"/>
                <a:ea typeface="Microsoft YaHei" charset="-122"/>
                <a:cs typeface="Microsoft YaHei" charset="-122"/>
              </a:rPr>
              <a:t>SBFT</a:t>
            </a:r>
            <a:r>
              <a:rPr lang="zh-CN" altLang="en-US" sz="2000" dirty="0" smtClean="0">
                <a:latin typeface="Microsoft YaHei" charset="-122"/>
                <a:ea typeface="Microsoft YaHei" charset="-122"/>
                <a:cs typeface="Microsoft YaHei" charset="-122"/>
              </a:rPr>
              <a:t>相比，主节点不是一开始就被选出</a:t>
            </a:r>
            <a:endParaRPr lang="en-US" altLang="zh-CN" sz="2000" dirty="0" smtClean="0">
              <a:latin typeface="Microsoft YaHei" charset="-122"/>
              <a:ea typeface="Microsoft YaHei" charset="-122"/>
              <a:cs typeface="Microsoft YaHei" charset="-122"/>
            </a:endParaRPr>
          </a:p>
          <a:p>
            <a:pPr marL="342900" indent="-342900" algn="just">
              <a:buFont typeface="Wingdings" charset="2"/>
              <a:buChar char="Ø"/>
            </a:pPr>
            <a:endParaRPr lang="en-US" altLang="zh-CN" sz="2000" dirty="0" smtClean="0">
              <a:latin typeface="Microsoft YaHei" charset="-122"/>
              <a:ea typeface="Microsoft YaHei" charset="-122"/>
              <a:cs typeface="Microsoft YaHei" charset="-122"/>
            </a:endParaRPr>
          </a:p>
          <a:p>
            <a:pPr marL="342900" indent="-342900" algn="just">
              <a:buFont typeface="Wingdings" charset="2"/>
              <a:buChar char="Ø"/>
            </a:pPr>
            <a:r>
              <a:rPr lang="zh-CN" altLang="en-US" sz="2000" dirty="0" smtClean="0">
                <a:latin typeface="Microsoft YaHei" charset="-122"/>
                <a:ea typeface="Microsoft YaHei" charset="-122"/>
                <a:cs typeface="Microsoft YaHei" charset="-122"/>
              </a:rPr>
              <a:t>客户端首先将</a:t>
            </a:r>
            <a:r>
              <a:rPr lang="zh-CN" altLang="en-US" sz="2000" dirty="0">
                <a:latin typeface="Microsoft YaHei" charset="-122"/>
                <a:ea typeface="Microsoft YaHei" charset="-122"/>
                <a:cs typeface="Microsoft YaHei" charset="-122"/>
              </a:rPr>
              <a:t>请求发送给</a:t>
            </a:r>
            <a:r>
              <a:rPr lang="zh-CN" altLang="en-US" sz="2000" dirty="0">
                <a:solidFill>
                  <a:srgbClr val="FF0000"/>
                </a:solidFill>
                <a:latin typeface="Microsoft YaHei" charset="-122"/>
                <a:ea typeface="Microsoft YaHei" charset="-122"/>
                <a:cs typeface="Microsoft YaHei" charset="-122"/>
              </a:rPr>
              <a:t>所有</a:t>
            </a:r>
            <a:r>
              <a:rPr lang="zh-CN" altLang="en-US" sz="2000" dirty="0">
                <a:latin typeface="Microsoft YaHei" charset="-122"/>
                <a:ea typeface="Microsoft YaHei" charset="-122"/>
                <a:cs typeface="Microsoft YaHei" charset="-122"/>
              </a:rPr>
              <a:t>服务器，每个服务器确认请求后发送给其他</a:t>
            </a:r>
            <a:r>
              <a:rPr lang="zh-CN" altLang="en-US" sz="2000" dirty="0" smtClean="0">
                <a:latin typeface="Microsoft YaHei" charset="-122"/>
                <a:ea typeface="Microsoft YaHei" charset="-122"/>
                <a:cs typeface="Microsoft YaHei" charset="-122"/>
              </a:rPr>
              <a:t>服务器</a:t>
            </a:r>
            <a:endParaRPr lang="en-US" altLang="zh-CN" sz="2000" dirty="0" smtClean="0">
              <a:latin typeface="Microsoft YaHei" charset="-122"/>
              <a:ea typeface="Microsoft YaHei" charset="-122"/>
              <a:cs typeface="Microsoft YaHei" charset="-122"/>
            </a:endParaRPr>
          </a:p>
          <a:p>
            <a:pPr marL="342900" indent="-342900" algn="just">
              <a:buFont typeface="Wingdings" charset="2"/>
              <a:buChar char="Ø"/>
            </a:pPr>
            <a:endParaRPr lang="en-US" altLang="zh-CN" sz="2000" dirty="0">
              <a:latin typeface="Microsoft YaHei" charset="-122"/>
              <a:ea typeface="Microsoft YaHei" charset="-122"/>
              <a:cs typeface="Microsoft YaHei" charset="-122"/>
            </a:endParaRPr>
          </a:p>
          <a:p>
            <a:pPr marL="342900" indent="-342900" algn="just">
              <a:buFont typeface="Wingdings" charset="2"/>
              <a:buChar char="Ø"/>
            </a:pPr>
            <a:r>
              <a:rPr lang="zh-CN" altLang="en-US" sz="2000" dirty="0" smtClean="0">
                <a:latin typeface="Microsoft YaHei" charset="-122"/>
                <a:ea typeface="Microsoft YaHei" charset="-122"/>
                <a:cs typeface="Microsoft YaHei" charset="-122"/>
              </a:rPr>
              <a:t>在</a:t>
            </a:r>
            <a:r>
              <a:rPr lang="zh-CN" altLang="en-US" sz="2000" dirty="0">
                <a:solidFill>
                  <a:srgbClr val="FF0000"/>
                </a:solidFill>
                <a:latin typeface="Microsoft YaHei" charset="-122"/>
                <a:ea typeface="Microsoft YaHei" charset="-122"/>
                <a:cs typeface="Microsoft YaHei" charset="-122"/>
              </a:rPr>
              <a:t>传播阶段选出主节点</a:t>
            </a:r>
            <a:r>
              <a:rPr lang="zh-CN" altLang="en-US" sz="2000" dirty="0">
                <a:latin typeface="Microsoft YaHei" charset="-122"/>
                <a:ea typeface="Microsoft YaHei" charset="-122"/>
                <a:cs typeface="Microsoft YaHei" charset="-122"/>
              </a:rPr>
              <a:t>，然后</a:t>
            </a:r>
            <a:r>
              <a:rPr lang="zh-CN" altLang="en-US" sz="2000" dirty="0" smtClean="0">
                <a:latin typeface="Microsoft YaHei" charset="-122"/>
                <a:ea typeface="Microsoft YaHei" charset="-122"/>
                <a:cs typeface="Microsoft YaHei" charset="-122"/>
              </a:rPr>
              <a:t>进行</a:t>
            </a:r>
            <a:r>
              <a:rPr lang="en-US" altLang="zh-CN" sz="2000" dirty="0" smtClean="0">
                <a:latin typeface="Microsoft YaHei" charset="-122"/>
                <a:ea typeface="Microsoft YaHei" charset="-122"/>
                <a:cs typeface="Microsoft YaHei" charset="-122"/>
              </a:rPr>
              <a:t>PBFT</a:t>
            </a:r>
            <a:r>
              <a:rPr lang="zh-CN" altLang="en-US" sz="2000" dirty="0" smtClean="0">
                <a:latin typeface="Microsoft YaHei" charset="-122"/>
                <a:ea typeface="Microsoft YaHei" charset="-122"/>
                <a:cs typeface="Microsoft YaHei" charset="-122"/>
              </a:rPr>
              <a:t>中的三</a:t>
            </a:r>
            <a:r>
              <a:rPr lang="zh-CN" altLang="en-US" sz="2000" dirty="0">
                <a:latin typeface="Microsoft YaHei" charset="-122"/>
                <a:ea typeface="Microsoft YaHei" charset="-122"/>
                <a:cs typeface="Microsoft YaHei" charset="-122"/>
              </a:rPr>
              <a:t>阶段协议 </a:t>
            </a:r>
            <a:endParaRPr lang="en-US" altLang="zh-CN" sz="2000" dirty="0" smtClean="0">
              <a:latin typeface="Microsoft YaHei" charset="-122"/>
              <a:ea typeface="Microsoft YaHei" charset="-122"/>
              <a:cs typeface="Microsoft YaHei" charset="-122"/>
            </a:endParaRPr>
          </a:p>
        </p:txBody>
      </p:sp>
      <p:pic>
        <p:nvPicPr>
          <p:cNvPr id="4" name="图片 3"/>
          <p:cNvPicPr>
            <a:picLocks noChangeAspect="1"/>
          </p:cNvPicPr>
          <p:nvPr/>
        </p:nvPicPr>
        <p:blipFill>
          <a:blip r:embed="rId2"/>
          <a:stretch>
            <a:fillRect/>
          </a:stretch>
        </p:blipFill>
        <p:spPr>
          <a:xfrm>
            <a:off x="179601" y="1554426"/>
            <a:ext cx="6335115" cy="3126061"/>
          </a:xfrm>
          <a:prstGeom prst="rect">
            <a:avLst/>
          </a:prstGeom>
        </p:spPr>
      </p:pic>
    </p:spTree>
    <p:extLst>
      <p:ext uri="{BB962C8B-B14F-4D97-AF65-F5344CB8AC3E}">
        <p14:creationId xmlns:p14="http://schemas.microsoft.com/office/powerpoint/2010/main" val="12253596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35" presetClass="path" presetSubtype="0" accel="50000" decel="50000" fill="hold" grpId="1" nodeType="withEffect">
                                  <p:stCondLst>
                                    <p:cond delay="0"/>
                                  </p:stCondLst>
                                  <p:childTnLst>
                                    <p:animMotion origin="layout" path="M 1.875E-6 -3.7037E-6 L 0.12148 -3.7037E-6 " pathEditMode="relative" rAng="0" ptsTypes="AA">
                                      <p:cBhvr>
                                        <p:cTn id="11" dur="1000" spd="-100000" fill="hold"/>
                                        <p:tgtEl>
                                          <p:spTgt spid="5"/>
                                        </p:tgtEl>
                                        <p:attrNameLst>
                                          <p:attrName>ppt_x</p:attrName>
                                          <p:attrName>ppt_y</p:attrName>
                                        </p:attrNameLst>
                                      </p:cBhvr>
                                      <p:rCtr x="6068" y="0"/>
                                    </p:animMotion>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35" presetClass="path" presetSubtype="0" accel="50000" decel="50000" fill="hold" grpId="1" nodeType="withEffect">
                                  <p:stCondLst>
                                    <p:cond delay="0"/>
                                  </p:stCondLst>
                                  <p:childTnLst>
                                    <p:animMotion origin="layout" path="M 3.125E-6 -2.22222E-6 L -0.0681 -2.22222E-6 " pathEditMode="relative" rAng="0" ptsTypes="AA">
                                      <p:cBhvr>
                                        <p:cTn id="19" dur="1000" spd="-100000" fill="hold"/>
                                        <p:tgtEl>
                                          <p:spTgt spid="6"/>
                                        </p:tgtEl>
                                        <p:attrNameLst>
                                          <p:attrName>ppt_x</p:attrName>
                                          <p:attrName>ppt_y</p:attrName>
                                        </p:attrNameLst>
                                      </p:cBhvr>
                                      <p:rCtr x="-34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3"/>
          <p:cNvSpPr>
            <a:spLocks noChangeArrowheads="1"/>
          </p:cNvSpPr>
          <p:nvPr/>
        </p:nvSpPr>
        <p:spPr bwMode="auto">
          <a:xfrm>
            <a:off x="798575" y="234824"/>
            <a:ext cx="11026632" cy="954107"/>
          </a:xfrm>
          <a:prstGeom prst="rect">
            <a:avLst/>
          </a:prstGeom>
          <a:extLst/>
        </p:spPr>
        <p:txBody>
          <a:bodyPr wrap="square">
            <a:spAutoFit/>
          </a:bodyPr>
          <a:lstStyle/>
          <a:p>
            <a:r>
              <a:rPr lang="en-US" altLang="zh-CN" sz="2800" b="1" kern="100" dirty="0" err="1"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dBFT</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 （</a:t>
            </a:r>
            <a:r>
              <a:rPr lang="pt-BR" altLang="zh-CN" sz="2800" dirty="0">
                <a:solidFill>
                  <a:srgbClr val="093B5C"/>
                </a:solidFill>
                <a:latin typeface="Microsoft YaHei" charset="-122"/>
                <a:ea typeface="Microsoft YaHei" charset="-122"/>
                <a:cs typeface="Microsoft YaHei" charset="-122"/>
              </a:rPr>
              <a:t> </a:t>
            </a:r>
            <a:r>
              <a:rPr lang="pt-BR" altLang="zh-CN" sz="2800" dirty="0" err="1">
                <a:solidFill>
                  <a:srgbClr val="093B5C"/>
                </a:solidFill>
                <a:latin typeface="Microsoft YaHei" charset="-122"/>
                <a:ea typeface="Microsoft YaHei" charset="-122"/>
                <a:cs typeface="Microsoft YaHei" charset="-122"/>
              </a:rPr>
              <a:t>delegated</a:t>
            </a:r>
            <a:r>
              <a:rPr lang="pt-BR" altLang="zh-CN" sz="2800" dirty="0">
                <a:solidFill>
                  <a:srgbClr val="093B5C"/>
                </a:solidFill>
                <a:latin typeface="Microsoft YaHei" charset="-122"/>
                <a:ea typeface="Microsoft YaHei" charset="-122"/>
                <a:cs typeface="Microsoft YaHei" charset="-122"/>
              </a:rPr>
              <a:t> BFT </a:t>
            </a:r>
            <a:r>
              <a:rPr lang="zh-CN" altLang="en-US" sz="2800" dirty="0" smtClean="0">
                <a:solidFill>
                  <a:srgbClr val="093B5C"/>
                </a:solidFill>
                <a:latin typeface="Microsoft YaHei" charset="-122"/>
                <a:ea typeface="Microsoft YaHei" charset="-122"/>
                <a:cs typeface="Microsoft YaHei" charset="-122"/>
              </a:rPr>
              <a:t>，授权拜占庭容错，</a:t>
            </a:r>
            <a:r>
              <a:rPr lang="en-US" altLang="zh-CN" sz="2800" dirty="0">
                <a:solidFill>
                  <a:srgbClr val="093B5C"/>
                </a:solidFill>
                <a:latin typeface="Microsoft YaHei" charset="-122"/>
                <a:ea typeface="Microsoft YaHei" charset="-122"/>
                <a:cs typeface="Microsoft YaHei" charset="-122"/>
              </a:rPr>
              <a:t> </a:t>
            </a:r>
            <a:r>
              <a:rPr lang="en-US" altLang="zh-CN" sz="2800" dirty="0" err="1" smtClean="0">
                <a:solidFill>
                  <a:srgbClr val="093B5C"/>
                </a:solidFill>
                <a:latin typeface="Microsoft YaHei" charset="-122"/>
                <a:ea typeface="Microsoft YaHei" charset="-122"/>
                <a:cs typeface="Microsoft YaHei" charset="-122"/>
              </a:rPr>
              <a:t>Onchain</a:t>
            </a:r>
            <a:r>
              <a:rPr lang="zh-CN" altLang="en-US" sz="2800" dirty="0" smtClean="0">
                <a:solidFill>
                  <a:srgbClr val="093B5C"/>
                </a:solidFill>
                <a:latin typeface="Microsoft YaHei" charset="-122"/>
                <a:ea typeface="Microsoft YaHei" charset="-122"/>
                <a:cs typeface="Microsoft YaHei" charset="-122"/>
              </a:rPr>
              <a:t>小</a:t>
            </a:r>
            <a:r>
              <a:rPr lang="zh-CN" altLang="en-US" sz="2800" dirty="0">
                <a:solidFill>
                  <a:srgbClr val="093B5C"/>
                </a:solidFill>
                <a:latin typeface="Microsoft YaHei" charset="-122"/>
                <a:ea typeface="Microsoft YaHei" charset="-122"/>
                <a:cs typeface="Microsoft YaHei" charset="-122"/>
              </a:rPr>
              <a:t>蚁共识算法</a:t>
            </a:r>
            <a:r>
              <a:rPr lang="zh-CN" altLang="en-US" sz="2800" dirty="0" smtClean="0">
                <a:solidFill>
                  <a:srgbClr val="093B5C"/>
                </a:solidFill>
                <a:latin typeface="Microsoft YaHei" charset="-122"/>
                <a:ea typeface="Microsoft YaHei" charset="-122"/>
                <a:cs typeface="Microsoft YaHei" charset="-122"/>
              </a:rPr>
              <a:t>白皮书， </a:t>
            </a:r>
            <a:r>
              <a:rPr lang="en-US" altLang="zh-CN" sz="2800" dirty="0" smtClean="0">
                <a:solidFill>
                  <a:srgbClr val="093B5C"/>
                </a:solidFill>
                <a:latin typeface="Microsoft YaHei" charset="-122"/>
                <a:ea typeface="Microsoft YaHei" charset="-122"/>
                <a:cs typeface="Microsoft YaHei" charset="-122"/>
              </a:rPr>
              <a:t>2016</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6" name="等腰三角形 26"/>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253925" y="1314702"/>
            <a:ext cx="6710767" cy="4832092"/>
          </a:xfrm>
          <a:prstGeom prst="rect">
            <a:avLst/>
          </a:prstGeom>
          <a:noFill/>
        </p:spPr>
        <p:txBody>
          <a:bodyPr wrap="square" rtlCol="0">
            <a:spAutoFit/>
          </a:bodyPr>
          <a:lstStyle/>
          <a:p>
            <a:pPr marL="342900" indent="-342900" algn="just">
              <a:buFont typeface="Wingdings" charset="2"/>
              <a:buChar char="Ø"/>
            </a:pPr>
            <a:r>
              <a:rPr lang="zh-CN" altLang="en-US" sz="2400" dirty="0" smtClean="0">
                <a:solidFill>
                  <a:srgbClr val="093B5C"/>
                </a:solidFill>
                <a:latin typeface="Microsoft YaHei" charset="-122"/>
                <a:ea typeface="Microsoft YaHei" charset="-122"/>
                <a:cs typeface="Microsoft YaHei" charset="-122"/>
              </a:rPr>
              <a:t>算法流程：</a:t>
            </a:r>
            <a:endParaRPr lang="en-US" altLang="zh-CN" sz="2400" dirty="0" smtClean="0">
              <a:solidFill>
                <a:srgbClr val="093B5C"/>
              </a:solidFill>
              <a:latin typeface="Microsoft YaHei" charset="-122"/>
              <a:ea typeface="Microsoft YaHei" charset="-122"/>
              <a:cs typeface="Microsoft YaHei" charset="-122"/>
            </a:endParaRPr>
          </a:p>
          <a:p>
            <a:pPr marL="342900" indent="-342900" algn="just">
              <a:buFont typeface="Wingdings" charset="2"/>
              <a:buChar char="Ø"/>
            </a:pPr>
            <a:endParaRPr lang="en-US" altLang="zh-CN" sz="2400" dirty="0">
              <a:solidFill>
                <a:srgbClr val="093B5C"/>
              </a:solidFill>
              <a:latin typeface="Microsoft YaHei" charset="-122"/>
              <a:ea typeface="Microsoft YaHei" charset="-122"/>
              <a:cs typeface="Microsoft YaHei" charset="-122"/>
            </a:endParaRPr>
          </a:p>
          <a:p>
            <a:pPr algn="just"/>
            <a:r>
              <a:rPr lang="zh-CN" altLang="en-US" sz="2000" dirty="0" smtClean="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1</a:t>
            </a:r>
            <a:r>
              <a:rPr lang="zh-CN" altLang="en-US" sz="2000" dirty="0" smtClean="0">
                <a:latin typeface="Microsoft YaHei" charset="-122"/>
                <a:ea typeface="Microsoft YaHei" charset="-122"/>
                <a:cs typeface="Microsoft YaHei" charset="-122"/>
              </a:rPr>
              <a:t>）</a:t>
            </a:r>
            <a:r>
              <a:rPr lang="zh-CN" altLang="zh-CN" sz="2000" dirty="0" smtClean="0">
                <a:latin typeface="Microsoft YaHei" charset="-122"/>
                <a:ea typeface="Microsoft YaHei" charset="-122"/>
                <a:cs typeface="Microsoft YaHei" charset="-122"/>
              </a:rPr>
              <a:t>任意</a:t>
            </a:r>
            <a:r>
              <a:rPr lang="zh-CN" altLang="zh-CN" sz="2000" dirty="0">
                <a:latin typeface="Microsoft YaHei" charset="-122"/>
                <a:ea typeface="Microsoft YaHei" charset="-122"/>
                <a:cs typeface="Microsoft YaHei" charset="-122"/>
              </a:rPr>
              <a:t>节点</a:t>
            </a:r>
            <a:r>
              <a:rPr lang="zh-CN" altLang="zh-CN" sz="2000" dirty="0">
                <a:solidFill>
                  <a:srgbClr val="FF0000"/>
                </a:solidFill>
                <a:latin typeface="Microsoft YaHei" charset="-122"/>
                <a:ea typeface="Microsoft YaHei" charset="-122"/>
                <a:cs typeface="Microsoft YaHei" charset="-122"/>
              </a:rPr>
              <a:t>向全网广播交易</a:t>
            </a:r>
            <a:r>
              <a:rPr lang="zh-CN" altLang="zh-CN" sz="2000" dirty="0">
                <a:latin typeface="Microsoft YaHei" charset="-122"/>
                <a:ea typeface="Microsoft YaHei" charset="-122"/>
                <a:cs typeface="Microsoft YaHei" charset="-122"/>
              </a:rPr>
              <a:t>并附以签名，所有记账节点均独立监听全网的交易数据并记录在</a:t>
            </a:r>
            <a:r>
              <a:rPr lang="zh-CN" altLang="zh-CN" sz="2000" dirty="0" smtClean="0">
                <a:latin typeface="Microsoft YaHei" charset="-122"/>
                <a:ea typeface="Microsoft YaHei" charset="-122"/>
                <a:cs typeface="Microsoft YaHei" charset="-122"/>
              </a:rPr>
              <a:t>内存</a:t>
            </a:r>
            <a:endParaRPr lang="en-US" altLang="zh-CN" sz="2000" dirty="0" smtClean="0">
              <a:latin typeface="Microsoft YaHei" charset="-122"/>
              <a:ea typeface="Microsoft YaHei" charset="-122"/>
              <a:cs typeface="Microsoft YaHei" charset="-122"/>
            </a:endParaRPr>
          </a:p>
          <a:p>
            <a:pPr algn="just"/>
            <a:endParaRPr lang="en-US" altLang="zh-CN" sz="2000" dirty="0" smtClean="0">
              <a:latin typeface="Microsoft YaHei" charset="-122"/>
              <a:ea typeface="Microsoft YaHei" charset="-122"/>
              <a:cs typeface="Microsoft YaHei" charset="-122"/>
            </a:endParaRPr>
          </a:p>
          <a:p>
            <a:pPr algn="just"/>
            <a:r>
              <a:rPr lang="zh-CN" altLang="en-US" sz="2000" dirty="0" smtClean="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2</a:t>
            </a:r>
            <a:r>
              <a:rPr lang="zh-CN" altLang="en-US" sz="2000" dirty="0" smtClean="0">
                <a:latin typeface="Microsoft YaHei" charset="-122"/>
                <a:ea typeface="Microsoft YaHei" charset="-122"/>
                <a:cs typeface="Microsoft YaHei" charset="-122"/>
              </a:rPr>
              <a:t>）</a:t>
            </a:r>
            <a:r>
              <a:rPr lang="zh-CN" altLang="zh-CN" sz="2000" dirty="0" smtClean="0">
                <a:solidFill>
                  <a:srgbClr val="FF0000"/>
                </a:solidFill>
                <a:latin typeface="Microsoft YaHei" charset="-122"/>
                <a:ea typeface="Microsoft YaHei" charset="-122"/>
                <a:cs typeface="Microsoft YaHei" charset="-122"/>
              </a:rPr>
              <a:t>议长</a:t>
            </a:r>
            <a:r>
              <a:rPr lang="zh-CN" altLang="zh-CN" sz="2000" dirty="0">
                <a:latin typeface="Microsoft YaHei" charset="-122"/>
                <a:ea typeface="Microsoft YaHei" charset="-122"/>
                <a:cs typeface="Microsoft YaHei" charset="-122"/>
              </a:rPr>
              <a:t>经过</a:t>
            </a:r>
            <a:r>
              <a:rPr lang="en-US" altLang="zh-CN" sz="2000" dirty="0">
                <a:latin typeface="Microsoft YaHei" charset="-122"/>
                <a:ea typeface="Microsoft YaHei" charset="-122"/>
                <a:cs typeface="Microsoft YaHei" charset="-122"/>
              </a:rPr>
              <a:t>t</a:t>
            </a:r>
            <a:r>
              <a:rPr lang="zh-CN" altLang="zh-CN" sz="2000" dirty="0">
                <a:latin typeface="Microsoft YaHei" charset="-122"/>
                <a:ea typeface="Microsoft YaHei" charset="-122"/>
                <a:cs typeface="Microsoft YaHei" charset="-122"/>
              </a:rPr>
              <a:t>时间段后，发送</a:t>
            </a:r>
            <a:r>
              <a:rPr lang="zh-CN" altLang="zh-CN" sz="2000" dirty="0" smtClean="0">
                <a:latin typeface="Microsoft YaHei" charset="-122"/>
                <a:ea typeface="Microsoft YaHei" charset="-122"/>
                <a:cs typeface="Microsoft YaHei" charset="-122"/>
              </a:rPr>
              <a:t>提案</a:t>
            </a:r>
            <a:endParaRPr lang="en-US" altLang="zh-CN" sz="2000" dirty="0" smtClean="0">
              <a:latin typeface="Microsoft YaHei" charset="-122"/>
              <a:ea typeface="Microsoft YaHei" charset="-122"/>
              <a:cs typeface="Microsoft YaHei" charset="-122"/>
            </a:endParaRPr>
          </a:p>
          <a:p>
            <a:pPr algn="just"/>
            <a:endParaRPr lang="en-US" altLang="zh-CN" sz="2000" dirty="0" smtClean="0">
              <a:latin typeface="Microsoft YaHei" charset="-122"/>
              <a:ea typeface="Microsoft YaHei" charset="-122"/>
              <a:cs typeface="Microsoft YaHei" charset="-122"/>
            </a:endParaRPr>
          </a:p>
          <a:p>
            <a:pPr algn="just"/>
            <a:r>
              <a:rPr lang="zh-CN" altLang="en-US" sz="2000" dirty="0" smtClean="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3</a:t>
            </a:r>
            <a:r>
              <a:rPr lang="zh-CN" altLang="en-US" sz="2000" dirty="0" smtClean="0">
                <a:latin typeface="Microsoft YaHei" charset="-122"/>
                <a:ea typeface="Microsoft YaHei" charset="-122"/>
                <a:cs typeface="Microsoft YaHei" charset="-122"/>
              </a:rPr>
              <a:t>）</a:t>
            </a:r>
            <a:r>
              <a:rPr lang="zh-CN" altLang="zh-CN" sz="2000" dirty="0" smtClean="0">
                <a:solidFill>
                  <a:srgbClr val="FF0000"/>
                </a:solidFill>
                <a:latin typeface="Microsoft YaHei" charset="-122"/>
                <a:ea typeface="Microsoft YaHei" charset="-122"/>
                <a:cs typeface="Microsoft YaHei" charset="-122"/>
              </a:rPr>
              <a:t>议员</a:t>
            </a:r>
            <a:r>
              <a:rPr lang="zh-CN" altLang="zh-CN" sz="2000" dirty="0" smtClean="0">
                <a:latin typeface="Microsoft YaHei" charset="-122"/>
                <a:ea typeface="Microsoft YaHei" charset="-122"/>
                <a:cs typeface="Microsoft YaHei" charset="-122"/>
              </a:rPr>
              <a:t>在收到提案后，检查其正确性，若正确，则附以自己的签名发送给其他议员和议长，否则，不发送</a:t>
            </a:r>
            <a:endParaRPr lang="en-US" altLang="zh-CN" sz="2000" dirty="0" smtClean="0">
              <a:latin typeface="Microsoft YaHei" charset="-122"/>
              <a:ea typeface="Microsoft YaHei" charset="-122"/>
              <a:cs typeface="Microsoft YaHei" charset="-122"/>
            </a:endParaRPr>
          </a:p>
          <a:p>
            <a:pPr algn="just"/>
            <a:endParaRPr lang="en-US" altLang="zh-CN" sz="2000" dirty="0" smtClean="0">
              <a:latin typeface="Microsoft YaHei" charset="-122"/>
              <a:ea typeface="Microsoft YaHei" charset="-122"/>
              <a:cs typeface="Microsoft YaHei" charset="-122"/>
            </a:endParaRPr>
          </a:p>
          <a:p>
            <a:pPr algn="just"/>
            <a:r>
              <a:rPr lang="zh-CN" altLang="en-US" sz="2000" dirty="0" smtClean="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4</a:t>
            </a:r>
            <a:r>
              <a:rPr lang="zh-CN" altLang="en-US" sz="2000" dirty="0" smtClean="0">
                <a:latin typeface="Microsoft YaHei" charset="-122"/>
                <a:ea typeface="Microsoft YaHei" charset="-122"/>
                <a:cs typeface="Microsoft YaHei" charset="-122"/>
              </a:rPr>
              <a:t>）</a:t>
            </a:r>
            <a:r>
              <a:rPr lang="zh-CN" altLang="zh-CN" sz="2000" dirty="0" smtClean="0">
                <a:latin typeface="Microsoft YaHei" charset="-122"/>
                <a:ea typeface="Microsoft YaHei" charset="-122"/>
                <a:cs typeface="Microsoft YaHei" charset="-122"/>
              </a:rPr>
              <a:t>任意节点</a:t>
            </a:r>
            <a:r>
              <a:rPr lang="zh-CN" altLang="en-US" sz="2000" dirty="0" smtClean="0">
                <a:latin typeface="Microsoft YaHei" charset="-122"/>
                <a:ea typeface="Microsoft YaHei" charset="-122"/>
                <a:cs typeface="Microsoft YaHei" charset="-122"/>
              </a:rPr>
              <a:t>在</a:t>
            </a:r>
            <a:r>
              <a:rPr lang="zh-CN" altLang="zh-CN" sz="2000" dirty="0" smtClean="0">
                <a:latin typeface="Microsoft YaHei" charset="-122"/>
                <a:ea typeface="Microsoft YaHei" charset="-122"/>
                <a:cs typeface="Microsoft YaHei" charset="-122"/>
              </a:rPr>
              <a:t>收到</a:t>
            </a:r>
            <a:r>
              <a:rPr lang="zh-CN" altLang="zh-CN" sz="2000" dirty="0">
                <a:solidFill>
                  <a:srgbClr val="FF0000"/>
                </a:solidFill>
                <a:latin typeface="Microsoft YaHei" charset="-122"/>
                <a:ea typeface="Microsoft YaHei" charset="-122"/>
                <a:cs typeface="Microsoft YaHei" charset="-122"/>
              </a:rPr>
              <a:t>至少</a:t>
            </a:r>
            <a:r>
              <a:rPr lang="en-US" altLang="zh-CN" sz="2000" dirty="0">
                <a:solidFill>
                  <a:srgbClr val="FF0000"/>
                </a:solidFill>
                <a:latin typeface="Microsoft YaHei" charset="-122"/>
                <a:ea typeface="Microsoft YaHei" charset="-122"/>
                <a:cs typeface="Microsoft YaHei" charset="-122"/>
              </a:rPr>
              <a:t>n-f</a:t>
            </a:r>
            <a:r>
              <a:rPr lang="zh-CN" altLang="zh-CN" sz="2000" dirty="0">
                <a:solidFill>
                  <a:srgbClr val="FF0000"/>
                </a:solidFill>
                <a:latin typeface="Microsoft YaHei" charset="-122"/>
                <a:ea typeface="Microsoft YaHei" charset="-122"/>
                <a:cs typeface="Microsoft YaHei" charset="-122"/>
              </a:rPr>
              <a:t>个</a:t>
            </a:r>
            <a:r>
              <a:rPr lang="zh-CN" altLang="zh-CN" sz="2000" dirty="0">
                <a:latin typeface="Microsoft YaHei" charset="-122"/>
                <a:ea typeface="Microsoft YaHei" charset="-122"/>
                <a:cs typeface="Microsoft YaHei" charset="-122"/>
              </a:rPr>
              <a:t>不同议员的确认签名后（</a:t>
            </a:r>
            <a:r>
              <a:rPr lang="en-US" altLang="zh-CN" sz="2000" dirty="0">
                <a:latin typeface="Microsoft YaHei" charset="-122"/>
                <a:ea typeface="Microsoft YaHei" charset="-122"/>
                <a:cs typeface="Microsoft YaHei" charset="-122"/>
              </a:rPr>
              <a:t>n</a:t>
            </a:r>
            <a:r>
              <a:rPr lang="zh-CN" altLang="zh-CN" sz="2000" dirty="0">
                <a:latin typeface="Microsoft YaHei" charset="-122"/>
                <a:ea typeface="Microsoft YaHei" charset="-122"/>
                <a:cs typeface="Microsoft YaHei" charset="-122"/>
              </a:rPr>
              <a:t>为网络中所有节点数），达成共识并发布该完整</a:t>
            </a:r>
            <a:r>
              <a:rPr lang="zh-CN" altLang="zh-CN" sz="2000" dirty="0" smtClean="0">
                <a:latin typeface="Microsoft YaHei" charset="-122"/>
                <a:ea typeface="Microsoft YaHei" charset="-122"/>
                <a:cs typeface="Microsoft YaHei" charset="-122"/>
              </a:rPr>
              <a:t>区块</a:t>
            </a:r>
            <a:endParaRPr lang="en-US" altLang="zh-CN" sz="2000" dirty="0" smtClean="0">
              <a:latin typeface="Microsoft YaHei" charset="-122"/>
              <a:ea typeface="Microsoft YaHei" charset="-122"/>
              <a:cs typeface="Microsoft YaHei" charset="-122"/>
            </a:endParaRPr>
          </a:p>
          <a:p>
            <a:pPr algn="just"/>
            <a:endParaRPr lang="en-US" altLang="zh-CN" sz="2000" dirty="0" smtClean="0">
              <a:latin typeface="Microsoft YaHei" charset="-122"/>
              <a:ea typeface="Microsoft YaHei" charset="-122"/>
              <a:cs typeface="Microsoft YaHei" charset="-122"/>
            </a:endParaRPr>
          </a:p>
          <a:p>
            <a:pPr algn="just"/>
            <a:r>
              <a:rPr lang="zh-CN" altLang="en-US" sz="2000" dirty="0" smtClean="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5</a:t>
            </a:r>
            <a:r>
              <a:rPr lang="zh-CN" altLang="en-US" sz="2000" dirty="0" smtClean="0">
                <a:latin typeface="Microsoft YaHei" charset="-122"/>
                <a:ea typeface="Microsoft YaHei" charset="-122"/>
                <a:cs typeface="Microsoft YaHei" charset="-122"/>
              </a:rPr>
              <a:t>）</a:t>
            </a:r>
            <a:r>
              <a:rPr lang="zh-CN" altLang="zh-CN" sz="2000" dirty="0" smtClean="0">
                <a:latin typeface="Microsoft YaHei" charset="-122"/>
                <a:ea typeface="Microsoft YaHei" charset="-122"/>
                <a:cs typeface="Microsoft YaHei" charset="-122"/>
              </a:rPr>
              <a:t>任意</a:t>
            </a:r>
            <a:r>
              <a:rPr lang="zh-CN" altLang="zh-CN" sz="2000" dirty="0">
                <a:latin typeface="Microsoft YaHei" charset="-122"/>
                <a:ea typeface="Microsoft YaHei" charset="-122"/>
                <a:cs typeface="Microsoft YaHei" charset="-122"/>
              </a:rPr>
              <a:t>节点在收到完整区块后，将包含的交易从内存中删除，并开始下一轮</a:t>
            </a:r>
            <a:r>
              <a:rPr lang="zh-CN" altLang="zh-CN" sz="2000" dirty="0" smtClean="0">
                <a:latin typeface="Microsoft YaHei" charset="-122"/>
                <a:ea typeface="Microsoft YaHei" charset="-122"/>
                <a:cs typeface="Microsoft YaHei" charset="-122"/>
              </a:rPr>
              <a:t>共识</a:t>
            </a:r>
            <a:endParaRPr lang="en-US" altLang="zh-CN" sz="2000" dirty="0" smtClean="0">
              <a:latin typeface="Microsoft YaHei" charset="-122"/>
              <a:ea typeface="Microsoft YaHei" charset="-122"/>
              <a:cs typeface="Microsoft YaHei"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09" y="1188931"/>
            <a:ext cx="4279392" cy="5518850"/>
          </a:xfrm>
          <a:prstGeom prst="rect">
            <a:avLst/>
          </a:prstGeom>
        </p:spPr>
      </p:pic>
    </p:spTree>
    <p:extLst>
      <p:ext uri="{BB962C8B-B14F-4D97-AF65-F5344CB8AC3E}">
        <p14:creationId xmlns:p14="http://schemas.microsoft.com/office/powerpoint/2010/main" val="3322680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35" presetClass="path" presetSubtype="0" accel="50000" decel="50000" fill="hold" grpId="1" nodeType="withEffect">
                                  <p:stCondLst>
                                    <p:cond delay="0"/>
                                  </p:stCondLst>
                                  <p:childTnLst>
                                    <p:animMotion origin="layout" path="M 1.875E-6 -3.7037E-6 L 0.12148 -3.7037E-6 " pathEditMode="relative" rAng="0" ptsTypes="AA">
                                      <p:cBhvr>
                                        <p:cTn id="11" dur="1000" spd="-100000" fill="hold"/>
                                        <p:tgtEl>
                                          <p:spTgt spid="5"/>
                                        </p:tgtEl>
                                        <p:attrNameLst>
                                          <p:attrName>ppt_x</p:attrName>
                                          <p:attrName>ppt_y</p:attrName>
                                        </p:attrNameLst>
                                      </p:cBhvr>
                                      <p:rCtr x="6068" y="0"/>
                                    </p:animMotion>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35" presetClass="path" presetSubtype="0" accel="50000" decel="50000" fill="hold" grpId="1" nodeType="withEffect">
                                  <p:stCondLst>
                                    <p:cond delay="0"/>
                                  </p:stCondLst>
                                  <p:childTnLst>
                                    <p:animMotion origin="layout" path="M 3.125E-6 -2.22222E-6 L -0.0681 -2.22222E-6 " pathEditMode="relative" rAng="0" ptsTypes="AA">
                                      <p:cBhvr>
                                        <p:cTn id="19" dur="1000" spd="-100000" fill="hold"/>
                                        <p:tgtEl>
                                          <p:spTgt spid="6"/>
                                        </p:tgtEl>
                                        <p:attrNameLst>
                                          <p:attrName>ppt_x</p:attrName>
                                          <p:attrName>ppt_y</p:attrName>
                                        </p:attrNameLst>
                                      </p:cBhvr>
                                      <p:rCtr x="-34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椭圆 37"/>
          <p:cNvSpPr/>
          <p:nvPr/>
        </p:nvSpPr>
        <p:spPr>
          <a:xfrm>
            <a:off x="3416977" y="1701862"/>
            <a:ext cx="1620000" cy="1620000"/>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9" name="椭圆 38"/>
          <p:cNvSpPr/>
          <p:nvPr/>
        </p:nvSpPr>
        <p:spPr>
          <a:xfrm>
            <a:off x="1292741" y="3865829"/>
            <a:ext cx="1620000" cy="1620000"/>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0" name="椭圆 39"/>
          <p:cNvSpPr/>
          <p:nvPr/>
        </p:nvSpPr>
        <p:spPr>
          <a:xfrm>
            <a:off x="7424745" y="1701862"/>
            <a:ext cx="1620000" cy="1620000"/>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椭圆 40"/>
          <p:cNvSpPr/>
          <p:nvPr/>
        </p:nvSpPr>
        <p:spPr>
          <a:xfrm>
            <a:off x="5349869" y="3865829"/>
            <a:ext cx="1620000" cy="1620000"/>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3" name="椭圆 42"/>
          <p:cNvSpPr/>
          <p:nvPr/>
        </p:nvSpPr>
        <p:spPr>
          <a:xfrm>
            <a:off x="1004709" y="4909765"/>
            <a:ext cx="576064" cy="576064"/>
          </a:xfrm>
          <a:prstGeom prst="ellipse">
            <a:avLst/>
          </a:prstGeom>
          <a:solidFill>
            <a:srgbClr val="093B5C"/>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4" name="椭圆 43"/>
          <p:cNvSpPr/>
          <p:nvPr/>
        </p:nvSpPr>
        <p:spPr>
          <a:xfrm>
            <a:off x="5061837" y="4909765"/>
            <a:ext cx="576064" cy="576064"/>
          </a:xfrm>
          <a:prstGeom prst="ellipse">
            <a:avLst/>
          </a:prstGeom>
          <a:solidFill>
            <a:srgbClr val="093B5C"/>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03</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6" name="椭圆 45"/>
          <p:cNvSpPr/>
          <p:nvPr/>
        </p:nvSpPr>
        <p:spPr>
          <a:xfrm>
            <a:off x="4633033" y="1522835"/>
            <a:ext cx="576064" cy="576064"/>
          </a:xfrm>
          <a:prstGeom prst="ellipse">
            <a:avLst/>
          </a:prstGeom>
          <a:solidFill>
            <a:srgbClr val="093B5C"/>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02</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7" name="椭圆 46"/>
          <p:cNvSpPr/>
          <p:nvPr/>
        </p:nvSpPr>
        <p:spPr>
          <a:xfrm>
            <a:off x="7280729" y="1522835"/>
            <a:ext cx="576064" cy="576064"/>
          </a:xfrm>
          <a:prstGeom prst="ellipse">
            <a:avLst/>
          </a:prstGeom>
          <a:solidFill>
            <a:srgbClr val="093B5C"/>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04</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2" name="组合 1"/>
          <p:cNvGrpSpPr/>
          <p:nvPr/>
        </p:nvGrpSpPr>
        <p:grpSpPr>
          <a:xfrm>
            <a:off x="2675497" y="3152898"/>
            <a:ext cx="918596" cy="938300"/>
            <a:chOff x="2675497" y="3358613"/>
            <a:chExt cx="918596" cy="938300"/>
          </a:xfrm>
        </p:grpSpPr>
        <p:cxnSp>
          <p:nvCxnSpPr>
            <p:cNvPr id="34" name="直接连接符 33"/>
            <p:cNvCxnSpPr>
              <a:stCxn id="39" idx="7"/>
              <a:endCxn id="48" idx="3"/>
            </p:cNvCxnSpPr>
            <p:nvPr/>
          </p:nvCxnSpPr>
          <p:spPr>
            <a:xfrm flipV="1">
              <a:off x="2675497" y="3507742"/>
              <a:ext cx="763154" cy="789171"/>
            </a:xfrm>
            <a:prstGeom prst="line">
              <a:avLst/>
            </a:prstGeom>
            <a:noFill/>
            <a:ln w="28575" cap="rnd" cmpd="sng" algn="ctr">
              <a:solidFill>
                <a:srgbClr val="093B5C"/>
              </a:solidFill>
              <a:prstDash val="sysDot"/>
            </a:ln>
            <a:effectLst/>
          </p:spPr>
        </p:cxnSp>
        <p:sp>
          <p:nvSpPr>
            <p:cNvPr id="48" name="椭圆 47"/>
            <p:cNvSpPr/>
            <p:nvPr/>
          </p:nvSpPr>
          <p:spPr>
            <a:xfrm>
              <a:off x="3411981" y="3358613"/>
              <a:ext cx="182112" cy="174716"/>
            </a:xfrm>
            <a:prstGeom prst="ellipse">
              <a:avLst/>
            </a:prstGeom>
            <a:solidFill>
              <a:srgbClr val="093B5C"/>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grpSp>
      <p:grpSp>
        <p:nvGrpSpPr>
          <p:cNvPr id="3" name="组合 2"/>
          <p:cNvGrpSpPr/>
          <p:nvPr/>
        </p:nvGrpSpPr>
        <p:grpSpPr>
          <a:xfrm>
            <a:off x="4799733" y="3072743"/>
            <a:ext cx="889860" cy="903298"/>
            <a:chOff x="4799733" y="3278458"/>
            <a:chExt cx="889860" cy="903298"/>
          </a:xfrm>
        </p:grpSpPr>
        <p:cxnSp>
          <p:nvCxnSpPr>
            <p:cNvPr id="35" name="直接连接符 34"/>
            <p:cNvCxnSpPr>
              <a:stCxn id="38" idx="5"/>
              <a:endCxn id="49" idx="1"/>
            </p:cNvCxnSpPr>
            <p:nvPr/>
          </p:nvCxnSpPr>
          <p:spPr>
            <a:xfrm>
              <a:off x="4799733" y="3278458"/>
              <a:ext cx="734418" cy="754169"/>
            </a:xfrm>
            <a:prstGeom prst="line">
              <a:avLst/>
            </a:prstGeom>
            <a:noFill/>
            <a:ln w="28575" cap="rnd" cmpd="sng" algn="ctr">
              <a:solidFill>
                <a:srgbClr val="093B5C"/>
              </a:solidFill>
              <a:prstDash val="sysDot"/>
            </a:ln>
            <a:effectLst/>
          </p:spPr>
        </p:cxnSp>
        <p:sp>
          <p:nvSpPr>
            <p:cNvPr id="49" name="椭圆 48"/>
            <p:cNvSpPr/>
            <p:nvPr/>
          </p:nvSpPr>
          <p:spPr>
            <a:xfrm>
              <a:off x="5507481" y="4007040"/>
              <a:ext cx="182112" cy="174716"/>
            </a:xfrm>
            <a:prstGeom prst="ellipse">
              <a:avLst/>
            </a:prstGeom>
            <a:solidFill>
              <a:srgbClr val="093B5C"/>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grpSp>
      <p:grpSp>
        <p:nvGrpSpPr>
          <p:cNvPr id="4" name="组合 3"/>
          <p:cNvGrpSpPr/>
          <p:nvPr/>
        </p:nvGrpSpPr>
        <p:grpSpPr>
          <a:xfrm>
            <a:off x="6732625" y="3152898"/>
            <a:ext cx="927192" cy="938300"/>
            <a:chOff x="6732625" y="3358613"/>
            <a:chExt cx="927192" cy="938300"/>
          </a:xfrm>
        </p:grpSpPr>
        <p:cxnSp>
          <p:nvCxnSpPr>
            <p:cNvPr id="36" name="直接连接符 35"/>
            <p:cNvCxnSpPr>
              <a:stCxn id="41" idx="7"/>
              <a:endCxn id="50" idx="3"/>
            </p:cNvCxnSpPr>
            <p:nvPr/>
          </p:nvCxnSpPr>
          <p:spPr>
            <a:xfrm flipV="1">
              <a:off x="6732625" y="3507742"/>
              <a:ext cx="771750" cy="789171"/>
            </a:xfrm>
            <a:prstGeom prst="line">
              <a:avLst/>
            </a:prstGeom>
            <a:noFill/>
            <a:ln w="28575" cap="rnd" cmpd="sng" algn="ctr">
              <a:solidFill>
                <a:srgbClr val="093B5C"/>
              </a:solidFill>
              <a:prstDash val="sysDot"/>
            </a:ln>
            <a:effectLst/>
          </p:spPr>
        </p:cxnSp>
        <p:sp>
          <p:nvSpPr>
            <p:cNvPr id="50" name="椭圆 49"/>
            <p:cNvSpPr/>
            <p:nvPr/>
          </p:nvSpPr>
          <p:spPr>
            <a:xfrm>
              <a:off x="7477705" y="3358613"/>
              <a:ext cx="182112" cy="174716"/>
            </a:xfrm>
            <a:prstGeom prst="ellipse">
              <a:avLst/>
            </a:prstGeom>
            <a:solidFill>
              <a:srgbClr val="093B5C"/>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grpSp>
      <p:sp>
        <p:nvSpPr>
          <p:cNvPr id="29" name="文本框 28"/>
          <p:cNvSpPr txBox="1"/>
          <p:nvPr/>
        </p:nvSpPr>
        <p:spPr>
          <a:xfrm>
            <a:off x="1292741" y="4612769"/>
            <a:ext cx="1620000" cy="458908"/>
          </a:xfrm>
          <a:prstGeom prst="rect">
            <a:avLst/>
          </a:prstGeom>
          <a:noFill/>
        </p:spPr>
        <p:txBody>
          <a:bodyPr wrap="square" rtlCol="0">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lang="zh-CN" altLang="en-US" b="1" kern="0" dirty="0" smtClean="0">
                <a:solidFill>
                  <a:schemeClr val="bg1"/>
                </a:solidFill>
                <a:latin typeface="微软雅黑" panose="020B0503020204020204" pitchFamily="34" charset="-122"/>
                <a:ea typeface="微软雅黑" panose="020B0503020204020204" pitchFamily="34" charset="-122"/>
              </a:rPr>
              <a:t>对等节点模式</a:t>
            </a:r>
            <a:endParaRPr kumimoji="0" lang="zh-CN" altLang="en-US"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0" name="文本框 29"/>
          <p:cNvSpPr txBox="1"/>
          <p:nvPr/>
        </p:nvSpPr>
        <p:spPr>
          <a:xfrm>
            <a:off x="5349869" y="4612769"/>
            <a:ext cx="1620000" cy="458908"/>
          </a:xfrm>
          <a:prstGeom prst="rect">
            <a:avLst/>
          </a:prstGeom>
          <a:noFill/>
        </p:spPr>
        <p:txBody>
          <a:bodyPr wrap="square" rtlCol="0">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投票机制</a:t>
            </a:r>
            <a:endParaRPr kumimoji="0" lang="zh-CN" altLang="en-US"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1" name="文本框 30"/>
          <p:cNvSpPr txBox="1"/>
          <p:nvPr/>
        </p:nvSpPr>
        <p:spPr>
          <a:xfrm>
            <a:off x="9357637" y="4612769"/>
            <a:ext cx="1620000" cy="507831"/>
          </a:xfrm>
          <a:prstGeom prst="rect">
            <a:avLst/>
          </a:prstGeom>
          <a:noFill/>
        </p:spPr>
        <p:txBody>
          <a:bodyPr wrap="square" rtlCol="0">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添加标题</a:t>
            </a:r>
          </a:p>
        </p:txBody>
      </p:sp>
      <p:sp>
        <p:nvSpPr>
          <p:cNvPr id="32" name="文本框 31"/>
          <p:cNvSpPr txBox="1"/>
          <p:nvPr/>
        </p:nvSpPr>
        <p:spPr>
          <a:xfrm>
            <a:off x="3438651" y="2476125"/>
            <a:ext cx="1620000" cy="458908"/>
          </a:xfrm>
          <a:prstGeom prst="rect">
            <a:avLst/>
          </a:prstGeom>
          <a:noFill/>
        </p:spPr>
        <p:txBody>
          <a:bodyPr wrap="square" rtlCol="0">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lang="zh-CN" altLang="en-US" b="1" kern="0" dirty="0" smtClean="0">
                <a:solidFill>
                  <a:schemeClr val="bg1"/>
                </a:solidFill>
                <a:latin typeface="微软雅黑" panose="020B0503020204020204" pitchFamily="34" charset="-122"/>
                <a:ea typeface="微软雅黑" panose="020B0503020204020204" pitchFamily="34" charset="-122"/>
              </a:rPr>
              <a:t>动态进出</a:t>
            </a:r>
            <a:endParaRPr kumimoji="0" lang="zh-CN" altLang="en-US"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3" name="文本框 32"/>
          <p:cNvSpPr txBox="1"/>
          <p:nvPr/>
        </p:nvSpPr>
        <p:spPr>
          <a:xfrm>
            <a:off x="7424745" y="2476125"/>
            <a:ext cx="1620000" cy="458908"/>
          </a:xfrm>
          <a:prstGeom prst="rect">
            <a:avLst/>
          </a:prstGeom>
          <a:noFill/>
        </p:spPr>
        <p:txBody>
          <a:bodyPr wrap="square" rtlCol="0">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lang="zh-CN" altLang="en-US" b="1" kern="0" dirty="0" smtClean="0">
                <a:solidFill>
                  <a:schemeClr val="bg1"/>
                </a:solidFill>
                <a:latin typeface="微软雅黑" panose="020B0503020204020204" pitchFamily="34" charset="-122"/>
                <a:ea typeface="微软雅黑" panose="020B0503020204020204" pitchFamily="34" charset="-122"/>
              </a:rPr>
              <a:t>身份认证</a:t>
            </a:r>
            <a:endParaRPr kumimoji="0" lang="zh-CN" altLang="en-US"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nvGrpSpPr>
          <p:cNvPr id="55" name="Group 85"/>
          <p:cNvGrpSpPr>
            <a:grpSpLocks noChangeAspect="1"/>
          </p:cNvGrpSpPr>
          <p:nvPr/>
        </p:nvGrpSpPr>
        <p:grpSpPr bwMode="auto">
          <a:xfrm>
            <a:off x="8067290" y="2175109"/>
            <a:ext cx="334965" cy="295276"/>
            <a:chOff x="2772" y="2067"/>
            <a:chExt cx="211" cy="186"/>
          </a:xfrm>
          <a:solidFill>
            <a:schemeClr val="bg1"/>
          </a:solidFill>
        </p:grpSpPr>
        <p:sp>
          <p:nvSpPr>
            <p:cNvPr id="56" name="Freeform 87"/>
            <p:cNvSpPr>
              <a:spLocks/>
            </p:cNvSpPr>
            <p:nvPr/>
          </p:nvSpPr>
          <p:spPr bwMode="auto">
            <a:xfrm>
              <a:off x="2782" y="2172"/>
              <a:ext cx="191" cy="81"/>
            </a:xfrm>
            <a:custGeom>
              <a:avLst/>
              <a:gdLst>
                <a:gd name="T0" fmla="*/ 0 w 79"/>
                <a:gd name="T1" fmla="*/ 0 h 33"/>
                <a:gd name="T2" fmla="*/ 28 w 79"/>
                <a:gd name="T3" fmla="*/ 0 h 33"/>
                <a:gd name="T4" fmla="*/ 28 w 79"/>
                <a:gd name="T5" fmla="*/ 4 h 33"/>
                <a:gd name="T6" fmla="*/ 51 w 79"/>
                <a:gd name="T7" fmla="*/ 4 h 33"/>
                <a:gd name="T8" fmla="*/ 51 w 79"/>
                <a:gd name="T9" fmla="*/ 0 h 33"/>
                <a:gd name="T10" fmla="*/ 79 w 79"/>
                <a:gd name="T11" fmla="*/ 0 h 33"/>
                <a:gd name="T12" fmla="*/ 79 w 79"/>
                <a:gd name="T13" fmla="*/ 1 h 33"/>
                <a:gd name="T14" fmla="*/ 79 w 79"/>
                <a:gd name="T15" fmla="*/ 27 h 33"/>
                <a:gd name="T16" fmla="*/ 74 w 79"/>
                <a:gd name="T17" fmla="*/ 32 h 33"/>
                <a:gd name="T18" fmla="*/ 73 w 79"/>
                <a:gd name="T19" fmla="*/ 33 h 33"/>
                <a:gd name="T20" fmla="*/ 6 w 79"/>
                <a:gd name="T21" fmla="*/ 33 h 33"/>
                <a:gd name="T22" fmla="*/ 0 w 79"/>
                <a:gd name="T23" fmla="*/ 28 h 33"/>
                <a:gd name="T24" fmla="*/ 0 w 79"/>
                <a:gd name="T25" fmla="*/ 27 h 33"/>
                <a:gd name="T26" fmla="*/ 0 w 79"/>
                <a:gd name="T27" fmla="*/ 1 h 33"/>
                <a:gd name="T28" fmla="*/ 0 w 79"/>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33">
                  <a:moveTo>
                    <a:pt x="0" y="0"/>
                  </a:moveTo>
                  <a:cubicBezTo>
                    <a:pt x="10" y="0"/>
                    <a:pt x="19" y="0"/>
                    <a:pt x="28" y="0"/>
                  </a:cubicBezTo>
                  <a:cubicBezTo>
                    <a:pt x="28" y="1"/>
                    <a:pt x="28" y="3"/>
                    <a:pt x="28" y="4"/>
                  </a:cubicBezTo>
                  <a:cubicBezTo>
                    <a:pt x="36" y="4"/>
                    <a:pt x="44" y="4"/>
                    <a:pt x="51" y="4"/>
                  </a:cubicBezTo>
                  <a:cubicBezTo>
                    <a:pt x="51" y="3"/>
                    <a:pt x="51" y="1"/>
                    <a:pt x="51" y="0"/>
                  </a:cubicBezTo>
                  <a:cubicBezTo>
                    <a:pt x="61" y="0"/>
                    <a:pt x="70" y="0"/>
                    <a:pt x="79" y="0"/>
                  </a:cubicBezTo>
                  <a:cubicBezTo>
                    <a:pt x="79" y="0"/>
                    <a:pt x="79" y="0"/>
                    <a:pt x="79" y="1"/>
                  </a:cubicBezTo>
                  <a:cubicBezTo>
                    <a:pt x="79" y="9"/>
                    <a:pt x="79" y="18"/>
                    <a:pt x="79" y="27"/>
                  </a:cubicBezTo>
                  <a:cubicBezTo>
                    <a:pt x="79" y="30"/>
                    <a:pt x="77" y="32"/>
                    <a:pt x="74" y="32"/>
                  </a:cubicBezTo>
                  <a:cubicBezTo>
                    <a:pt x="74" y="33"/>
                    <a:pt x="73" y="33"/>
                    <a:pt x="73" y="33"/>
                  </a:cubicBezTo>
                  <a:cubicBezTo>
                    <a:pt x="51" y="33"/>
                    <a:pt x="29" y="33"/>
                    <a:pt x="6" y="33"/>
                  </a:cubicBezTo>
                  <a:cubicBezTo>
                    <a:pt x="3" y="33"/>
                    <a:pt x="1" y="31"/>
                    <a:pt x="0" y="28"/>
                  </a:cubicBezTo>
                  <a:cubicBezTo>
                    <a:pt x="0" y="28"/>
                    <a:pt x="0" y="27"/>
                    <a:pt x="0" y="27"/>
                  </a:cubicBezTo>
                  <a:cubicBezTo>
                    <a:pt x="0" y="18"/>
                    <a:pt x="0" y="9"/>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57" name="Freeform 88"/>
            <p:cNvSpPr>
              <a:spLocks noEditPoints="1"/>
            </p:cNvSpPr>
            <p:nvPr/>
          </p:nvSpPr>
          <p:spPr bwMode="auto">
            <a:xfrm>
              <a:off x="2772" y="2067"/>
              <a:ext cx="211" cy="96"/>
            </a:xfrm>
            <a:custGeom>
              <a:avLst/>
              <a:gdLst>
                <a:gd name="T0" fmla="*/ 55 w 87"/>
                <a:gd name="T1" fmla="*/ 39 h 39"/>
                <a:gd name="T2" fmla="*/ 55 w 87"/>
                <a:gd name="T3" fmla="*/ 33 h 39"/>
                <a:gd name="T4" fmla="*/ 32 w 87"/>
                <a:gd name="T5" fmla="*/ 33 h 39"/>
                <a:gd name="T6" fmla="*/ 32 w 87"/>
                <a:gd name="T7" fmla="*/ 39 h 39"/>
                <a:gd name="T8" fmla="*/ 31 w 87"/>
                <a:gd name="T9" fmla="*/ 39 h 39"/>
                <a:gd name="T10" fmla="*/ 6 w 87"/>
                <a:gd name="T11" fmla="*/ 39 h 39"/>
                <a:gd name="T12" fmla="*/ 1 w 87"/>
                <a:gd name="T13" fmla="*/ 35 h 39"/>
                <a:gd name="T14" fmla="*/ 0 w 87"/>
                <a:gd name="T15" fmla="*/ 33 h 39"/>
                <a:gd name="T16" fmla="*/ 0 w 87"/>
                <a:gd name="T17" fmla="*/ 17 h 39"/>
                <a:gd name="T18" fmla="*/ 6 w 87"/>
                <a:gd name="T19" fmla="*/ 11 h 39"/>
                <a:gd name="T20" fmla="*/ 27 w 87"/>
                <a:gd name="T21" fmla="*/ 11 h 39"/>
                <a:gd name="T22" fmla="*/ 28 w 87"/>
                <a:gd name="T23" fmla="*/ 11 h 39"/>
                <a:gd name="T24" fmla="*/ 28 w 87"/>
                <a:gd name="T25" fmla="*/ 9 h 39"/>
                <a:gd name="T26" fmla="*/ 32 w 87"/>
                <a:gd name="T27" fmla="*/ 4 h 39"/>
                <a:gd name="T28" fmla="*/ 41 w 87"/>
                <a:gd name="T29" fmla="*/ 1 h 39"/>
                <a:gd name="T30" fmla="*/ 51 w 87"/>
                <a:gd name="T31" fmla="*/ 2 h 39"/>
                <a:gd name="T32" fmla="*/ 57 w 87"/>
                <a:gd name="T33" fmla="*/ 5 h 39"/>
                <a:gd name="T34" fmla="*/ 59 w 87"/>
                <a:gd name="T35" fmla="*/ 10 h 39"/>
                <a:gd name="T36" fmla="*/ 59 w 87"/>
                <a:gd name="T37" fmla="*/ 11 h 39"/>
                <a:gd name="T38" fmla="*/ 60 w 87"/>
                <a:gd name="T39" fmla="*/ 11 h 39"/>
                <a:gd name="T40" fmla="*/ 81 w 87"/>
                <a:gd name="T41" fmla="*/ 11 h 39"/>
                <a:gd name="T42" fmla="*/ 87 w 87"/>
                <a:gd name="T43" fmla="*/ 15 h 39"/>
                <a:gd name="T44" fmla="*/ 87 w 87"/>
                <a:gd name="T45" fmla="*/ 17 h 39"/>
                <a:gd name="T46" fmla="*/ 87 w 87"/>
                <a:gd name="T47" fmla="*/ 33 h 39"/>
                <a:gd name="T48" fmla="*/ 81 w 87"/>
                <a:gd name="T49" fmla="*/ 39 h 39"/>
                <a:gd name="T50" fmla="*/ 56 w 87"/>
                <a:gd name="T51" fmla="*/ 39 h 39"/>
                <a:gd name="T52" fmla="*/ 55 w 87"/>
                <a:gd name="T53" fmla="*/ 39 h 39"/>
                <a:gd name="T54" fmla="*/ 32 w 87"/>
                <a:gd name="T55" fmla="*/ 11 h 39"/>
                <a:gd name="T56" fmla="*/ 55 w 87"/>
                <a:gd name="T57" fmla="*/ 11 h 39"/>
                <a:gd name="T58" fmla="*/ 54 w 87"/>
                <a:gd name="T59" fmla="*/ 8 h 39"/>
                <a:gd name="T60" fmla="*/ 50 w 87"/>
                <a:gd name="T61" fmla="*/ 6 h 39"/>
                <a:gd name="T62" fmla="*/ 39 w 87"/>
                <a:gd name="T63" fmla="*/ 5 h 39"/>
                <a:gd name="T64" fmla="*/ 33 w 87"/>
                <a:gd name="T65" fmla="*/ 8 h 39"/>
                <a:gd name="T66" fmla="*/ 32 w 87"/>
                <a:gd name="T6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39">
                  <a:moveTo>
                    <a:pt x="55" y="39"/>
                  </a:moveTo>
                  <a:cubicBezTo>
                    <a:pt x="55" y="37"/>
                    <a:pt x="55" y="35"/>
                    <a:pt x="55" y="33"/>
                  </a:cubicBezTo>
                  <a:cubicBezTo>
                    <a:pt x="48" y="33"/>
                    <a:pt x="40" y="33"/>
                    <a:pt x="32" y="33"/>
                  </a:cubicBezTo>
                  <a:cubicBezTo>
                    <a:pt x="32" y="35"/>
                    <a:pt x="32" y="37"/>
                    <a:pt x="32" y="39"/>
                  </a:cubicBezTo>
                  <a:cubicBezTo>
                    <a:pt x="32" y="39"/>
                    <a:pt x="31" y="39"/>
                    <a:pt x="31" y="39"/>
                  </a:cubicBezTo>
                  <a:cubicBezTo>
                    <a:pt x="23" y="39"/>
                    <a:pt x="15" y="39"/>
                    <a:pt x="6" y="39"/>
                  </a:cubicBezTo>
                  <a:cubicBezTo>
                    <a:pt x="3" y="39"/>
                    <a:pt x="1" y="37"/>
                    <a:pt x="1" y="35"/>
                  </a:cubicBezTo>
                  <a:cubicBezTo>
                    <a:pt x="0" y="34"/>
                    <a:pt x="0" y="34"/>
                    <a:pt x="0" y="33"/>
                  </a:cubicBezTo>
                  <a:cubicBezTo>
                    <a:pt x="0" y="28"/>
                    <a:pt x="0" y="22"/>
                    <a:pt x="0" y="17"/>
                  </a:cubicBezTo>
                  <a:cubicBezTo>
                    <a:pt x="0" y="13"/>
                    <a:pt x="3" y="11"/>
                    <a:pt x="6" y="11"/>
                  </a:cubicBezTo>
                  <a:cubicBezTo>
                    <a:pt x="13" y="11"/>
                    <a:pt x="20" y="11"/>
                    <a:pt x="27" y="11"/>
                  </a:cubicBezTo>
                  <a:cubicBezTo>
                    <a:pt x="27" y="11"/>
                    <a:pt x="28" y="11"/>
                    <a:pt x="28" y="11"/>
                  </a:cubicBezTo>
                  <a:cubicBezTo>
                    <a:pt x="28" y="10"/>
                    <a:pt x="28" y="10"/>
                    <a:pt x="28" y="9"/>
                  </a:cubicBezTo>
                  <a:cubicBezTo>
                    <a:pt x="29" y="7"/>
                    <a:pt x="30" y="5"/>
                    <a:pt x="32" y="4"/>
                  </a:cubicBezTo>
                  <a:cubicBezTo>
                    <a:pt x="34" y="2"/>
                    <a:pt x="38" y="1"/>
                    <a:pt x="41" y="1"/>
                  </a:cubicBezTo>
                  <a:cubicBezTo>
                    <a:pt x="44" y="0"/>
                    <a:pt x="48" y="1"/>
                    <a:pt x="51" y="2"/>
                  </a:cubicBezTo>
                  <a:cubicBezTo>
                    <a:pt x="53" y="2"/>
                    <a:pt x="55" y="4"/>
                    <a:pt x="57" y="5"/>
                  </a:cubicBezTo>
                  <a:cubicBezTo>
                    <a:pt x="59" y="7"/>
                    <a:pt x="59" y="8"/>
                    <a:pt x="59" y="10"/>
                  </a:cubicBezTo>
                  <a:cubicBezTo>
                    <a:pt x="59" y="10"/>
                    <a:pt x="59" y="10"/>
                    <a:pt x="59" y="11"/>
                  </a:cubicBezTo>
                  <a:cubicBezTo>
                    <a:pt x="60" y="11"/>
                    <a:pt x="60" y="11"/>
                    <a:pt x="60" y="11"/>
                  </a:cubicBezTo>
                  <a:cubicBezTo>
                    <a:pt x="67" y="11"/>
                    <a:pt x="74" y="11"/>
                    <a:pt x="81" y="11"/>
                  </a:cubicBezTo>
                  <a:cubicBezTo>
                    <a:pt x="84" y="11"/>
                    <a:pt x="86" y="12"/>
                    <a:pt x="87" y="15"/>
                  </a:cubicBezTo>
                  <a:cubicBezTo>
                    <a:pt x="87" y="16"/>
                    <a:pt x="87" y="16"/>
                    <a:pt x="87" y="17"/>
                  </a:cubicBezTo>
                  <a:cubicBezTo>
                    <a:pt x="87" y="22"/>
                    <a:pt x="87" y="28"/>
                    <a:pt x="87" y="33"/>
                  </a:cubicBezTo>
                  <a:cubicBezTo>
                    <a:pt x="87" y="37"/>
                    <a:pt x="85" y="39"/>
                    <a:pt x="81" y="39"/>
                  </a:cubicBezTo>
                  <a:cubicBezTo>
                    <a:pt x="73" y="39"/>
                    <a:pt x="64" y="39"/>
                    <a:pt x="56" y="39"/>
                  </a:cubicBezTo>
                  <a:cubicBezTo>
                    <a:pt x="56" y="39"/>
                    <a:pt x="56" y="39"/>
                    <a:pt x="55" y="39"/>
                  </a:cubicBezTo>
                  <a:close/>
                  <a:moveTo>
                    <a:pt x="32" y="11"/>
                  </a:moveTo>
                  <a:cubicBezTo>
                    <a:pt x="40" y="11"/>
                    <a:pt x="48" y="11"/>
                    <a:pt x="55" y="11"/>
                  </a:cubicBezTo>
                  <a:cubicBezTo>
                    <a:pt x="55" y="10"/>
                    <a:pt x="55" y="9"/>
                    <a:pt x="54" y="8"/>
                  </a:cubicBezTo>
                  <a:cubicBezTo>
                    <a:pt x="53" y="7"/>
                    <a:pt x="52" y="6"/>
                    <a:pt x="50" y="6"/>
                  </a:cubicBezTo>
                  <a:cubicBezTo>
                    <a:pt x="47" y="4"/>
                    <a:pt x="43" y="4"/>
                    <a:pt x="39" y="5"/>
                  </a:cubicBezTo>
                  <a:cubicBezTo>
                    <a:pt x="37" y="5"/>
                    <a:pt x="35" y="6"/>
                    <a:pt x="33" y="8"/>
                  </a:cubicBezTo>
                  <a:cubicBezTo>
                    <a:pt x="33" y="8"/>
                    <a:pt x="32" y="9"/>
                    <a:pt x="3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58" name="Freeform 89"/>
            <p:cNvSpPr>
              <a:spLocks/>
            </p:cNvSpPr>
            <p:nvPr/>
          </p:nvSpPr>
          <p:spPr bwMode="auto">
            <a:xfrm>
              <a:off x="2859" y="2158"/>
              <a:ext cx="39" cy="14"/>
            </a:xfrm>
            <a:custGeom>
              <a:avLst/>
              <a:gdLst>
                <a:gd name="T0" fmla="*/ 16 w 16"/>
                <a:gd name="T1" fmla="*/ 0 h 6"/>
                <a:gd name="T2" fmla="*/ 16 w 16"/>
                <a:gd name="T3" fmla="*/ 6 h 6"/>
                <a:gd name="T4" fmla="*/ 0 w 16"/>
                <a:gd name="T5" fmla="*/ 6 h 6"/>
                <a:gd name="T6" fmla="*/ 0 w 16"/>
                <a:gd name="T7" fmla="*/ 0 h 6"/>
                <a:gd name="T8" fmla="*/ 16 w 16"/>
                <a:gd name="T9" fmla="*/ 0 h 6"/>
              </a:gdLst>
              <a:ahLst/>
              <a:cxnLst>
                <a:cxn ang="0">
                  <a:pos x="T0" y="T1"/>
                </a:cxn>
                <a:cxn ang="0">
                  <a:pos x="T2" y="T3"/>
                </a:cxn>
                <a:cxn ang="0">
                  <a:pos x="T4" y="T5"/>
                </a:cxn>
                <a:cxn ang="0">
                  <a:pos x="T6" y="T7"/>
                </a:cxn>
                <a:cxn ang="0">
                  <a:pos x="T8" y="T9"/>
                </a:cxn>
              </a:cxnLst>
              <a:rect l="0" t="0" r="r" b="b"/>
              <a:pathLst>
                <a:path w="16" h="6">
                  <a:moveTo>
                    <a:pt x="16" y="0"/>
                  </a:moveTo>
                  <a:cubicBezTo>
                    <a:pt x="16" y="2"/>
                    <a:pt x="16" y="4"/>
                    <a:pt x="16" y="6"/>
                  </a:cubicBezTo>
                  <a:cubicBezTo>
                    <a:pt x="10" y="6"/>
                    <a:pt x="5" y="6"/>
                    <a:pt x="0" y="6"/>
                  </a:cubicBezTo>
                  <a:cubicBezTo>
                    <a:pt x="0" y="4"/>
                    <a:pt x="0" y="2"/>
                    <a:pt x="0" y="0"/>
                  </a:cubicBezTo>
                  <a:cubicBezTo>
                    <a:pt x="5" y="0"/>
                    <a:pt x="1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59" name="Group 11"/>
          <p:cNvGrpSpPr>
            <a:grpSpLocks noChangeAspect="1"/>
          </p:cNvGrpSpPr>
          <p:nvPr/>
        </p:nvGrpSpPr>
        <p:grpSpPr bwMode="auto">
          <a:xfrm>
            <a:off x="9959197" y="4307040"/>
            <a:ext cx="416828" cy="386990"/>
            <a:chOff x="3605" y="1602"/>
            <a:chExt cx="447" cy="415"/>
          </a:xfrm>
          <a:solidFill>
            <a:schemeClr val="bg1"/>
          </a:solidFill>
        </p:grpSpPr>
        <p:sp>
          <p:nvSpPr>
            <p:cNvPr id="60" name="Freeform 13"/>
            <p:cNvSpPr>
              <a:spLocks noEditPoints="1"/>
            </p:cNvSpPr>
            <p:nvPr/>
          </p:nvSpPr>
          <p:spPr bwMode="auto">
            <a:xfrm>
              <a:off x="3691" y="1602"/>
              <a:ext cx="361" cy="353"/>
            </a:xfrm>
            <a:custGeom>
              <a:avLst/>
              <a:gdLst>
                <a:gd name="T0" fmla="*/ 1 w 150"/>
                <a:gd name="T1" fmla="*/ 77 h 147"/>
                <a:gd name="T2" fmla="*/ 1 w 150"/>
                <a:gd name="T3" fmla="*/ 57 h 147"/>
                <a:gd name="T4" fmla="*/ 12 w 150"/>
                <a:gd name="T5" fmla="*/ 43 h 147"/>
                <a:gd name="T6" fmla="*/ 51 w 150"/>
                <a:gd name="T7" fmla="*/ 35 h 147"/>
                <a:gd name="T8" fmla="*/ 100 w 150"/>
                <a:gd name="T9" fmla="*/ 13 h 147"/>
                <a:gd name="T10" fmla="*/ 135 w 150"/>
                <a:gd name="T11" fmla="*/ 22 h 147"/>
                <a:gd name="T12" fmla="*/ 138 w 150"/>
                <a:gd name="T13" fmla="*/ 124 h 147"/>
                <a:gd name="T14" fmla="*/ 127 w 150"/>
                <a:gd name="T15" fmla="*/ 141 h 147"/>
                <a:gd name="T16" fmla="*/ 109 w 150"/>
                <a:gd name="T17" fmla="*/ 143 h 147"/>
                <a:gd name="T18" fmla="*/ 34 w 150"/>
                <a:gd name="T19" fmla="*/ 114 h 147"/>
                <a:gd name="T20" fmla="*/ 7 w 150"/>
                <a:gd name="T21" fmla="*/ 110 h 147"/>
                <a:gd name="T22" fmla="*/ 1 w 150"/>
                <a:gd name="T23" fmla="*/ 102 h 147"/>
                <a:gd name="T24" fmla="*/ 1 w 150"/>
                <a:gd name="T25" fmla="*/ 77 h 147"/>
                <a:gd name="T26" fmla="*/ 137 w 150"/>
                <a:gd name="T27" fmla="*/ 75 h 147"/>
                <a:gd name="T28" fmla="*/ 136 w 150"/>
                <a:gd name="T29" fmla="*/ 75 h 147"/>
                <a:gd name="T30" fmla="*/ 135 w 150"/>
                <a:gd name="T31" fmla="*/ 56 h 147"/>
                <a:gd name="T32" fmla="*/ 127 w 150"/>
                <a:gd name="T33" fmla="*/ 28 h 147"/>
                <a:gd name="T34" fmla="*/ 119 w 150"/>
                <a:gd name="T35" fmla="*/ 19 h 147"/>
                <a:gd name="T36" fmla="*/ 112 w 150"/>
                <a:gd name="T37" fmla="*/ 29 h 147"/>
                <a:gd name="T38" fmla="*/ 109 w 150"/>
                <a:gd name="T39" fmla="*/ 39 h 147"/>
                <a:gd name="T40" fmla="*/ 106 w 150"/>
                <a:gd name="T41" fmla="*/ 92 h 147"/>
                <a:gd name="T42" fmla="*/ 112 w 150"/>
                <a:gd name="T43" fmla="*/ 124 h 147"/>
                <a:gd name="T44" fmla="*/ 119 w 150"/>
                <a:gd name="T45" fmla="*/ 131 h 147"/>
                <a:gd name="T46" fmla="*/ 127 w 150"/>
                <a:gd name="T47" fmla="*/ 124 h 147"/>
                <a:gd name="T48" fmla="*/ 130 w 150"/>
                <a:gd name="T49" fmla="*/ 115 h 147"/>
                <a:gd name="T50" fmla="*/ 137 w 150"/>
                <a:gd name="T51" fmla="*/ 7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0" h="147">
                  <a:moveTo>
                    <a:pt x="1" y="77"/>
                  </a:moveTo>
                  <a:cubicBezTo>
                    <a:pt x="1" y="70"/>
                    <a:pt x="2" y="63"/>
                    <a:pt x="1" y="57"/>
                  </a:cubicBezTo>
                  <a:cubicBezTo>
                    <a:pt x="0" y="48"/>
                    <a:pt x="4" y="45"/>
                    <a:pt x="12" y="43"/>
                  </a:cubicBezTo>
                  <a:cubicBezTo>
                    <a:pt x="25" y="41"/>
                    <a:pt x="38" y="38"/>
                    <a:pt x="51" y="35"/>
                  </a:cubicBezTo>
                  <a:cubicBezTo>
                    <a:pt x="69" y="31"/>
                    <a:pt x="85" y="24"/>
                    <a:pt x="100" y="13"/>
                  </a:cubicBezTo>
                  <a:cubicBezTo>
                    <a:pt x="116" y="0"/>
                    <a:pt x="128" y="3"/>
                    <a:pt x="135" y="22"/>
                  </a:cubicBezTo>
                  <a:cubicBezTo>
                    <a:pt x="147" y="56"/>
                    <a:pt x="150" y="90"/>
                    <a:pt x="138" y="124"/>
                  </a:cubicBezTo>
                  <a:cubicBezTo>
                    <a:pt x="135" y="130"/>
                    <a:pt x="131" y="136"/>
                    <a:pt x="127" y="141"/>
                  </a:cubicBezTo>
                  <a:cubicBezTo>
                    <a:pt x="122" y="147"/>
                    <a:pt x="114" y="147"/>
                    <a:pt x="109" y="143"/>
                  </a:cubicBezTo>
                  <a:cubicBezTo>
                    <a:pt x="88" y="121"/>
                    <a:pt x="61" y="119"/>
                    <a:pt x="34" y="114"/>
                  </a:cubicBezTo>
                  <a:cubicBezTo>
                    <a:pt x="25" y="113"/>
                    <a:pt x="16" y="111"/>
                    <a:pt x="7" y="110"/>
                  </a:cubicBezTo>
                  <a:cubicBezTo>
                    <a:pt x="3" y="109"/>
                    <a:pt x="1" y="107"/>
                    <a:pt x="1" y="102"/>
                  </a:cubicBezTo>
                  <a:cubicBezTo>
                    <a:pt x="1" y="94"/>
                    <a:pt x="1" y="86"/>
                    <a:pt x="1" y="77"/>
                  </a:cubicBezTo>
                  <a:close/>
                  <a:moveTo>
                    <a:pt x="137" y="75"/>
                  </a:moveTo>
                  <a:cubicBezTo>
                    <a:pt x="137" y="75"/>
                    <a:pt x="136" y="75"/>
                    <a:pt x="136" y="75"/>
                  </a:cubicBezTo>
                  <a:cubicBezTo>
                    <a:pt x="136" y="69"/>
                    <a:pt x="136" y="62"/>
                    <a:pt x="135" y="56"/>
                  </a:cubicBezTo>
                  <a:cubicBezTo>
                    <a:pt x="133" y="47"/>
                    <a:pt x="131" y="37"/>
                    <a:pt x="127" y="28"/>
                  </a:cubicBezTo>
                  <a:cubicBezTo>
                    <a:pt x="126" y="25"/>
                    <a:pt x="122" y="22"/>
                    <a:pt x="119" y="19"/>
                  </a:cubicBezTo>
                  <a:cubicBezTo>
                    <a:pt x="117" y="22"/>
                    <a:pt x="113" y="25"/>
                    <a:pt x="112" y="29"/>
                  </a:cubicBezTo>
                  <a:cubicBezTo>
                    <a:pt x="110" y="32"/>
                    <a:pt x="109" y="36"/>
                    <a:pt x="109" y="39"/>
                  </a:cubicBezTo>
                  <a:cubicBezTo>
                    <a:pt x="107" y="57"/>
                    <a:pt x="106" y="74"/>
                    <a:pt x="106" y="92"/>
                  </a:cubicBezTo>
                  <a:cubicBezTo>
                    <a:pt x="106" y="103"/>
                    <a:pt x="109" y="113"/>
                    <a:pt x="112" y="124"/>
                  </a:cubicBezTo>
                  <a:cubicBezTo>
                    <a:pt x="113" y="127"/>
                    <a:pt x="117" y="131"/>
                    <a:pt x="119" y="131"/>
                  </a:cubicBezTo>
                  <a:cubicBezTo>
                    <a:pt x="122" y="131"/>
                    <a:pt x="125" y="127"/>
                    <a:pt x="127" y="124"/>
                  </a:cubicBezTo>
                  <a:cubicBezTo>
                    <a:pt x="128" y="122"/>
                    <a:pt x="130" y="118"/>
                    <a:pt x="130" y="115"/>
                  </a:cubicBezTo>
                  <a:cubicBezTo>
                    <a:pt x="133" y="102"/>
                    <a:pt x="135" y="89"/>
                    <a:pt x="137"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61" name="Freeform 14"/>
            <p:cNvSpPr>
              <a:spLocks/>
            </p:cNvSpPr>
            <p:nvPr/>
          </p:nvSpPr>
          <p:spPr bwMode="auto">
            <a:xfrm>
              <a:off x="3694" y="1890"/>
              <a:ext cx="129" cy="127"/>
            </a:xfrm>
            <a:custGeom>
              <a:avLst/>
              <a:gdLst>
                <a:gd name="T0" fmla="*/ 0 w 54"/>
                <a:gd name="T1" fmla="*/ 0 h 53"/>
                <a:gd name="T2" fmla="*/ 26 w 54"/>
                <a:gd name="T3" fmla="*/ 6 h 53"/>
                <a:gd name="T4" fmla="*/ 29 w 54"/>
                <a:gd name="T5" fmla="*/ 9 h 53"/>
                <a:gd name="T6" fmla="*/ 49 w 54"/>
                <a:gd name="T7" fmla="*/ 40 h 53"/>
                <a:gd name="T8" fmla="*/ 42 w 54"/>
                <a:gd name="T9" fmla="*/ 52 h 53"/>
                <a:gd name="T10" fmla="*/ 17 w 54"/>
                <a:gd name="T11" fmla="*/ 41 h 53"/>
                <a:gd name="T12" fmla="*/ 0 w 54"/>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0" y="0"/>
                  </a:moveTo>
                  <a:cubicBezTo>
                    <a:pt x="9" y="2"/>
                    <a:pt x="18" y="4"/>
                    <a:pt x="26" y="6"/>
                  </a:cubicBezTo>
                  <a:cubicBezTo>
                    <a:pt x="28" y="7"/>
                    <a:pt x="29" y="8"/>
                    <a:pt x="29" y="9"/>
                  </a:cubicBezTo>
                  <a:cubicBezTo>
                    <a:pt x="36" y="19"/>
                    <a:pt x="43" y="30"/>
                    <a:pt x="49" y="40"/>
                  </a:cubicBezTo>
                  <a:cubicBezTo>
                    <a:pt x="54" y="49"/>
                    <a:pt x="52" y="52"/>
                    <a:pt x="42" y="52"/>
                  </a:cubicBezTo>
                  <a:cubicBezTo>
                    <a:pt x="31" y="53"/>
                    <a:pt x="23" y="50"/>
                    <a:pt x="17" y="41"/>
                  </a:cubicBezTo>
                  <a:cubicBezTo>
                    <a:pt x="8" y="29"/>
                    <a:pt x="0" y="1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62" name="Freeform 15"/>
            <p:cNvSpPr>
              <a:spLocks/>
            </p:cNvSpPr>
            <p:nvPr/>
          </p:nvSpPr>
          <p:spPr bwMode="auto">
            <a:xfrm>
              <a:off x="3605" y="1719"/>
              <a:ext cx="60" cy="128"/>
            </a:xfrm>
            <a:custGeom>
              <a:avLst/>
              <a:gdLst>
                <a:gd name="T0" fmla="*/ 25 w 25"/>
                <a:gd name="T1" fmla="*/ 53 h 53"/>
                <a:gd name="T2" fmla="*/ 14 w 25"/>
                <a:gd name="T3" fmla="*/ 53 h 53"/>
                <a:gd name="T4" fmla="*/ 0 w 25"/>
                <a:gd name="T5" fmla="*/ 40 h 53"/>
                <a:gd name="T6" fmla="*/ 0 w 25"/>
                <a:gd name="T7" fmla="*/ 18 h 53"/>
                <a:gd name="T8" fmla="*/ 18 w 25"/>
                <a:gd name="T9" fmla="*/ 0 h 53"/>
                <a:gd name="T10" fmla="*/ 25 w 25"/>
                <a:gd name="T11" fmla="*/ 1 h 53"/>
                <a:gd name="T12" fmla="*/ 25 w 2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5" h="53">
                  <a:moveTo>
                    <a:pt x="25" y="53"/>
                  </a:moveTo>
                  <a:cubicBezTo>
                    <a:pt x="20" y="53"/>
                    <a:pt x="17" y="53"/>
                    <a:pt x="14" y="53"/>
                  </a:cubicBezTo>
                  <a:cubicBezTo>
                    <a:pt x="5" y="53"/>
                    <a:pt x="1" y="48"/>
                    <a:pt x="0" y="40"/>
                  </a:cubicBezTo>
                  <a:cubicBezTo>
                    <a:pt x="0" y="32"/>
                    <a:pt x="0" y="25"/>
                    <a:pt x="0" y="18"/>
                  </a:cubicBezTo>
                  <a:cubicBezTo>
                    <a:pt x="0" y="4"/>
                    <a:pt x="4" y="0"/>
                    <a:pt x="18" y="0"/>
                  </a:cubicBezTo>
                  <a:cubicBezTo>
                    <a:pt x="20" y="0"/>
                    <a:pt x="22" y="1"/>
                    <a:pt x="25" y="1"/>
                  </a:cubicBezTo>
                  <a:cubicBezTo>
                    <a:pt x="25" y="18"/>
                    <a:pt x="25" y="35"/>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63" name="Group 15"/>
          <p:cNvGrpSpPr>
            <a:grpSpLocks noChangeAspect="1"/>
          </p:cNvGrpSpPr>
          <p:nvPr/>
        </p:nvGrpSpPr>
        <p:grpSpPr bwMode="auto">
          <a:xfrm>
            <a:off x="5945028" y="4221058"/>
            <a:ext cx="414537" cy="391711"/>
            <a:chOff x="864" y="477"/>
            <a:chExt cx="563" cy="532"/>
          </a:xfrm>
          <a:solidFill>
            <a:schemeClr val="bg1"/>
          </a:solidFill>
        </p:grpSpPr>
        <p:sp>
          <p:nvSpPr>
            <p:cNvPr id="64" name="Freeform 17"/>
            <p:cNvSpPr>
              <a:spLocks/>
            </p:cNvSpPr>
            <p:nvPr/>
          </p:nvSpPr>
          <p:spPr bwMode="auto">
            <a:xfrm>
              <a:off x="912" y="477"/>
              <a:ext cx="515" cy="532"/>
            </a:xfrm>
            <a:custGeom>
              <a:avLst/>
              <a:gdLst>
                <a:gd name="T0" fmla="*/ 66 w 216"/>
                <a:gd name="T1" fmla="*/ 37 h 223"/>
                <a:gd name="T2" fmla="*/ 65 w 216"/>
                <a:gd name="T3" fmla="*/ 36 h 223"/>
                <a:gd name="T4" fmla="*/ 62 w 216"/>
                <a:gd name="T5" fmla="*/ 32 h 223"/>
                <a:gd name="T6" fmla="*/ 50 w 216"/>
                <a:gd name="T7" fmla="*/ 24 h 223"/>
                <a:gd name="T8" fmla="*/ 49 w 216"/>
                <a:gd name="T9" fmla="*/ 23 h 223"/>
                <a:gd name="T10" fmla="*/ 172 w 216"/>
                <a:gd name="T11" fmla="*/ 34 h 223"/>
                <a:gd name="T12" fmla="*/ 185 w 216"/>
                <a:gd name="T13" fmla="*/ 170 h 223"/>
                <a:gd name="T14" fmla="*/ 52 w 216"/>
                <a:gd name="T15" fmla="*/ 197 h 223"/>
                <a:gd name="T16" fmla="*/ 6 w 216"/>
                <a:gd name="T17" fmla="*/ 140 h 223"/>
                <a:gd name="T18" fmla="*/ 3 w 216"/>
                <a:gd name="T19" fmla="*/ 92 h 223"/>
                <a:gd name="T20" fmla="*/ 15 w 216"/>
                <a:gd name="T21" fmla="*/ 99 h 223"/>
                <a:gd name="T22" fmla="*/ 18 w 216"/>
                <a:gd name="T23" fmla="*/ 102 h 223"/>
                <a:gd name="T24" fmla="*/ 22 w 216"/>
                <a:gd name="T25" fmla="*/ 102 h 223"/>
                <a:gd name="T26" fmla="*/ 55 w 216"/>
                <a:gd name="T27" fmla="*/ 175 h 223"/>
                <a:gd name="T28" fmla="*/ 116 w 216"/>
                <a:gd name="T29" fmla="*/ 190 h 223"/>
                <a:gd name="T30" fmla="*/ 183 w 216"/>
                <a:gd name="T31" fmla="*/ 88 h 223"/>
                <a:gd name="T32" fmla="*/ 166 w 216"/>
                <a:gd name="T33" fmla="*/ 56 h 223"/>
                <a:gd name="T34" fmla="*/ 136 w 216"/>
                <a:gd name="T35" fmla="*/ 34 h 223"/>
                <a:gd name="T36" fmla="*/ 101 w 216"/>
                <a:gd name="T37" fmla="*/ 27 h 223"/>
                <a:gd name="T38" fmla="*/ 66 w 216"/>
                <a:gd name="T39" fmla="*/ 3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223">
                  <a:moveTo>
                    <a:pt x="66" y="37"/>
                  </a:moveTo>
                  <a:cubicBezTo>
                    <a:pt x="65" y="36"/>
                    <a:pt x="65" y="36"/>
                    <a:pt x="65" y="36"/>
                  </a:cubicBezTo>
                  <a:cubicBezTo>
                    <a:pt x="66" y="34"/>
                    <a:pt x="64" y="33"/>
                    <a:pt x="62" y="32"/>
                  </a:cubicBezTo>
                  <a:cubicBezTo>
                    <a:pt x="58" y="30"/>
                    <a:pt x="54" y="27"/>
                    <a:pt x="50" y="24"/>
                  </a:cubicBezTo>
                  <a:cubicBezTo>
                    <a:pt x="50" y="24"/>
                    <a:pt x="50" y="23"/>
                    <a:pt x="49" y="23"/>
                  </a:cubicBezTo>
                  <a:cubicBezTo>
                    <a:pt x="83" y="1"/>
                    <a:pt x="135" y="0"/>
                    <a:pt x="172" y="34"/>
                  </a:cubicBezTo>
                  <a:cubicBezTo>
                    <a:pt x="211" y="70"/>
                    <a:pt x="216" y="129"/>
                    <a:pt x="185" y="170"/>
                  </a:cubicBezTo>
                  <a:cubicBezTo>
                    <a:pt x="154" y="212"/>
                    <a:pt x="97" y="223"/>
                    <a:pt x="52" y="197"/>
                  </a:cubicBezTo>
                  <a:cubicBezTo>
                    <a:pt x="29" y="183"/>
                    <a:pt x="14" y="164"/>
                    <a:pt x="6" y="140"/>
                  </a:cubicBezTo>
                  <a:cubicBezTo>
                    <a:pt x="2" y="126"/>
                    <a:pt x="0" y="100"/>
                    <a:pt x="3" y="92"/>
                  </a:cubicBezTo>
                  <a:cubicBezTo>
                    <a:pt x="7" y="94"/>
                    <a:pt x="11" y="97"/>
                    <a:pt x="15" y="99"/>
                  </a:cubicBezTo>
                  <a:cubicBezTo>
                    <a:pt x="16" y="100"/>
                    <a:pt x="17" y="101"/>
                    <a:pt x="18" y="102"/>
                  </a:cubicBezTo>
                  <a:cubicBezTo>
                    <a:pt x="19" y="102"/>
                    <a:pt x="21" y="102"/>
                    <a:pt x="22" y="102"/>
                  </a:cubicBezTo>
                  <a:cubicBezTo>
                    <a:pt x="20" y="132"/>
                    <a:pt x="31" y="156"/>
                    <a:pt x="55" y="175"/>
                  </a:cubicBezTo>
                  <a:cubicBezTo>
                    <a:pt x="73" y="188"/>
                    <a:pt x="94" y="193"/>
                    <a:pt x="116" y="190"/>
                  </a:cubicBezTo>
                  <a:cubicBezTo>
                    <a:pt x="164" y="182"/>
                    <a:pt x="195" y="135"/>
                    <a:pt x="183" y="88"/>
                  </a:cubicBezTo>
                  <a:cubicBezTo>
                    <a:pt x="179" y="76"/>
                    <a:pt x="174" y="65"/>
                    <a:pt x="166" y="56"/>
                  </a:cubicBezTo>
                  <a:cubicBezTo>
                    <a:pt x="158" y="47"/>
                    <a:pt x="148" y="39"/>
                    <a:pt x="136" y="34"/>
                  </a:cubicBezTo>
                  <a:cubicBezTo>
                    <a:pt x="125" y="29"/>
                    <a:pt x="113" y="27"/>
                    <a:pt x="101" y="27"/>
                  </a:cubicBezTo>
                  <a:cubicBezTo>
                    <a:pt x="88" y="28"/>
                    <a:pt x="77" y="31"/>
                    <a:pt x="6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65" name="Freeform 18"/>
            <p:cNvSpPr>
              <a:spLocks/>
            </p:cNvSpPr>
            <p:nvPr/>
          </p:nvSpPr>
          <p:spPr bwMode="auto">
            <a:xfrm>
              <a:off x="864" y="508"/>
              <a:ext cx="339" cy="272"/>
            </a:xfrm>
            <a:custGeom>
              <a:avLst/>
              <a:gdLst>
                <a:gd name="T0" fmla="*/ 123 w 142"/>
                <a:gd name="T1" fmla="*/ 114 h 114"/>
                <a:gd name="T2" fmla="*/ 114 w 142"/>
                <a:gd name="T3" fmla="*/ 111 h 114"/>
                <a:gd name="T4" fmla="*/ 86 w 142"/>
                <a:gd name="T5" fmla="*/ 92 h 114"/>
                <a:gd name="T6" fmla="*/ 60 w 142"/>
                <a:gd name="T7" fmla="*/ 75 h 114"/>
                <a:gd name="T8" fmla="*/ 57 w 142"/>
                <a:gd name="T9" fmla="*/ 74 h 114"/>
                <a:gd name="T10" fmla="*/ 42 w 142"/>
                <a:gd name="T11" fmla="*/ 78 h 114"/>
                <a:gd name="T12" fmla="*/ 40 w 142"/>
                <a:gd name="T13" fmla="*/ 78 h 114"/>
                <a:gd name="T14" fmla="*/ 4 w 142"/>
                <a:gd name="T15" fmla="*/ 53 h 114"/>
                <a:gd name="T16" fmla="*/ 0 w 142"/>
                <a:gd name="T17" fmla="*/ 46 h 114"/>
                <a:gd name="T18" fmla="*/ 7 w 142"/>
                <a:gd name="T19" fmla="*/ 40 h 114"/>
                <a:gd name="T20" fmla="*/ 26 w 142"/>
                <a:gd name="T21" fmla="*/ 37 h 114"/>
                <a:gd name="T22" fmla="*/ 31 w 142"/>
                <a:gd name="T23" fmla="*/ 28 h 114"/>
                <a:gd name="T24" fmla="*/ 28 w 142"/>
                <a:gd name="T25" fmla="*/ 8 h 114"/>
                <a:gd name="T26" fmla="*/ 31 w 142"/>
                <a:gd name="T27" fmla="*/ 1 h 114"/>
                <a:gd name="T28" fmla="*/ 39 w 142"/>
                <a:gd name="T29" fmla="*/ 1 h 114"/>
                <a:gd name="T30" fmla="*/ 52 w 142"/>
                <a:gd name="T31" fmla="*/ 11 h 114"/>
                <a:gd name="T32" fmla="*/ 75 w 142"/>
                <a:gd name="T33" fmla="*/ 26 h 114"/>
                <a:gd name="T34" fmla="*/ 76 w 142"/>
                <a:gd name="T35" fmla="*/ 28 h 114"/>
                <a:gd name="T36" fmla="*/ 78 w 142"/>
                <a:gd name="T37" fmla="*/ 45 h 114"/>
                <a:gd name="T38" fmla="*/ 79 w 142"/>
                <a:gd name="T39" fmla="*/ 46 h 114"/>
                <a:gd name="T40" fmla="*/ 122 w 142"/>
                <a:gd name="T41" fmla="*/ 75 h 114"/>
                <a:gd name="T42" fmla="*/ 134 w 142"/>
                <a:gd name="T43" fmla="*/ 83 h 114"/>
                <a:gd name="T44" fmla="*/ 140 w 142"/>
                <a:gd name="T45" fmla="*/ 101 h 114"/>
                <a:gd name="T46" fmla="*/ 126 w 142"/>
                <a:gd name="T47" fmla="*/ 114 h 114"/>
                <a:gd name="T48" fmla="*/ 123 w 142"/>
                <a:gd name="T49"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2" h="114">
                  <a:moveTo>
                    <a:pt x="123" y="114"/>
                  </a:moveTo>
                  <a:cubicBezTo>
                    <a:pt x="120" y="114"/>
                    <a:pt x="117" y="113"/>
                    <a:pt x="114" y="111"/>
                  </a:cubicBezTo>
                  <a:cubicBezTo>
                    <a:pt x="105" y="105"/>
                    <a:pt x="95" y="98"/>
                    <a:pt x="86" y="92"/>
                  </a:cubicBezTo>
                  <a:cubicBezTo>
                    <a:pt x="77" y="86"/>
                    <a:pt x="69" y="81"/>
                    <a:pt x="60" y="75"/>
                  </a:cubicBezTo>
                  <a:cubicBezTo>
                    <a:pt x="59" y="74"/>
                    <a:pt x="58" y="74"/>
                    <a:pt x="57" y="74"/>
                  </a:cubicBezTo>
                  <a:cubicBezTo>
                    <a:pt x="52" y="76"/>
                    <a:pt x="47" y="77"/>
                    <a:pt x="42" y="78"/>
                  </a:cubicBezTo>
                  <a:cubicBezTo>
                    <a:pt x="41" y="78"/>
                    <a:pt x="40" y="78"/>
                    <a:pt x="40" y="78"/>
                  </a:cubicBezTo>
                  <a:cubicBezTo>
                    <a:pt x="28" y="70"/>
                    <a:pt x="16" y="62"/>
                    <a:pt x="4" y="53"/>
                  </a:cubicBezTo>
                  <a:cubicBezTo>
                    <a:pt x="1" y="51"/>
                    <a:pt x="0" y="49"/>
                    <a:pt x="0" y="46"/>
                  </a:cubicBezTo>
                  <a:cubicBezTo>
                    <a:pt x="1" y="43"/>
                    <a:pt x="3" y="41"/>
                    <a:pt x="7" y="40"/>
                  </a:cubicBezTo>
                  <a:cubicBezTo>
                    <a:pt x="13" y="39"/>
                    <a:pt x="19" y="38"/>
                    <a:pt x="26" y="37"/>
                  </a:cubicBezTo>
                  <a:cubicBezTo>
                    <a:pt x="30" y="36"/>
                    <a:pt x="32" y="32"/>
                    <a:pt x="31" y="28"/>
                  </a:cubicBezTo>
                  <a:cubicBezTo>
                    <a:pt x="30" y="21"/>
                    <a:pt x="29" y="15"/>
                    <a:pt x="28" y="8"/>
                  </a:cubicBezTo>
                  <a:cubicBezTo>
                    <a:pt x="27" y="5"/>
                    <a:pt x="28" y="3"/>
                    <a:pt x="31" y="1"/>
                  </a:cubicBezTo>
                  <a:cubicBezTo>
                    <a:pt x="33" y="0"/>
                    <a:pt x="36" y="0"/>
                    <a:pt x="39" y="1"/>
                  </a:cubicBezTo>
                  <a:cubicBezTo>
                    <a:pt x="43" y="4"/>
                    <a:pt x="48" y="7"/>
                    <a:pt x="52" y="11"/>
                  </a:cubicBezTo>
                  <a:cubicBezTo>
                    <a:pt x="60" y="16"/>
                    <a:pt x="67" y="21"/>
                    <a:pt x="75" y="26"/>
                  </a:cubicBezTo>
                  <a:cubicBezTo>
                    <a:pt x="75" y="26"/>
                    <a:pt x="76" y="27"/>
                    <a:pt x="76" y="28"/>
                  </a:cubicBezTo>
                  <a:cubicBezTo>
                    <a:pt x="77" y="34"/>
                    <a:pt x="77" y="39"/>
                    <a:pt x="78" y="45"/>
                  </a:cubicBezTo>
                  <a:cubicBezTo>
                    <a:pt x="78" y="45"/>
                    <a:pt x="79" y="46"/>
                    <a:pt x="79" y="46"/>
                  </a:cubicBezTo>
                  <a:cubicBezTo>
                    <a:pt x="94" y="56"/>
                    <a:pt x="108" y="65"/>
                    <a:pt x="122" y="75"/>
                  </a:cubicBezTo>
                  <a:cubicBezTo>
                    <a:pt x="126" y="78"/>
                    <a:pt x="130" y="80"/>
                    <a:pt x="134" y="83"/>
                  </a:cubicBezTo>
                  <a:cubicBezTo>
                    <a:pt x="139" y="87"/>
                    <a:pt x="142" y="94"/>
                    <a:pt x="140" y="101"/>
                  </a:cubicBezTo>
                  <a:cubicBezTo>
                    <a:pt x="138" y="107"/>
                    <a:pt x="132" y="113"/>
                    <a:pt x="126" y="114"/>
                  </a:cubicBezTo>
                  <a:cubicBezTo>
                    <a:pt x="125" y="114"/>
                    <a:pt x="124" y="114"/>
                    <a:pt x="123"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66" name="Freeform 19"/>
            <p:cNvSpPr>
              <a:spLocks/>
            </p:cNvSpPr>
            <p:nvPr/>
          </p:nvSpPr>
          <p:spPr bwMode="auto">
            <a:xfrm>
              <a:off x="1017" y="589"/>
              <a:ext cx="291" cy="301"/>
            </a:xfrm>
            <a:custGeom>
              <a:avLst/>
              <a:gdLst>
                <a:gd name="T0" fmla="*/ 2 w 122"/>
                <a:gd name="T1" fmla="*/ 57 h 126"/>
                <a:gd name="T2" fmla="*/ 3 w 122"/>
                <a:gd name="T3" fmla="*/ 58 h 126"/>
                <a:gd name="T4" fmla="*/ 22 w 122"/>
                <a:gd name="T5" fmla="*/ 70 h 126"/>
                <a:gd name="T6" fmla="*/ 23 w 122"/>
                <a:gd name="T7" fmla="*/ 72 h 126"/>
                <a:gd name="T8" fmla="*/ 50 w 122"/>
                <a:gd name="T9" fmla="*/ 98 h 126"/>
                <a:gd name="T10" fmla="*/ 87 w 122"/>
                <a:gd name="T11" fmla="*/ 88 h 126"/>
                <a:gd name="T12" fmla="*/ 97 w 122"/>
                <a:gd name="T13" fmla="*/ 58 h 126"/>
                <a:gd name="T14" fmla="*/ 76 w 122"/>
                <a:gd name="T15" fmla="*/ 29 h 126"/>
                <a:gd name="T16" fmla="*/ 57 w 122"/>
                <a:gd name="T17" fmla="*/ 25 h 126"/>
                <a:gd name="T18" fmla="*/ 56 w 122"/>
                <a:gd name="T19" fmla="*/ 25 h 126"/>
                <a:gd name="T20" fmla="*/ 49 w 122"/>
                <a:gd name="T21" fmla="*/ 23 h 126"/>
                <a:gd name="T22" fmla="*/ 33 w 122"/>
                <a:gd name="T23" fmla="*/ 12 h 126"/>
                <a:gd name="T24" fmla="*/ 32 w 122"/>
                <a:gd name="T25" fmla="*/ 11 h 126"/>
                <a:gd name="T26" fmla="*/ 102 w 122"/>
                <a:gd name="T27" fmla="*/ 23 h 126"/>
                <a:gd name="T28" fmla="*/ 106 w 122"/>
                <a:gd name="T29" fmla="*/ 96 h 126"/>
                <a:gd name="T30" fmla="*/ 35 w 122"/>
                <a:gd name="T31" fmla="*/ 114 h 126"/>
                <a:gd name="T32" fmla="*/ 2 w 122"/>
                <a:gd name="T33" fmla="*/ 5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126">
                  <a:moveTo>
                    <a:pt x="2" y="57"/>
                  </a:moveTo>
                  <a:cubicBezTo>
                    <a:pt x="3" y="57"/>
                    <a:pt x="3" y="57"/>
                    <a:pt x="3" y="58"/>
                  </a:cubicBezTo>
                  <a:cubicBezTo>
                    <a:pt x="9" y="62"/>
                    <a:pt x="16" y="66"/>
                    <a:pt x="22" y="70"/>
                  </a:cubicBezTo>
                  <a:cubicBezTo>
                    <a:pt x="23" y="71"/>
                    <a:pt x="23" y="71"/>
                    <a:pt x="23" y="72"/>
                  </a:cubicBezTo>
                  <a:cubicBezTo>
                    <a:pt x="27" y="85"/>
                    <a:pt x="36" y="95"/>
                    <a:pt x="50" y="98"/>
                  </a:cubicBezTo>
                  <a:cubicBezTo>
                    <a:pt x="64" y="102"/>
                    <a:pt x="77" y="98"/>
                    <a:pt x="87" y="88"/>
                  </a:cubicBezTo>
                  <a:cubicBezTo>
                    <a:pt x="95" y="79"/>
                    <a:pt x="98" y="69"/>
                    <a:pt x="97" y="58"/>
                  </a:cubicBezTo>
                  <a:cubicBezTo>
                    <a:pt x="95" y="45"/>
                    <a:pt x="88" y="35"/>
                    <a:pt x="76" y="29"/>
                  </a:cubicBezTo>
                  <a:cubicBezTo>
                    <a:pt x="70" y="25"/>
                    <a:pt x="64" y="24"/>
                    <a:pt x="57" y="25"/>
                  </a:cubicBezTo>
                  <a:cubicBezTo>
                    <a:pt x="57" y="25"/>
                    <a:pt x="56" y="25"/>
                    <a:pt x="56" y="25"/>
                  </a:cubicBezTo>
                  <a:cubicBezTo>
                    <a:pt x="54" y="26"/>
                    <a:pt x="51" y="25"/>
                    <a:pt x="49" y="23"/>
                  </a:cubicBezTo>
                  <a:cubicBezTo>
                    <a:pt x="44" y="19"/>
                    <a:pt x="39" y="16"/>
                    <a:pt x="33" y="12"/>
                  </a:cubicBezTo>
                  <a:cubicBezTo>
                    <a:pt x="33" y="12"/>
                    <a:pt x="33" y="12"/>
                    <a:pt x="32" y="11"/>
                  </a:cubicBezTo>
                  <a:cubicBezTo>
                    <a:pt x="53" y="0"/>
                    <a:pt x="82" y="2"/>
                    <a:pt x="102" y="23"/>
                  </a:cubicBezTo>
                  <a:cubicBezTo>
                    <a:pt x="120" y="43"/>
                    <a:pt x="122" y="73"/>
                    <a:pt x="106" y="96"/>
                  </a:cubicBezTo>
                  <a:cubicBezTo>
                    <a:pt x="90" y="118"/>
                    <a:pt x="61" y="126"/>
                    <a:pt x="35" y="114"/>
                  </a:cubicBezTo>
                  <a:cubicBezTo>
                    <a:pt x="10" y="102"/>
                    <a:pt x="0" y="77"/>
                    <a:pt x="2"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sp>
        <p:nvSpPr>
          <p:cNvPr id="67" name="Freeform 23"/>
          <p:cNvSpPr>
            <a:spLocks noEditPoints="1"/>
          </p:cNvSpPr>
          <p:nvPr/>
        </p:nvSpPr>
        <p:spPr bwMode="auto">
          <a:xfrm>
            <a:off x="1868805" y="4247540"/>
            <a:ext cx="410264" cy="408939"/>
          </a:xfrm>
          <a:custGeom>
            <a:avLst/>
            <a:gdLst>
              <a:gd name="T0" fmla="*/ 390 w 390"/>
              <a:gd name="T1" fmla="*/ 389 h 389"/>
              <a:gd name="T2" fmla="*/ 317 w 390"/>
              <a:gd name="T3" fmla="*/ 389 h 389"/>
              <a:gd name="T4" fmla="*/ 317 w 390"/>
              <a:gd name="T5" fmla="*/ 340 h 389"/>
              <a:gd name="T6" fmla="*/ 268 w 390"/>
              <a:gd name="T7" fmla="*/ 340 h 389"/>
              <a:gd name="T8" fmla="*/ 268 w 390"/>
              <a:gd name="T9" fmla="*/ 292 h 389"/>
              <a:gd name="T10" fmla="*/ 219 w 390"/>
              <a:gd name="T11" fmla="*/ 292 h 389"/>
              <a:gd name="T12" fmla="*/ 219 w 390"/>
              <a:gd name="T13" fmla="*/ 267 h 389"/>
              <a:gd name="T14" fmla="*/ 171 w 390"/>
              <a:gd name="T15" fmla="*/ 267 h 389"/>
              <a:gd name="T16" fmla="*/ 171 w 390"/>
              <a:gd name="T17" fmla="*/ 233 h 389"/>
              <a:gd name="T18" fmla="*/ 170 w 390"/>
              <a:gd name="T19" fmla="*/ 233 h 389"/>
              <a:gd name="T20" fmla="*/ 169 w 390"/>
              <a:gd name="T21" fmla="*/ 234 h 389"/>
              <a:gd name="T22" fmla="*/ 113 w 390"/>
              <a:gd name="T23" fmla="*/ 243 h 389"/>
              <a:gd name="T24" fmla="*/ 74 w 390"/>
              <a:gd name="T25" fmla="*/ 233 h 389"/>
              <a:gd name="T26" fmla="*/ 13 w 390"/>
              <a:gd name="T27" fmla="*/ 175 h 389"/>
              <a:gd name="T28" fmla="*/ 2 w 390"/>
              <a:gd name="T29" fmla="*/ 138 h 389"/>
              <a:gd name="T30" fmla="*/ 0 w 390"/>
              <a:gd name="T31" fmla="*/ 129 h 389"/>
              <a:gd name="T32" fmla="*/ 0 w 390"/>
              <a:gd name="T33" fmla="*/ 114 h 389"/>
              <a:gd name="T34" fmla="*/ 1 w 390"/>
              <a:gd name="T35" fmla="*/ 108 h 389"/>
              <a:gd name="T36" fmla="*/ 10 w 390"/>
              <a:gd name="T37" fmla="*/ 73 h 389"/>
              <a:gd name="T38" fmla="*/ 69 w 390"/>
              <a:gd name="T39" fmla="*/ 12 h 389"/>
              <a:gd name="T40" fmla="*/ 106 w 390"/>
              <a:gd name="T41" fmla="*/ 1 h 389"/>
              <a:gd name="T42" fmla="*/ 114 w 390"/>
              <a:gd name="T43" fmla="*/ 0 h 389"/>
              <a:gd name="T44" fmla="*/ 130 w 390"/>
              <a:gd name="T45" fmla="*/ 0 h 389"/>
              <a:gd name="T46" fmla="*/ 131 w 390"/>
              <a:gd name="T47" fmla="*/ 0 h 389"/>
              <a:gd name="T48" fmla="*/ 152 w 390"/>
              <a:gd name="T49" fmla="*/ 4 h 389"/>
              <a:gd name="T50" fmla="*/ 218 w 390"/>
              <a:gd name="T51" fmla="*/ 47 h 389"/>
              <a:gd name="T52" fmla="*/ 244 w 390"/>
              <a:gd name="T53" fmla="*/ 116 h 389"/>
              <a:gd name="T54" fmla="*/ 234 w 390"/>
              <a:gd name="T55" fmla="*/ 168 h 389"/>
              <a:gd name="T56" fmla="*/ 234 w 390"/>
              <a:gd name="T57" fmla="*/ 170 h 389"/>
              <a:gd name="T58" fmla="*/ 268 w 390"/>
              <a:gd name="T59" fmla="*/ 170 h 389"/>
              <a:gd name="T60" fmla="*/ 268 w 390"/>
              <a:gd name="T61" fmla="*/ 172 h 389"/>
              <a:gd name="T62" fmla="*/ 268 w 390"/>
              <a:gd name="T63" fmla="*/ 217 h 389"/>
              <a:gd name="T64" fmla="*/ 269 w 390"/>
              <a:gd name="T65" fmla="*/ 220 h 389"/>
              <a:gd name="T66" fmla="*/ 279 w 390"/>
              <a:gd name="T67" fmla="*/ 228 h 389"/>
              <a:gd name="T68" fmla="*/ 388 w 390"/>
              <a:gd name="T69" fmla="*/ 315 h 389"/>
              <a:gd name="T70" fmla="*/ 390 w 390"/>
              <a:gd name="T71" fmla="*/ 318 h 389"/>
              <a:gd name="T72" fmla="*/ 390 w 390"/>
              <a:gd name="T73" fmla="*/ 389 h 389"/>
              <a:gd name="T74" fmla="*/ 146 w 390"/>
              <a:gd name="T75" fmla="*/ 98 h 389"/>
              <a:gd name="T76" fmla="*/ 98 w 390"/>
              <a:gd name="T77" fmla="*/ 49 h 389"/>
              <a:gd name="T78" fmla="*/ 49 w 390"/>
              <a:gd name="T79" fmla="*/ 97 h 389"/>
              <a:gd name="T80" fmla="*/ 97 w 390"/>
              <a:gd name="T81" fmla="*/ 146 h 389"/>
              <a:gd name="T82" fmla="*/ 146 w 390"/>
              <a:gd name="T83" fmla="*/ 9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0" h="389">
                <a:moveTo>
                  <a:pt x="390" y="389"/>
                </a:moveTo>
                <a:cubicBezTo>
                  <a:pt x="365" y="389"/>
                  <a:pt x="341" y="389"/>
                  <a:pt x="317" y="389"/>
                </a:cubicBezTo>
                <a:cubicBezTo>
                  <a:pt x="317" y="373"/>
                  <a:pt x="317" y="357"/>
                  <a:pt x="317" y="340"/>
                </a:cubicBezTo>
                <a:cubicBezTo>
                  <a:pt x="300" y="340"/>
                  <a:pt x="284" y="340"/>
                  <a:pt x="268" y="340"/>
                </a:cubicBezTo>
                <a:cubicBezTo>
                  <a:pt x="268" y="324"/>
                  <a:pt x="268" y="308"/>
                  <a:pt x="268" y="292"/>
                </a:cubicBezTo>
                <a:cubicBezTo>
                  <a:pt x="252" y="292"/>
                  <a:pt x="236" y="292"/>
                  <a:pt x="219" y="292"/>
                </a:cubicBezTo>
                <a:cubicBezTo>
                  <a:pt x="219" y="284"/>
                  <a:pt x="219" y="276"/>
                  <a:pt x="219" y="267"/>
                </a:cubicBezTo>
                <a:cubicBezTo>
                  <a:pt x="203" y="267"/>
                  <a:pt x="187" y="267"/>
                  <a:pt x="171" y="267"/>
                </a:cubicBezTo>
                <a:cubicBezTo>
                  <a:pt x="171" y="256"/>
                  <a:pt x="171" y="245"/>
                  <a:pt x="171" y="233"/>
                </a:cubicBezTo>
                <a:cubicBezTo>
                  <a:pt x="170" y="233"/>
                  <a:pt x="170" y="233"/>
                  <a:pt x="170" y="233"/>
                </a:cubicBezTo>
                <a:cubicBezTo>
                  <a:pt x="170" y="233"/>
                  <a:pt x="170" y="233"/>
                  <a:pt x="169" y="234"/>
                </a:cubicBezTo>
                <a:cubicBezTo>
                  <a:pt x="151" y="241"/>
                  <a:pt x="132" y="244"/>
                  <a:pt x="113" y="243"/>
                </a:cubicBezTo>
                <a:cubicBezTo>
                  <a:pt x="99" y="242"/>
                  <a:pt x="87" y="239"/>
                  <a:pt x="74" y="233"/>
                </a:cubicBezTo>
                <a:cubicBezTo>
                  <a:pt x="47" y="221"/>
                  <a:pt x="26" y="202"/>
                  <a:pt x="13" y="175"/>
                </a:cubicBezTo>
                <a:cubicBezTo>
                  <a:pt x="7" y="163"/>
                  <a:pt x="3" y="151"/>
                  <a:pt x="2" y="138"/>
                </a:cubicBezTo>
                <a:cubicBezTo>
                  <a:pt x="1" y="135"/>
                  <a:pt x="1" y="132"/>
                  <a:pt x="0" y="129"/>
                </a:cubicBezTo>
                <a:cubicBezTo>
                  <a:pt x="0" y="124"/>
                  <a:pt x="0" y="119"/>
                  <a:pt x="0" y="114"/>
                </a:cubicBezTo>
                <a:cubicBezTo>
                  <a:pt x="1" y="112"/>
                  <a:pt x="1" y="110"/>
                  <a:pt x="1" y="108"/>
                </a:cubicBezTo>
                <a:cubicBezTo>
                  <a:pt x="3" y="96"/>
                  <a:pt x="6" y="84"/>
                  <a:pt x="10" y="73"/>
                </a:cubicBezTo>
                <a:cubicBezTo>
                  <a:pt x="23" y="46"/>
                  <a:pt x="42" y="26"/>
                  <a:pt x="69" y="12"/>
                </a:cubicBezTo>
                <a:cubicBezTo>
                  <a:pt x="80" y="7"/>
                  <a:pt x="93" y="3"/>
                  <a:pt x="106" y="1"/>
                </a:cubicBezTo>
                <a:cubicBezTo>
                  <a:pt x="109" y="1"/>
                  <a:pt x="112" y="0"/>
                  <a:pt x="114" y="0"/>
                </a:cubicBezTo>
                <a:cubicBezTo>
                  <a:pt x="120" y="0"/>
                  <a:pt x="125" y="0"/>
                  <a:pt x="130" y="0"/>
                </a:cubicBezTo>
                <a:cubicBezTo>
                  <a:pt x="130" y="0"/>
                  <a:pt x="131" y="0"/>
                  <a:pt x="131" y="0"/>
                </a:cubicBezTo>
                <a:cubicBezTo>
                  <a:pt x="138" y="1"/>
                  <a:pt x="145" y="2"/>
                  <a:pt x="152" y="4"/>
                </a:cubicBezTo>
                <a:cubicBezTo>
                  <a:pt x="179" y="11"/>
                  <a:pt x="201" y="25"/>
                  <a:pt x="218" y="47"/>
                </a:cubicBezTo>
                <a:cubicBezTo>
                  <a:pt x="234" y="67"/>
                  <a:pt x="242" y="90"/>
                  <a:pt x="244" y="116"/>
                </a:cubicBezTo>
                <a:cubicBezTo>
                  <a:pt x="245" y="134"/>
                  <a:pt x="241" y="151"/>
                  <a:pt x="234" y="168"/>
                </a:cubicBezTo>
                <a:cubicBezTo>
                  <a:pt x="234" y="169"/>
                  <a:pt x="234" y="169"/>
                  <a:pt x="234" y="170"/>
                </a:cubicBezTo>
                <a:cubicBezTo>
                  <a:pt x="245" y="170"/>
                  <a:pt x="257" y="170"/>
                  <a:pt x="268" y="170"/>
                </a:cubicBezTo>
                <a:cubicBezTo>
                  <a:pt x="268" y="171"/>
                  <a:pt x="268" y="172"/>
                  <a:pt x="268" y="172"/>
                </a:cubicBezTo>
                <a:cubicBezTo>
                  <a:pt x="268" y="187"/>
                  <a:pt x="268" y="202"/>
                  <a:pt x="268" y="217"/>
                </a:cubicBezTo>
                <a:cubicBezTo>
                  <a:pt x="268" y="218"/>
                  <a:pt x="268" y="219"/>
                  <a:pt x="269" y="220"/>
                </a:cubicBezTo>
                <a:cubicBezTo>
                  <a:pt x="273" y="222"/>
                  <a:pt x="276" y="225"/>
                  <a:pt x="279" y="228"/>
                </a:cubicBezTo>
                <a:cubicBezTo>
                  <a:pt x="315" y="257"/>
                  <a:pt x="352" y="286"/>
                  <a:pt x="388" y="315"/>
                </a:cubicBezTo>
                <a:cubicBezTo>
                  <a:pt x="389" y="316"/>
                  <a:pt x="390" y="317"/>
                  <a:pt x="390" y="318"/>
                </a:cubicBezTo>
                <a:cubicBezTo>
                  <a:pt x="390" y="342"/>
                  <a:pt x="390" y="365"/>
                  <a:pt x="390" y="389"/>
                </a:cubicBezTo>
                <a:close/>
                <a:moveTo>
                  <a:pt x="146" y="98"/>
                </a:moveTo>
                <a:cubicBezTo>
                  <a:pt x="146" y="71"/>
                  <a:pt x="126" y="49"/>
                  <a:pt x="98" y="49"/>
                </a:cubicBezTo>
                <a:cubicBezTo>
                  <a:pt x="72" y="48"/>
                  <a:pt x="49" y="69"/>
                  <a:pt x="49" y="97"/>
                </a:cubicBezTo>
                <a:cubicBezTo>
                  <a:pt x="49" y="124"/>
                  <a:pt x="70" y="146"/>
                  <a:pt x="97" y="146"/>
                </a:cubicBezTo>
                <a:cubicBezTo>
                  <a:pt x="124" y="146"/>
                  <a:pt x="146" y="125"/>
                  <a:pt x="146" y="9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68" name="矩形 67"/>
          <p:cNvSpPr/>
          <p:nvPr/>
        </p:nvSpPr>
        <p:spPr>
          <a:xfrm>
            <a:off x="5376356" y="2083167"/>
            <a:ext cx="1950717" cy="1323439"/>
          </a:xfrm>
          <a:prstGeom prst="rect">
            <a:avLst/>
          </a:prstGeom>
        </p:spPr>
        <p:txBody>
          <a:bodyPr wrap="square">
            <a:spAutoFit/>
          </a:bodyPr>
          <a:lstStyle/>
          <a:p>
            <a:pPr algn="just"/>
            <a:r>
              <a:rPr lang="zh-CN" altLang="zh-CN" sz="1600" dirty="0">
                <a:latin typeface="Microsoft YaHei" charset="-122"/>
                <a:ea typeface="Microsoft YaHei" charset="-122"/>
                <a:cs typeface="Microsoft YaHei" charset="-122"/>
              </a:rPr>
              <a:t>为共识参与节点的产生设计了一套</a:t>
            </a:r>
            <a:r>
              <a:rPr lang="zh-CN" altLang="zh-CN" sz="1600" dirty="0">
                <a:solidFill>
                  <a:srgbClr val="FF0000"/>
                </a:solidFill>
                <a:latin typeface="Microsoft YaHei" charset="-122"/>
                <a:ea typeface="Microsoft YaHei" charset="-122"/>
                <a:cs typeface="Microsoft YaHei" charset="-122"/>
              </a:rPr>
              <a:t>基于持有权益比例的投票机制</a:t>
            </a:r>
            <a:r>
              <a:rPr lang="zh-CN" altLang="zh-CN" sz="1600" dirty="0">
                <a:latin typeface="Microsoft YaHei" charset="-122"/>
                <a:ea typeface="Microsoft YaHei" charset="-122"/>
                <a:cs typeface="Microsoft YaHei" charset="-122"/>
              </a:rPr>
              <a:t>，通过投票</a:t>
            </a:r>
            <a:r>
              <a:rPr lang="zh-CN" altLang="zh-CN" sz="1600" dirty="0" smtClean="0">
                <a:latin typeface="Microsoft YaHei" charset="-122"/>
                <a:ea typeface="Microsoft YaHei" charset="-122"/>
                <a:cs typeface="Microsoft YaHei" charset="-122"/>
              </a:rPr>
              <a:t>决定记账节点</a:t>
            </a:r>
            <a:endParaRPr lang="zh-CN" altLang="en-US" sz="1600" dirty="0">
              <a:solidFill>
                <a:schemeClr val="tx1">
                  <a:lumMod val="75000"/>
                  <a:lumOff val="25000"/>
                </a:schemeClr>
              </a:solidFill>
              <a:latin typeface="Microsoft YaHei" charset="-122"/>
              <a:ea typeface="Microsoft YaHei" charset="-122"/>
              <a:cs typeface="Microsoft YaHei" charset="-122"/>
            </a:endParaRPr>
          </a:p>
        </p:txBody>
      </p:sp>
      <p:grpSp>
        <p:nvGrpSpPr>
          <p:cNvPr id="69" name="Group 23"/>
          <p:cNvGrpSpPr/>
          <p:nvPr/>
        </p:nvGrpSpPr>
        <p:grpSpPr>
          <a:xfrm>
            <a:off x="3996009" y="2097074"/>
            <a:ext cx="449707" cy="342941"/>
            <a:chOff x="4914900" y="1812925"/>
            <a:chExt cx="441326" cy="336550"/>
          </a:xfrm>
          <a:solidFill>
            <a:schemeClr val="bg1"/>
          </a:solidFill>
        </p:grpSpPr>
        <p:sp>
          <p:nvSpPr>
            <p:cNvPr id="70" name="Freeform 5"/>
            <p:cNvSpPr>
              <a:spLocks/>
            </p:cNvSpPr>
            <p:nvPr/>
          </p:nvSpPr>
          <p:spPr bwMode="auto">
            <a:xfrm>
              <a:off x="4914900" y="1849438"/>
              <a:ext cx="230188" cy="257175"/>
            </a:xfrm>
            <a:custGeom>
              <a:avLst/>
              <a:gdLst>
                <a:gd name="T0" fmla="*/ 18 w 145"/>
                <a:gd name="T1" fmla="*/ 143 h 162"/>
                <a:gd name="T2" fmla="*/ 18 w 145"/>
                <a:gd name="T3" fmla="*/ 21 h 162"/>
                <a:gd name="T4" fmla="*/ 124 w 145"/>
                <a:gd name="T5" fmla="*/ 21 h 162"/>
                <a:gd name="T6" fmla="*/ 145 w 145"/>
                <a:gd name="T7" fmla="*/ 0 h 162"/>
                <a:gd name="T8" fmla="*/ 0 w 145"/>
                <a:gd name="T9" fmla="*/ 0 h 162"/>
                <a:gd name="T10" fmla="*/ 0 w 145"/>
                <a:gd name="T11" fmla="*/ 162 h 162"/>
                <a:gd name="T12" fmla="*/ 68 w 145"/>
                <a:gd name="T13" fmla="*/ 162 h 162"/>
                <a:gd name="T14" fmla="*/ 77 w 145"/>
                <a:gd name="T15" fmla="*/ 143 h 162"/>
                <a:gd name="T16" fmla="*/ 18 w 145"/>
                <a:gd name="T17" fmla="*/ 14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62">
                  <a:moveTo>
                    <a:pt x="18" y="143"/>
                  </a:moveTo>
                  <a:lnTo>
                    <a:pt x="18" y="21"/>
                  </a:lnTo>
                  <a:lnTo>
                    <a:pt x="124" y="21"/>
                  </a:lnTo>
                  <a:lnTo>
                    <a:pt x="145" y="0"/>
                  </a:lnTo>
                  <a:lnTo>
                    <a:pt x="0" y="0"/>
                  </a:lnTo>
                  <a:lnTo>
                    <a:pt x="0" y="162"/>
                  </a:lnTo>
                  <a:lnTo>
                    <a:pt x="68" y="162"/>
                  </a:lnTo>
                  <a:lnTo>
                    <a:pt x="77" y="143"/>
                  </a:lnTo>
                  <a:lnTo>
                    <a:pt x="18"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Freeform 6"/>
            <p:cNvSpPr>
              <a:spLocks/>
            </p:cNvSpPr>
            <p:nvPr/>
          </p:nvSpPr>
          <p:spPr bwMode="auto">
            <a:xfrm>
              <a:off x="5065713" y="1849438"/>
              <a:ext cx="290513" cy="257175"/>
            </a:xfrm>
            <a:custGeom>
              <a:avLst/>
              <a:gdLst>
                <a:gd name="T0" fmla="*/ 76 w 88"/>
                <a:gd name="T1" fmla="*/ 18 h 78"/>
                <a:gd name="T2" fmla="*/ 76 w 88"/>
                <a:gd name="T3" fmla="*/ 0 h 78"/>
                <a:gd name="T4" fmla="*/ 40 w 88"/>
                <a:gd name="T5" fmla="*/ 0 h 78"/>
                <a:gd name="T6" fmla="*/ 37 w 88"/>
                <a:gd name="T7" fmla="*/ 10 h 78"/>
                <a:gd name="T8" fmla="*/ 67 w 88"/>
                <a:gd name="T9" fmla="*/ 10 h 78"/>
                <a:gd name="T10" fmla="*/ 67 w 88"/>
                <a:gd name="T11" fmla="*/ 69 h 78"/>
                <a:gd name="T12" fmla="*/ 10 w 88"/>
                <a:gd name="T13" fmla="*/ 69 h 78"/>
                <a:gd name="T14" fmla="*/ 0 w 88"/>
                <a:gd name="T15" fmla="*/ 78 h 78"/>
                <a:gd name="T16" fmla="*/ 76 w 88"/>
                <a:gd name="T17" fmla="*/ 78 h 78"/>
                <a:gd name="T18" fmla="*/ 76 w 88"/>
                <a:gd name="T19" fmla="*/ 60 h 78"/>
                <a:gd name="T20" fmla="*/ 88 w 88"/>
                <a:gd name="T21" fmla="*/ 54 h 78"/>
                <a:gd name="T22" fmla="*/ 88 w 88"/>
                <a:gd name="T23" fmla="*/ 26 h 78"/>
                <a:gd name="T24" fmla="*/ 76 w 88"/>
                <a:gd name="T25" fmla="*/ 1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8">
                  <a:moveTo>
                    <a:pt x="76" y="18"/>
                  </a:moveTo>
                  <a:cubicBezTo>
                    <a:pt x="76" y="0"/>
                    <a:pt x="76" y="0"/>
                    <a:pt x="76" y="0"/>
                  </a:cubicBezTo>
                  <a:cubicBezTo>
                    <a:pt x="40" y="0"/>
                    <a:pt x="40" y="0"/>
                    <a:pt x="40" y="0"/>
                  </a:cubicBezTo>
                  <a:cubicBezTo>
                    <a:pt x="37" y="10"/>
                    <a:pt x="37" y="10"/>
                    <a:pt x="37" y="10"/>
                  </a:cubicBezTo>
                  <a:cubicBezTo>
                    <a:pt x="67" y="10"/>
                    <a:pt x="67" y="10"/>
                    <a:pt x="67" y="10"/>
                  </a:cubicBezTo>
                  <a:cubicBezTo>
                    <a:pt x="67" y="69"/>
                    <a:pt x="67" y="69"/>
                    <a:pt x="67" y="69"/>
                  </a:cubicBezTo>
                  <a:cubicBezTo>
                    <a:pt x="10" y="69"/>
                    <a:pt x="10" y="69"/>
                    <a:pt x="10" y="69"/>
                  </a:cubicBezTo>
                  <a:cubicBezTo>
                    <a:pt x="0" y="78"/>
                    <a:pt x="0" y="78"/>
                    <a:pt x="0" y="78"/>
                  </a:cubicBezTo>
                  <a:cubicBezTo>
                    <a:pt x="76" y="78"/>
                    <a:pt x="76" y="78"/>
                    <a:pt x="76" y="78"/>
                  </a:cubicBezTo>
                  <a:cubicBezTo>
                    <a:pt x="76" y="60"/>
                    <a:pt x="76" y="60"/>
                    <a:pt x="76" y="60"/>
                  </a:cubicBezTo>
                  <a:cubicBezTo>
                    <a:pt x="80" y="60"/>
                    <a:pt x="88" y="61"/>
                    <a:pt x="88" y="54"/>
                  </a:cubicBezTo>
                  <a:cubicBezTo>
                    <a:pt x="88" y="26"/>
                    <a:pt x="88" y="26"/>
                    <a:pt x="88" y="26"/>
                  </a:cubicBezTo>
                  <a:cubicBezTo>
                    <a:pt x="88" y="17"/>
                    <a:pt x="79" y="18"/>
                    <a:pt x="7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Freeform 7"/>
            <p:cNvSpPr>
              <a:spLocks/>
            </p:cNvSpPr>
            <p:nvPr/>
          </p:nvSpPr>
          <p:spPr bwMode="auto">
            <a:xfrm>
              <a:off x="4970463" y="1905000"/>
              <a:ext cx="115888" cy="144463"/>
            </a:xfrm>
            <a:custGeom>
              <a:avLst/>
              <a:gdLst>
                <a:gd name="T0" fmla="*/ 0 w 73"/>
                <a:gd name="T1" fmla="*/ 0 h 91"/>
                <a:gd name="T2" fmla="*/ 0 w 73"/>
                <a:gd name="T3" fmla="*/ 91 h 91"/>
                <a:gd name="T4" fmla="*/ 0 w 73"/>
                <a:gd name="T5" fmla="*/ 91 h 91"/>
                <a:gd name="T6" fmla="*/ 48 w 73"/>
                <a:gd name="T7" fmla="*/ 91 h 91"/>
                <a:gd name="T8" fmla="*/ 60 w 73"/>
                <a:gd name="T9" fmla="*/ 60 h 91"/>
                <a:gd name="T10" fmla="*/ 19 w 73"/>
                <a:gd name="T11" fmla="*/ 60 h 91"/>
                <a:gd name="T12" fmla="*/ 73 w 73"/>
                <a:gd name="T13" fmla="*/ 0 h 91"/>
                <a:gd name="T14" fmla="*/ 0 w 73"/>
                <a:gd name="T15" fmla="*/ 0 h 91"/>
                <a:gd name="T16" fmla="*/ 0 w 73"/>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91">
                  <a:moveTo>
                    <a:pt x="0" y="0"/>
                  </a:moveTo>
                  <a:lnTo>
                    <a:pt x="0" y="91"/>
                  </a:lnTo>
                  <a:lnTo>
                    <a:pt x="0" y="91"/>
                  </a:lnTo>
                  <a:lnTo>
                    <a:pt x="48" y="91"/>
                  </a:lnTo>
                  <a:lnTo>
                    <a:pt x="60" y="60"/>
                  </a:lnTo>
                  <a:lnTo>
                    <a:pt x="19" y="60"/>
                  </a:lnTo>
                  <a:lnTo>
                    <a:pt x="7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Freeform 8"/>
            <p:cNvSpPr>
              <a:spLocks/>
            </p:cNvSpPr>
            <p:nvPr/>
          </p:nvSpPr>
          <p:spPr bwMode="auto">
            <a:xfrm>
              <a:off x="5126038" y="1905000"/>
              <a:ext cx="138113" cy="144463"/>
            </a:xfrm>
            <a:custGeom>
              <a:avLst/>
              <a:gdLst>
                <a:gd name="T0" fmla="*/ 66 w 87"/>
                <a:gd name="T1" fmla="*/ 21 h 91"/>
                <a:gd name="T2" fmla="*/ 0 w 87"/>
                <a:gd name="T3" fmla="*/ 91 h 91"/>
                <a:gd name="T4" fmla="*/ 87 w 87"/>
                <a:gd name="T5" fmla="*/ 91 h 91"/>
                <a:gd name="T6" fmla="*/ 87 w 87"/>
                <a:gd name="T7" fmla="*/ 0 h 91"/>
                <a:gd name="T8" fmla="*/ 31 w 87"/>
                <a:gd name="T9" fmla="*/ 0 h 91"/>
                <a:gd name="T10" fmla="*/ 24 w 87"/>
                <a:gd name="T11" fmla="*/ 21 h 91"/>
                <a:gd name="T12" fmla="*/ 66 w 87"/>
                <a:gd name="T13" fmla="*/ 21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66" y="21"/>
                  </a:moveTo>
                  <a:lnTo>
                    <a:pt x="0" y="91"/>
                  </a:lnTo>
                  <a:lnTo>
                    <a:pt x="87" y="91"/>
                  </a:lnTo>
                  <a:lnTo>
                    <a:pt x="87" y="0"/>
                  </a:lnTo>
                  <a:lnTo>
                    <a:pt x="31" y="0"/>
                  </a:lnTo>
                  <a:lnTo>
                    <a:pt x="24" y="21"/>
                  </a:lnTo>
                  <a:lnTo>
                    <a:pt x="66"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4" name="Freeform 9"/>
            <p:cNvSpPr>
              <a:spLocks/>
            </p:cNvSpPr>
            <p:nvPr/>
          </p:nvSpPr>
          <p:spPr bwMode="auto">
            <a:xfrm>
              <a:off x="5019675" y="1812925"/>
              <a:ext cx="180975" cy="336550"/>
            </a:xfrm>
            <a:custGeom>
              <a:avLst/>
              <a:gdLst>
                <a:gd name="T0" fmla="*/ 79 w 114"/>
                <a:gd name="T1" fmla="*/ 87 h 212"/>
                <a:gd name="T2" fmla="*/ 112 w 114"/>
                <a:gd name="T3" fmla="*/ 0 h 212"/>
                <a:gd name="T4" fmla="*/ 8 w 114"/>
                <a:gd name="T5" fmla="*/ 110 h 212"/>
                <a:gd name="T6" fmla="*/ 44 w 114"/>
                <a:gd name="T7" fmla="*/ 110 h 212"/>
                <a:gd name="T8" fmla="*/ 0 w 114"/>
                <a:gd name="T9" fmla="*/ 212 h 212"/>
                <a:gd name="T10" fmla="*/ 114 w 114"/>
                <a:gd name="T11" fmla="*/ 85 h 212"/>
                <a:gd name="T12" fmla="*/ 79 w 114"/>
                <a:gd name="T13" fmla="*/ 87 h 212"/>
              </a:gdLst>
              <a:ahLst/>
              <a:cxnLst>
                <a:cxn ang="0">
                  <a:pos x="T0" y="T1"/>
                </a:cxn>
                <a:cxn ang="0">
                  <a:pos x="T2" y="T3"/>
                </a:cxn>
                <a:cxn ang="0">
                  <a:pos x="T4" y="T5"/>
                </a:cxn>
                <a:cxn ang="0">
                  <a:pos x="T6" y="T7"/>
                </a:cxn>
                <a:cxn ang="0">
                  <a:pos x="T8" y="T9"/>
                </a:cxn>
                <a:cxn ang="0">
                  <a:pos x="T10" y="T11"/>
                </a:cxn>
                <a:cxn ang="0">
                  <a:pos x="T12" y="T13"/>
                </a:cxn>
              </a:cxnLst>
              <a:rect l="0" t="0" r="r" b="b"/>
              <a:pathLst>
                <a:path w="114" h="212">
                  <a:moveTo>
                    <a:pt x="79" y="87"/>
                  </a:moveTo>
                  <a:lnTo>
                    <a:pt x="112" y="0"/>
                  </a:lnTo>
                  <a:lnTo>
                    <a:pt x="8" y="110"/>
                  </a:lnTo>
                  <a:lnTo>
                    <a:pt x="44" y="110"/>
                  </a:lnTo>
                  <a:lnTo>
                    <a:pt x="0" y="212"/>
                  </a:lnTo>
                  <a:lnTo>
                    <a:pt x="114" y="85"/>
                  </a:lnTo>
                  <a:lnTo>
                    <a:pt x="79"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6" name="矩形 75"/>
          <p:cNvSpPr/>
          <p:nvPr/>
        </p:nvSpPr>
        <p:spPr>
          <a:xfrm>
            <a:off x="1137473" y="2605021"/>
            <a:ext cx="1950717" cy="1200329"/>
          </a:xfrm>
          <a:prstGeom prst="rect">
            <a:avLst/>
          </a:prstGeom>
        </p:spPr>
        <p:txBody>
          <a:bodyPr wrap="square">
            <a:spAutoFit/>
          </a:bodyPr>
          <a:lstStyle/>
          <a:p>
            <a:pPr algn="just"/>
            <a:r>
              <a:rPr lang="zh-CN" altLang="zh-CN" dirty="0">
                <a:latin typeface="Microsoft YaHei" charset="-122"/>
                <a:ea typeface="Microsoft YaHei" charset="-122"/>
                <a:cs typeface="Microsoft YaHei" charset="-122"/>
              </a:rPr>
              <a:t>将</a:t>
            </a:r>
            <a:r>
              <a:rPr lang="en-US" altLang="zh-CN" dirty="0">
                <a:latin typeface="Microsoft YaHei" charset="-122"/>
                <a:ea typeface="Microsoft YaHei" charset="-122"/>
                <a:cs typeface="Microsoft YaHei" charset="-122"/>
              </a:rPr>
              <a:t>C/S</a:t>
            </a:r>
            <a:r>
              <a:rPr lang="zh-CN" altLang="zh-CN" dirty="0">
                <a:latin typeface="Microsoft YaHei" charset="-122"/>
                <a:ea typeface="Microsoft YaHei" charset="-122"/>
                <a:cs typeface="Microsoft YaHei" charset="-122"/>
              </a:rPr>
              <a:t>架构的请求响应模式，改进为适合</a:t>
            </a:r>
            <a:r>
              <a:rPr lang="en-US" altLang="zh-CN" dirty="0">
                <a:latin typeface="Microsoft YaHei" charset="-122"/>
                <a:ea typeface="Microsoft YaHei" charset="-122"/>
                <a:cs typeface="Microsoft YaHei" charset="-122"/>
              </a:rPr>
              <a:t>P2P</a:t>
            </a:r>
            <a:r>
              <a:rPr lang="zh-CN" altLang="zh-CN" dirty="0">
                <a:latin typeface="Microsoft YaHei" charset="-122"/>
                <a:ea typeface="Microsoft YaHei" charset="-122"/>
                <a:cs typeface="Microsoft YaHei" charset="-122"/>
              </a:rPr>
              <a:t>网络的</a:t>
            </a:r>
            <a:r>
              <a:rPr lang="zh-CN" altLang="zh-CN" dirty="0">
                <a:solidFill>
                  <a:srgbClr val="FF0000"/>
                </a:solidFill>
                <a:latin typeface="Microsoft YaHei" charset="-122"/>
                <a:ea typeface="Microsoft YaHei" charset="-122"/>
                <a:cs typeface="Microsoft YaHei" charset="-122"/>
              </a:rPr>
              <a:t>对等节点模式</a:t>
            </a:r>
            <a:endParaRPr lang="zh-CN" altLang="en-US" dirty="0">
              <a:solidFill>
                <a:srgbClr val="FF0000"/>
              </a:solidFill>
              <a:latin typeface="Microsoft YaHei" charset="-122"/>
              <a:ea typeface="Microsoft YaHei" charset="-122"/>
              <a:cs typeface="Microsoft YaHei" charset="-122"/>
            </a:endParaRPr>
          </a:p>
        </p:txBody>
      </p:sp>
      <p:sp>
        <p:nvSpPr>
          <p:cNvPr id="77" name="矩形 76"/>
          <p:cNvSpPr/>
          <p:nvPr/>
        </p:nvSpPr>
        <p:spPr>
          <a:xfrm>
            <a:off x="3207229" y="3547758"/>
            <a:ext cx="1950717" cy="1077218"/>
          </a:xfrm>
          <a:prstGeom prst="rect">
            <a:avLst/>
          </a:prstGeom>
        </p:spPr>
        <p:txBody>
          <a:bodyPr wrap="square">
            <a:spAutoFit/>
          </a:bodyPr>
          <a:lstStyle/>
          <a:p>
            <a:pPr algn="just"/>
            <a:r>
              <a:rPr lang="zh-CN" altLang="zh-CN" sz="1600" dirty="0">
                <a:latin typeface="Microsoft YaHei" charset="-122"/>
                <a:ea typeface="Microsoft YaHei" charset="-122"/>
                <a:cs typeface="Microsoft YaHei" charset="-122"/>
              </a:rPr>
              <a:t>将静态的共识参与节点改进为</a:t>
            </a:r>
            <a:r>
              <a:rPr lang="zh-CN" altLang="zh-CN" sz="1600" dirty="0">
                <a:solidFill>
                  <a:srgbClr val="FF0000"/>
                </a:solidFill>
                <a:latin typeface="Microsoft YaHei" charset="-122"/>
                <a:ea typeface="Microsoft YaHei" charset="-122"/>
                <a:cs typeface="Microsoft YaHei" charset="-122"/>
              </a:rPr>
              <a:t>可动态进入、退出的</a:t>
            </a:r>
            <a:r>
              <a:rPr lang="zh-CN" altLang="zh-CN" sz="1600" dirty="0">
                <a:latin typeface="Microsoft YaHei" charset="-122"/>
                <a:ea typeface="Microsoft YaHei" charset="-122"/>
                <a:cs typeface="Microsoft YaHei" charset="-122"/>
              </a:rPr>
              <a:t>动态共识参与节点</a:t>
            </a:r>
            <a:endParaRPr lang="zh-CN" altLang="en-US" sz="1600" dirty="0">
              <a:solidFill>
                <a:schemeClr val="tx1">
                  <a:lumMod val="75000"/>
                  <a:lumOff val="25000"/>
                </a:schemeClr>
              </a:solidFill>
              <a:latin typeface="Microsoft YaHei" charset="-122"/>
              <a:ea typeface="Microsoft YaHei" charset="-122"/>
              <a:cs typeface="Microsoft YaHei" charset="-122"/>
            </a:endParaRPr>
          </a:p>
        </p:txBody>
      </p:sp>
      <p:sp>
        <p:nvSpPr>
          <p:cNvPr id="78" name="矩形 77"/>
          <p:cNvSpPr/>
          <p:nvPr/>
        </p:nvSpPr>
        <p:spPr>
          <a:xfrm>
            <a:off x="7257901" y="3547758"/>
            <a:ext cx="1950717" cy="1077218"/>
          </a:xfrm>
          <a:prstGeom prst="rect">
            <a:avLst/>
          </a:prstGeom>
        </p:spPr>
        <p:txBody>
          <a:bodyPr wrap="square">
            <a:spAutoFit/>
          </a:bodyPr>
          <a:lstStyle/>
          <a:p>
            <a:pPr algn="just"/>
            <a:r>
              <a:rPr lang="zh-CN" altLang="zh-CN" sz="1600" dirty="0">
                <a:latin typeface="Microsoft YaHei" charset="-122"/>
                <a:ea typeface="Microsoft YaHei" charset="-122"/>
                <a:cs typeface="Microsoft YaHei" charset="-122"/>
              </a:rPr>
              <a:t>引入数字证书，解决了投票中对记账节点真实</a:t>
            </a:r>
            <a:r>
              <a:rPr lang="zh-CN" altLang="zh-CN" sz="1600" dirty="0">
                <a:solidFill>
                  <a:srgbClr val="FF0000"/>
                </a:solidFill>
                <a:latin typeface="Microsoft YaHei" charset="-122"/>
                <a:ea typeface="Microsoft YaHei" charset="-122"/>
                <a:cs typeface="Microsoft YaHei" charset="-122"/>
              </a:rPr>
              <a:t>身份的</a:t>
            </a:r>
            <a:r>
              <a:rPr lang="zh-CN" altLang="zh-CN" sz="1600" dirty="0" smtClean="0">
                <a:solidFill>
                  <a:srgbClr val="FF0000"/>
                </a:solidFill>
                <a:latin typeface="Microsoft YaHei" charset="-122"/>
                <a:ea typeface="Microsoft YaHei" charset="-122"/>
                <a:cs typeface="Microsoft YaHei" charset="-122"/>
              </a:rPr>
              <a:t>认证</a:t>
            </a:r>
            <a:r>
              <a:rPr lang="zh-CN" altLang="en-US" sz="1600" dirty="0" smtClean="0">
                <a:solidFill>
                  <a:srgbClr val="FF0000"/>
                </a:solidFill>
                <a:latin typeface="Microsoft YaHei" charset="-122"/>
                <a:ea typeface="Microsoft YaHei" charset="-122"/>
                <a:cs typeface="Microsoft YaHei" charset="-122"/>
              </a:rPr>
              <a:t>问题</a:t>
            </a:r>
            <a:endParaRPr lang="zh-CN" altLang="en-US" sz="1600" dirty="0">
              <a:solidFill>
                <a:srgbClr val="FF0000"/>
              </a:solidFill>
              <a:latin typeface="Microsoft YaHei" charset="-122"/>
              <a:ea typeface="Microsoft YaHei" charset="-122"/>
              <a:cs typeface="Microsoft YaHei" charset="-122"/>
            </a:endParaRPr>
          </a:p>
        </p:txBody>
      </p:sp>
      <p:sp>
        <p:nvSpPr>
          <p:cNvPr id="79" name="矩形 3"/>
          <p:cNvSpPr>
            <a:spLocks noChangeArrowheads="1"/>
          </p:cNvSpPr>
          <p:nvPr/>
        </p:nvSpPr>
        <p:spPr bwMode="auto">
          <a:xfrm>
            <a:off x="798574" y="234824"/>
            <a:ext cx="7911473" cy="523220"/>
          </a:xfrm>
          <a:prstGeom prst="rect">
            <a:avLst/>
          </a:prstGeom>
          <a:extLst/>
        </p:spPr>
        <p:txBody>
          <a:bodyPr wrap="square">
            <a:spAutoFit/>
          </a:bodyPr>
          <a:lstStyle/>
          <a:p>
            <a:r>
              <a:rPr lang="en-US" altLang="zh-CN" sz="2800" b="1" kern="100" dirty="0" err="1">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dBFT</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机制的主要改进（相对</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PBFT</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80" name="等腰三角形 79"/>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8086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p:cTn id="7" dur="500" fill="hold"/>
                                        <p:tgtEl>
                                          <p:spTgt spid="80"/>
                                        </p:tgtEl>
                                        <p:attrNameLst>
                                          <p:attrName>ppt_w</p:attrName>
                                        </p:attrNameLst>
                                      </p:cBhvr>
                                      <p:tavLst>
                                        <p:tav tm="0">
                                          <p:val>
                                            <p:fltVal val="0"/>
                                          </p:val>
                                        </p:tav>
                                        <p:tav tm="100000">
                                          <p:val>
                                            <p:strVal val="#ppt_w"/>
                                          </p:val>
                                        </p:tav>
                                      </p:tavLst>
                                    </p:anim>
                                    <p:anim calcmode="lin" valueType="num">
                                      <p:cBhvr>
                                        <p:cTn id="8" dur="500" fill="hold"/>
                                        <p:tgtEl>
                                          <p:spTgt spid="80"/>
                                        </p:tgtEl>
                                        <p:attrNameLst>
                                          <p:attrName>ppt_h</p:attrName>
                                        </p:attrNameLst>
                                      </p:cBhvr>
                                      <p:tavLst>
                                        <p:tav tm="0">
                                          <p:val>
                                            <p:fltVal val="0"/>
                                          </p:val>
                                        </p:tav>
                                        <p:tav tm="100000">
                                          <p:val>
                                            <p:strVal val="#ppt_h"/>
                                          </p:val>
                                        </p:tav>
                                      </p:tavLst>
                                    </p:anim>
                                    <p:animEffect transition="in" filter="fade">
                                      <p:cBhvr>
                                        <p:cTn id="9" dur="500"/>
                                        <p:tgtEl>
                                          <p:spTgt spid="80"/>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80"/>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79"/>
                                        </p:tgtEl>
                                        <p:attrNameLst>
                                          <p:attrName>style.visibility</p:attrName>
                                        </p:attrNameLst>
                                      </p:cBhvr>
                                      <p:to>
                                        <p:strVal val="visible"/>
                                      </p:to>
                                    </p:set>
                                    <p:anim calcmode="lin" valueType="num">
                                      <p:cBhvr>
                                        <p:cTn id="14" dur="500" fill="hold"/>
                                        <p:tgtEl>
                                          <p:spTgt spid="79"/>
                                        </p:tgtEl>
                                        <p:attrNameLst>
                                          <p:attrName>ppt_w</p:attrName>
                                        </p:attrNameLst>
                                      </p:cBhvr>
                                      <p:tavLst>
                                        <p:tav tm="0">
                                          <p:val>
                                            <p:fltVal val="0"/>
                                          </p:val>
                                        </p:tav>
                                        <p:tav tm="100000">
                                          <p:val>
                                            <p:strVal val="#ppt_w"/>
                                          </p:val>
                                        </p:tav>
                                      </p:tavLst>
                                    </p:anim>
                                    <p:anim calcmode="lin" valueType="num">
                                      <p:cBhvr>
                                        <p:cTn id="15" dur="500" fill="hold"/>
                                        <p:tgtEl>
                                          <p:spTgt spid="79"/>
                                        </p:tgtEl>
                                        <p:attrNameLst>
                                          <p:attrName>ppt_h</p:attrName>
                                        </p:attrNameLst>
                                      </p:cBhvr>
                                      <p:tavLst>
                                        <p:tav tm="0">
                                          <p:val>
                                            <p:fltVal val="0"/>
                                          </p:val>
                                        </p:tav>
                                        <p:tav tm="100000">
                                          <p:val>
                                            <p:strVal val="#ppt_h"/>
                                          </p:val>
                                        </p:tav>
                                      </p:tavLst>
                                    </p:anim>
                                    <p:animEffect transition="in" filter="fade">
                                      <p:cBhvr>
                                        <p:cTn id="16" dur="500"/>
                                        <p:tgtEl>
                                          <p:spTgt spid="79"/>
                                        </p:tgtEl>
                                      </p:cBhvr>
                                    </p:animEffect>
                                  </p:childTnLst>
                                </p:cTn>
                              </p:par>
                              <p:par>
                                <p:cTn id="17" presetID="35" presetClass="path" presetSubtype="0" accel="50000" decel="50000" fill="hold" grpId="1" nodeType="withEffect">
                                  <p:stCondLst>
                                    <p:cond delay="0"/>
                                  </p:stCondLst>
                                  <p:childTnLst>
                                    <p:animMotion origin="layout" path="M 8.33333E-7 -3.7037E-6 L 0.12148 -3.7037E-6 " pathEditMode="relative" rAng="0" ptsTypes="AA">
                                      <p:cBhvr>
                                        <p:cTn id="18" dur="1000" spd="-100000" fill="hold"/>
                                        <p:tgtEl>
                                          <p:spTgt spid="79"/>
                                        </p:tgtEl>
                                        <p:attrNameLst>
                                          <p:attrName>ppt_x</p:attrName>
                                          <p:attrName>ppt_y</p:attrName>
                                        </p:attrNameLst>
                                      </p:cBhvr>
                                      <p:rCtr x="6068" y="0"/>
                                    </p:animMotion>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p:cTn id="22" dur="500" fill="hold"/>
                                        <p:tgtEl>
                                          <p:spTgt spid="39"/>
                                        </p:tgtEl>
                                        <p:attrNameLst>
                                          <p:attrName>ppt_w</p:attrName>
                                        </p:attrNameLst>
                                      </p:cBhvr>
                                      <p:tavLst>
                                        <p:tav tm="0">
                                          <p:val>
                                            <p:fltVal val="0"/>
                                          </p:val>
                                        </p:tav>
                                        <p:tav tm="100000">
                                          <p:val>
                                            <p:strVal val="#ppt_w"/>
                                          </p:val>
                                        </p:tav>
                                      </p:tavLst>
                                    </p:anim>
                                    <p:anim calcmode="lin" valueType="num">
                                      <p:cBhvr>
                                        <p:cTn id="23" dur="500" fill="hold"/>
                                        <p:tgtEl>
                                          <p:spTgt spid="39"/>
                                        </p:tgtEl>
                                        <p:attrNameLst>
                                          <p:attrName>ppt_h</p:attrName>
                                        </p:attrNameLst>
                                      </p:cBhvr>
                                      <p:tavLst>
                                        <p:tav tm="0">
                                          <p:val>
                                            <p:fltVal val="0"/>
                                          </p:val>
                                        </p:tav>
                                        <p:tav tm="100000">
                                          <p:val>
                                            <p:strVal val="#ppt_h"/>
                                          </p:val>
                                        </p:tav>
                                      </p:tavLst>
                                    </p:anim>
                                    <p:animEffect transition="in" filter="fade">
                                      <p:cBhvr>
                                        <p:cTn id="24" dur="500"/>
                                        <p:tgtEl>
                                          <p:spTgt spid="39"/>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Effect transition="in" filter="fade">
                                      <p:cBhvr>
                                        <p:cTn id="29" dur="500"/>
                                        <p:tgtEl>
                                          <p:spTgt spid="38"/>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41"/>
                                        </p:tgtEl>
                                        <p:attrNameLst>
                                          <p:attrName>style.visibility</p:attrName>
                                        </p:attrNameLst>
                                      </p:cBhvr>
                                      <p:to>
                                        <p:strVal val="visible"/>
                                      </p:to>
                                    </p:set>
                                    <p:anim calcmode="lin" valueType="num">
                                      <p:cBhvr>
                                        <p:cTn id="32" dur="500" fill="hold"/>
                                        <p:tgtEl>
                                          <p:spTgt spid="41"/>
                                        </p:tgtEl>
                                        <p:attrNameLst>
                                          <p:attrName>ppt_w</p:attrName>
                                        </p:attrNameLst>
                                      </p:cBhvr>
                                      <p:tavLst>
                                        <p:tav tm="0">
                                          <p:val>
                                            <p:fltVal val="0"/>
                                          </p:val>
                                        </p:tav>
                                        <p:tav tm="100000">
                                          <p:val>
                                            <p:strVal val="#ppt_w"/>
                                          </p:val>
                                        </p:tav>
                                      </p:tavLst>
                                    </p:anim>
                                    <p:anim calcmode="lin" valueType="num">
                                      <p:cBhvr>
                                        <p:cTn id="33" dur="500" fill="hold"/>
                                        <p:tgtEl>
                                          <p:spTgt spid="41"/>
                                        </p:tgtEl>
                                        <p:attrNameLst>
                                          <p:attrName>ppt_h</p:attrName>
                                        </p:attrNameLst>
                                      </p:cBhvr>
                                      <p:tavLst>
                                        <p:tav tm="0">
                                          <p:val>
                                            <p:fltVal val="0"/>
                                          </p:val>
                                        </p:tav>
                                        <p:tav tm="100000">
                                          <p:val>
                                            <p:strVal val="#ppt_h"/>
                                          </p:val>
                                        </p:tav>
                                      </p:tavLst>
                                    </p:anim>
                                    <p:animEffect transition="in" filter="fade">
                                      <p:cBhvr>
                                        <p:cTn id="34" dur="500"/>
                                        <p:tgtEl>
                                          <p:spTgt spid="41"/>
                                        </p:tgtEl>
                                      </p:cBhvr>
                                    </p:animEffect>
                                  </p:childTnLst>
                                </p:cTn>
                              </p:par>
                              <p:par>
                                <p:cTn id="35" presetID="53" presetClass="entr" presetSubtype="16" fill="hold" grpId="0" nodeType="withEffect">
                                  <p:stCondLst>
                                    <p:cond delay="750"/>
                                  </p:stCondLst>
                                  <p:childTnLst>
                                    <p:set>
                                      <p:cBhvr>
                                        <p:cTn id="36" dur="1" fill="hold">
                                          <p:stCondLst>
                                            <p:cond delay="0"/>
                                          </p:stCondLst>
                                        </p:cTn>
                                        <p:tgtEl>
                                          <p:spTgt spid="40"/>
                                        </p:tgtEl>
                                        <p:attrNameLst>
                                          <p:attrName>style.visibility</p:attrName>
                                        </p:attrNameLst>
                                      </p:cBhvr>
                                      <p:to>
                                        <p:strVal val="visible"/>
                                      </p:to>
                                    </p:set>
                                    <p:anim calcmode="lin" valueType="num">
                                      <p:cBhvr>
                                        <p:cTn id="37" dur="500" fill="hold"/>
                                        <p:tgtEl>
                                          <p:spTgt spid="40"/>
                                        </p:tgtEl>
                                        <p:attrNameLst>
                                          <p:attrName>ppt_w</p:attrName>
                                        </p:attrNameLst>
                                      </p:cBhvr>
                                      <p:tavLst>
                                        <p:tav tm="0">
                                          <p:val>
                                            <p:fltVal val="0"/>
                                          </p:val>
                                        </p:tav>
                                        <p:tav tm="100000">
                                          <p:val>
                                            <p:strVal val="#ppt_w"/>
                                          </p:val>
                                        </p:tav>
                                      </p:tavLst>
                                    </p:anim>
                                    <p:anim calcmode="lin" valueType="num">
                                      <p:cBhvr>
                                        <p:cTn id="38" dur="500" fill="hold"/>
                                        <p:tgtEl>
                                          <p:spTgt spid="40"/>
                                        </p:tgtEl>
                                        <p:attrNameLst>
                                          <p:attrName>ppt_h</p:attrName>
                                        </p:attrNameLst>
                                      </p:cBhvr>
                                      <p:tavLst>
                                        <p:tav tm="0">
                                          <p:val>
                                            <p:fltVal val="0"/>
                                          </p:val>
                                        </p:tav>
                                        <p:tav tm="100000">
                                          <p:val>
                                            <p:strVal val="#ppt_h"/>
                                          </p:val>
                                        </p:tav>
                                      </p:tavLst>
                                    </p:anim>
                                    <p:animEffect transition="in" filter="fade">
                                      <p:cBhvr>
                                        <p:cTn id="39" dur="500"/>
                                        <p:tgtEl>
                                          <p:spTgt spid="40"/>
                                        </p:tgtEl>
                                      </p:cBhvr>
                                    </p:animEffect>
                                  </p:childTnLst>
                                </p:cTn>
                              </p:par>
                            </p:childTnLst>
                          </p:cTn>
                        </p:par>
                        <p:par>
                          <p:cTn id="40" fill="hold">
                            <p:stCondLst>
                              <p:cond delay="2250"/>
                            </p:stCondLst>
                            <p:childTnLst>
                              <p:par>
                                <p:cTn id="41" presetID="53" presetClass="entr" presetSubtype="16"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p:cTn id="43" dur="250" fill="hold"/>
                                        <p:tgtEl>
                                          <p:spTgt spid="43"/>
                                        </p:tgtEl>
                                        <p:attrNameLst>
                                          <p:attrName>ppt_w</p:attrName>
                                        </p:attrNameLst>
                                      </p:cBhvr>
                                      <p:tavLst>
                                        <p:tav tm="0">
                                          <p:val>
                                            <p:fltVal val="0"/>
                                          </p:val>
                                        </p:tav>
                                        <p:tav tm="100000">
                                          <p:val>
                                            <p:strVal val="#ppt_w"/>
                                          </p:val>
                                        </p:tav>
                                      </p:tavLst>
                                    </p:anim>
                                    <p:anim calcmode="lin" valueType="num">
                                      <p:cBhvr>
                                        <p:cTn id="44" dur="250" fill="hold"/>
                                        <p:tgtEl>
                                          <p:spTgt spid="43"/>
                                        </p:tgtEl>
                                        <p:attrNameLst>
                                          <p:attrName>ppt_h</p:attrName>
                                        </p:attrNameLst>
                                      </p:cBhvr>
                                      <p:tavLst>
                                        <p:tav tm="0">
                                          <p:val>
                                            <p:fltVal val="0"/>
                                          </p:val>
                                        </p:tav>
                                        <p:tav tm="100000">
                                          <p:val>
                                            <p:strVal val="#ppt_h"/>
                                          </p:val>
                                        </p:tav>
                                      </p:tavLst>
                                    </p:anim>
                                    <p:animEffect transition="in" filter="fade">
                                      <p:cBhvr>
                                        <p:cTn id="45" dur="250"/>
                                        <p:tgtEl>
                                          <p:spTgt spid="43"/>
                                        </p:tgtEl>
                                      </p:cBhvr>
                                    </p:animEffect>
                                  </p:childTnLst>
                                </p:cTn>
                              </p:par>
                            </p:childTnLst>
                          </p:cTn>
                        </p:par>
                        <p:par>
                          <p:cTn id="46" fill="hold">
                            <p:stCondLst>
                              <p:cond delay="2500"/>
                            </p:stCondLst>
                            <p:childTnLst>
                              <p:par>
                                <p:cTn id="47" presetID="53" presetClass="entr" presetSubtype="16" fill="hold" grpId="0" nodeType="afterEffect">
                                  <p:stCondLst>
                                    <p:cond delay="0"/>
                                  </p:stCondLst>
                                  <p:childTnLst>
                                    <p:set>
                                      <p:cBhvr>
                                        <p:cTn id="48" dur="1" fill="hold">
                                          <p:stCondLst>
                                            <p:cond delay="0"/>
                                          </p:stCondLst>
                                        </p:cTn>
                                        <p:tgtEl>
                                          <p:spTgt spid="67"/>
                                        </p:tgtEl>
                                        <p:attrNameLst>
                                          <p:attrName>style.visibility</p:attrName>
                                        </p:attrNameLst>
                                      </p:cBhvr>
                                      <p:to>
                                        <p:strVal val="visible"/>
                                      </p:to>
                                    </p:set>
                                    <p:anim calcmode="lin" valueType="num">
                                      <p:cBhvr>
                                        <p:cTn id="49" dur="250" fill="hold"/>
                                        <p:tgtEl>
                                          <p:spTgt spid="67"/>
                                        </p:tgtEl>
                                        <p:attrNameLst>
                                          <p:attrName>ppt_w</p:attrName>
                                        </p:attrNameLst>
                                      </p:cBhvr>
                                      <p:tavLst>
                                        <p:tav tm="0">
                                          <p:val>
                                            <p:fltVal val="0"/>
                                          </p:val>
                                        </p:tav>
                                        <p:tav tm="100000">
                                          <p:val>
                                            <p:strVal val="#ppt_w"/>
                                          </p:val>
                                        </p:tav>
                                      </p:tavLst>
                                    </p:anim>
                                    <p:anim calcmode="lin" valueType="num">
                                      <p:cBhvr>
                                        <p:cTn id="50" dur="250" fill="hold"/>
                                        <p:tgtEl>
                                          <p:spTgt spid="67"/>
                                        </p:tgtEl>
                                        <p:attrNameLst>
                                          <p:attrName>ppt_h</p:attrName>
                                        </p:attrNameLst>
                                      </p:cBhvr>
                                      <p:tavLst>
                                        <p:tav tm="0">
                                          <p:val>
                                            <p:fltVal val="0"/>
                                          </p:val>
                                        </p:tav>
                                        <p:tav tm="100000">
                                          <p:val>
                                            <p:strVal val="#ppt_h"/>
                                          </p:val>
                                        </p:tav>
                                      </p:tavLst>
                                    </p:anim>
                                    <p:animEffect transition="in" filter="fade">
                                      <p:cBhvr>
                                        <p:cTn id="51" dur="250"/>
                                        <p:tgtEl>
                                          <p:spTgt spid="67"/>
                                        </p:tgtEl>
                                      </p:cBhvr>
                                    </p:animEffect>
                                  </p:childTnLst>
                                </p:cTn>
                              </p:par>
                            </p:childTnLst>
                          </p:cTn>
                        </p:par>
                        <p:par>
                          <p:cTn id="52" fill="hold">
                            <p:stCondLst>
                              <p:cond delay="2750"/>
                            </p:stCondLst>
                            <p:childTnLst>
                              <p:par>
                                <p:cTn id="53" presetID="53" presetClass="entr" presetSubtype="16"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p:cTn id="55" dur="250" fill="hold"/>
                                        <p:tgtEl>
                                          <p:spTgt spid="29"/>
                                        </p:tgtEl>
                                        <p:attrNameLst>
                                          <p:attrName>ppt_w</p:attrName>
                                        </p:attrNameLst>
                                      </p:cBhvr>
                                      <p:tavLst>
                                        <p:tav tm="0">
                                          <p:val>
                                            <p:fltVal val="0"/>
                                          </p:val>
                                        </p:tav>
                                        <p:tav tm="100000">
                                          <p:val>
                                            <p:strVal val="#ppt_w"/>
                                          </p:val>
                                        </p:tav>
                                      </p:tavLst>
                                    </p:anim>
                                    <p:anim calcmode="lin" valueType="num">
                                      <p:cBhvr>
                                        <p:cTn id="56" dur="250" fill="hold"/>
                                        <p:tgtEl>
                                          <p:spTgt spid="29"/>
                                        </p:tgtEl>
                                        <p:attrNameLst>
                                          <p:attrName>ppt_h</p:attrName>
                                        </p:attrNameLst>
                                      </p:cBhvr>
                                      <p:tavLst>
                                        <p:tav tm="0">
                                          <p:val>
                                            <p:fltVal val="0"/>
                                          </p:val>
                                        </p:tav>
                                        <p:tav tm="100000">
                                          <p:val>
                                            <p:strVal val="#ppt_h"/>
                                          </p:val>
                                        </p:tav>
                                      </p:tavLst>
                                    </p:anim>
                                    <p:animEffect transition="in" filter="fade">
                                      <p:cBhvr>
                                        <p:cTn id="57" dur="250"/>
                                        <p:tgtEl>
                                          <p:spTgt spid="29"/>
                                        </p:tgtEl>
                                      </p:cBhvr>
                                    </p:animEffect>
                                  </p:childTnLst>
                                </p:cTn>
                              </p:par>
                            </p:childTnLst>
                          </p:cTn>
                        </p:par>
                        <p:par>
                          <p:cTn id="58" fill="hold">
                            <p:stCondLst>
                              <p:cond delay="3000"/>
                            </p:stCondLst>
                            <p:childTnLst>
                              <p:par>
                                <p:cTn id="59" presetID="53" presetClass="entr" presetSubtype="16" fill="hold" grpId="0" nodeType="afterEffect">
                                  <p:stCondLst>
                                    <p:cond delay="0"/>
                                  </p:stCondLst>
                                  <p:iterate type="lt">
                                    <p:tmPct val="10000"/>
                                  </p:iterate>
                                  <p:childTnLst>
                                    <p:set>
                                      <p:cBhvr>
                                        <p:cTn id="60" dur="1" fill="hold">
                                          <p:stCondLst>
                                            <p:cond delay="0"/>
                                          </p:stCondLst>
                                        </p:cTn>
                                        <p:tgtEl>
                                          <p:spTgt spid="76"/>
                                        </p:tgtEl>
                                        <p:attrNameLst>
                                          <p:attrName>style.visibility</p:attrName>
                                        </p:attrNameLst>
                                      </p:cBhvr>
                                      <p:to>
                                        <p:strVal val="visible"/>
                                      </p:to>
                                    </p:set>
                                    <p:anim calcmode="lin" valueType="num">
                                      <p:cBhvr>
                                        <p:cTn id="61" dur="100" fill="hold"/>
                                        <p:tgtEl>
                                          <p:spTgt spid="76"/>
                                        </p:tgtEl>
                                        <p:attrNameLst>
                                          <p:attrName>ppt_w</p:attrName>
                                        </p:attrNameLst>
                                      </p:cBhvr>
                                      <p:tavLst>
                                        <p:tav tm="0">
                                          <p:val>
                                            <p:fltVal val="0"/>
                                          </p:val>
                                        </p:tav>
                                        <p:tav tm="100000">
                                          <p:val>
                                            <p:strVal val="#ppt_w"/>
                                          </p:val>
                                        </p:tav>
                                      </p:tavLst>
                                    </p:anim>
                                    <p:anim calcmode="lin" valueType="num">
                                      <p:cBhvr>
                                        <p:cTn id="62" dur="100" fill="hold"/>
                                        <p:tgtEl>
                                          <p:spTgt spid="76"/>
                                        </p:tgtEl>
                                        <p:attrNameLst>
                                          <p:attrName>ppt_h</p:attrName>
                                        </p:attrNameLst>
                                      </p:cBhvr>
                                      <p:tavLst>
                                        <p:tav tm="0">
                                          <p:val>
                                            <p:fltVal val="0"/>
                                          </p:val>
                                        </p:tav>
                                        <p:tav tm="100000">
                                          <p:val>
                                            <p:strVal val="#ppt_h"/>
                                          </p:val>
                                        </p:tav>
                                      </p:tavLst>
                                    </p:anim>
                                    <p:animEffect transition="in" filter="fade">
                                      <p:cBhvr>
                                        <p:cTn id="63" dur="100"/>
                                        <p:tgtEl>
                                          <p:spTgt spid="76"/>
                                        </p:tgtEl>
                                      </p:cBhvr>
                                    </p:animEffect>
                                  </p:childTnLst>
                                </p:cTn>
                              </p:par>
                            </p:childTnLst>
                          </p:cTn>
                        </p:par>
                        <p:par>
                          <p:cTn id="64" fill="hold">
                            <p:stCondLst>
                              <p:cond delay="3400"/>
                            </p:stCondLst>
                            <p:childTnLst>
                              <p:par>
                                <p:cTn id="65" presetID="22" presetClass="entr" presetSubtype="4" fill="hold"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wipe(down)">
                                      <p:cBhvr>
                                        <p:cTn id="67" dur="500"/>
                                        <p:tgtEl>
                                          <p:spTgt spid="2"/>
                                        </p:tgtEl>
                                      </p:cBhvr>
                                    </p:animEffect>
                                  </p:childTnLst>
                                </p:cTn>
                              </p:par>
                            </p:childTnLst>
                          </p:cTn>
                        </p:par>
                        <p:par>
                          <p:cTn id="68" fill="hold">
                            <p:stCondLst>
                              <p:cond delay="3900"/>
                            </p:stCondLst>
                            <p:childTnLst>
                              <p:par>
                                <p:cTn id="69" presetID="53" presetClass="entr" presetSubtype="16" fill="hold" grpId="0" nodeType="after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p:cTn id="71" dur="250" fill="hold"/>
                                        <p:tgtEl>
                                          <p:spTgt spid="46"/>
                                        </p:tgtEl>
                                        <p:attrNameLst>
                                          <p:attrName>ppt_w</p:attrName>
                                        </p:attrNameLst>
                                      </p:cBhvr>
                                      <p:tavLst>
                                        <p:tav tm="0">
                                          <p:val>
                                            <p:fltVal val="0"/>
                                          </p:val>
                                        </p:tav>
                                        <p:tav tm="100000">
                                          <p:val>
                                            <p:strVal val="#ppt_w"/>
                                          </p:val>
                                        </p:tav>
                                      </p:tavLst>
                                    </p:anim>
                                    <p:anim calcmode="lin" valueType="num">
                                      <p:cBhvr>
                                        <p:cTn id="72" dur="250" fill="hold"/>
                                        <p:tgtEl>
                                          <p:spTgt spid="46"/>
                                        </p:tgtEl>
                                        <p:attrNameLst>
                                          <p:attrName>ppt_h</p:attrName>
                                        </p:attrNameLst>
                                      </p:cBhvr>
                                      <p:tavLst>
                                        <p:tav tm="0">
                                          <p:val>
                                            <p:fltVal val="0"/>
                                          </p:val>
                                        </p:tav>
                                        <p:tav tm="100000">
                                          <p:val>
                                            <p:strVal val="#ppt_h"/>
                                          </p:val>
                                        </p:tav>
                                      </p:tavLst>
                                    </p:anim>
                                    <p:animEffect transition="in" filter="fade">
                                      <p:cBhvr>
                                        <p:cTn id="73" dur="250"/>
                                        <p:tgtEl>
                                          <p:spTgt spid="46"/>
                                        </p:tgtEl>
                                      </p:cBhvr>
                                    </p:animEffect>
                                  </p:childTnLst>
                                </p:cTn>
                              </p:par>
                            </p:childTnLst>
                          </p:cTn>
                        </p:par>
                        <p:par>
                          <p:cTn id="74" fill="hold">
                            <p:stCondLst>
                              <p:cond delay="4150"/>
                            </p:stCondLst>
                            <p:childTnLst>
                              <p:par>
                                <p:cTn id="75" presetID="53" presetClass="entr" presetSubtype="16" fill="hold" nodeType="afterEffect">
                                  <p:stCondLst>
                                    <p:cond delay="0"/>
                                  </p:stCondLst>
                                  <p:childTnLst>
                                    <p:set>
                                      <p:cBhvr>
                                        <p:cTn id="76" dur="1" fill="hold">
                                          <p:stCondLst>
                                            <p:cond delay="0"/>
                                          </p:stCondLst>
                                        </p:cTn>
                                        <p:tgtEl>
                                          <p:spTgt spid="69"/>
                                        </p:tgtEl>
                                        <p:attrNameLst>
                                          <p:attrName>style.visibility</p:attrName>
                                        </p:attrNameLst>
                                      </p:cBhvr>
                                      <p:to>
                                        <p:strVal val="visible"/>
                                      </p:to>
                                    </p:set>
                                    <p:anim calcmode="lin" valueType="num">
                                      <p:cBhvr>
                                        <p:cTn id="77" dur="250" fill="hold"/>
                                        <p:tgtEl>
                                          <p:spTgt spid="69"/>
                                        </p:tgtEl>
                                        <p:attrNameLst>
                                          <p:attrName>ppt_w</p:attrName>
                                        </p:attrNameLst>
                                      </p:cBhvr>
                                      <p:tavLst>
                                        <p:tav tm="0">
                                          <p:val>
                                            <p:fltVal val="0"/>
                                          </p:val>
                                        </p:tav>
                                        <p:tav tm="100000">
                                          <p:val>
                                            <p:strVal val="#ppt_w"/>
                                          </p:val>
                                        </p:tav>
                                      </p:tavLst>
                                    </p:anim>
                                    <p:anim calcmode="lin" valueType="num">
                                      <p:cBhvr>
                                        <p:cTn id="78" dur="250" fill="hold"/>
                                        <p:tgtEl>
                                          <p:spTgt spid="69"/>
                                        </p:tgtEl>
                                        <p:attrNameLst>
                                          <p:attrName>ppt_h</p:attrName>
                                        </p:attrNameLst>
                                      </p:cBhvr>
                                      <p:tavLst>
                                        <p:tav tm="0">
                                          <p:val>
                                            <p:fltVal val="0"/>
                                          </p:val>
                                        </p:tav>
                                        <p:tav tm="100000">
                                          <p:val>
                                            <p:strVal val="#ppt_h"/>
                                          </p:val>
                                        </p:tav>
                                      </p:tavLst>
                                    </p:anim>
                                    <p:animEffect transition="in" filter="fade">
                                      <p:cBhvr>
                                        <p:cTn id="79" dur="250"/>
                                        <p:tgtEl>
                                          <p:spTgt spid="69"/>
                                        </p:tgtEl>
                                      </p:cBhvr>
                                    </p:animEffect>
                                  </p:childTnLst>
                                </p:cTn>
                              </p:par>
                            </p:childTnLst>
                          </p:cTn>
                        </p:par>
                        <p:par>
                          <p:cTn id="80" fill="hold">
                            <p:stCondLst>
                              <p:cond delay="4400"/>
                            </p:stCondLst>
                            <p:childTnLst>
                              <p:par>
                                <p:cTn id="81" presetID="53" presetClass="entr" presetSubtype="16" fill="hold" grpId="0" nodeType="after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p:cTn id="83" dur="250" fill="hold"/>
                                        <p:tgtEl>
                                          <p:spTgt spid="32"/>
                                        </p:tgtEl>
                                        <p:attrNameLst>
                                          <p:attrName>ppt_w</p:attrName>
                                        </p:attrNameLst>
                                      </p:cBhvr>
                                      <p:tavLst>
                                        <p:tav tm="0">
                                          <p:val>
                                            <p:fltVal val="0"/>
                                          </p:val>
                                        </p:tav>
                                        <p:tav tm="100000">
                                          <p:val>
                                            <p:strVal val="#ppt_w"/>
                                          </p:val>
                                        </p:tav>
                                      </p:tavLst>
                                    </p:anim>
                                    <p:anim calcmode="lin" valueType="num">
                                      <p:cBhvr>
                                        <p:cTn id="84" dur="250" fill="hold"/>
                                        <p:tgtEl>
                                          <p:spTgt spid="32"/>
                                        </p:tgtEl>
                                        <p:attrNameLst>
                                          <p:attrName>ppt_h</p:attrName>
                                        </p:attrNameLst>
                                      </p:cBhvr>
                                      <p:tavLst>
                                        <p:tav tm="0">
                                          <p:val>
                                            <p:fltVal val="0"/>
                                          </p:val>
                                        </p:tav>
                                        <p:tav tm="100000">
                                          <p:val>
                                            <p:strVal val="#ppt_h"/>
                                          </p:val>
                                        </p:tav>
                                      </p:tavLst>
                                    </p:anim>
                                    <p:animEffect transition="in" filter="fade">
                                      <p:cBhvr>
                                        <p:cTn id="85" dur="250"/>
                                        <p:tgtEl>
                                          <p:spTgt spid="32"/>
                                        </p:tgtEl>
                                      </p:cBhvr>
                                    </p:animEffect>
                                  </p:childTnLst>
                                </p:cTn>
                              </p:par>
                            </p:childTnLst>
                          </p:cTn>
                        </p:par>
                        <p:par>
                          <p:cTn id="86" fill="hold">
                            <p:stCondLst>
                              <p:cond delay="4650"/>
                            </p:stCondLst>
                            <p:childTnLst>
                              <p:par>
                                <p:cTn id="87" presetID="53" presetClass="entr" presetSubtype="16" fill="hold" grpId="0" nodeType="afterEffect">
                                  <p:stCondLst>
                                    <p:cond delay="0"/>
                                  </p:stCondLst>
                                  <p:iterate type="lt">
                                    <p:tmPct val="10000"/>
                                  </p:iterate>
                                  <p:childTnLst>
                                    <p:set>
                                      <p:cBhvr>
                                        <p:cTn id="88" dur="1" fill="hold">
                                          <p:stCondLst>
                                            <p:cond delay="0"/>
                                          </p:stCondLst>
                                        </p:cTn>
                                        <p:tgtEl>
                                          <p:spTgt spid="77"/>
                                        </p:tgtEl>
                                        <p:attrNameLst>
                                          <p:attrName>style.visibility</p:attrName>
                                        </p:attrNameLst>
                                      </p:cBhvr>
                                      <p:to>
                                        <p:strVal val="visible"/>
                                      </p:to>
                                    </p:set>
                                    <p:anim calcmode="lin" valueType="num">
                                      <p:cBhvr>
                                        <p:cTn id="89" dur="100" fill="hold"/>
                                        <p:tgtEl>
                                          <p:spTgt spid="77"/>
                                        </p:tgtEl>
                                        <p:attrNameLst>
                                          <p:attrName>ppt_w</p:attrName>
                                        </p:attrNameLst>
                                      </p:cBhvr>
                                      <p:tavLst>
                                        <p:tav tm="0">
                                          <p:val>
                                            <p:fltVal val="0"/>
                                          </p:val>
                                        </p:tav>
                                        <p:tav tm="100000">
                                          <p:val>
                                            <p:strVal val="#ppt_w"/>
                                          </p:val>
                                        </p:tav>
                                      </p:tavLst>
                                    </p:anim>
                                    <p:anim calcmode="lin" valueType="num">
                                      <p:cBhvr>
                                        <p:cTn id="90" dur="100" fill="hold"/>
                                        <p:tgtEl>
                                          <p:spTgt spid="77"/>
                                        </p:tgtEl>
                                        <p:attrNameLst>
                                          <p:attrName>ppt_h</p:attrName>
                                        </p:attrNameLst>
                                      </p:cBhvr>
                                      <p:tavLst>
                                        <p:tav tm="0">
                                          <p:val>
                                            <p:fltVal val="0"/>
                                          </p:val>
                                        </p:tav>
                                        <p:tav tm="100000">
                                          <p:val>
                                            <p:strVal val="#ppt_h"/>
                                          </p:val>
                                        </p:tav>
                                      </p:tavLst>
                                    </p:anim>
                                    <p:animEffect transition="in" filter="fade">
                                      <p:cBhvr>
                                        <p:cTn id="91" dur="100"/>
                                        <p:tgtEl>
                                          <p:spTgt spid="77"/>
                                        </p:tgtEl>
                                      </p:cBhvr>
                                    </p:animEffect>
                                  </p:childTnLst>
                                </p:cTn>
                              </p:par>
                            </p:childTnLst>
                          </p:cTn>
                        </p:par>
                        <p:par>
                          <p:cTn id="92" fill="hold">
                            <p:stCondLst>
                              <p:cond delay="5040"/>
                            </p:stCondLst>
                            <p:childTnLst>
                              <p:par>
                                <p:cTn id="93" presetID="22" presetClass="entr" presetSubtype="1" fill="hold" nodeType="afterEffect">
                                  <p:stCondLst>
                                    <p:cond delay="0"/>
                                  </p:stCondLst>
                                  <p:childTnLst>
                                    <p:set>
                                      <p:cBhvr>
                                        <p:cTn id="94" dur="1" fill="hold">
                                          <p:stCondLst>
                                            <p:cond delay="0"/>
                                          </p:stCondLst>
                                        </p:cTn>
                                        <p:tgtEl>
                                          <p:spTgt spid="3"/>
                                        </p:tgtEl>
                                        <p:attrNameLst>
                                          <p:attrName>style.visibility</p:attrName>
                                        </p:attrNameLst>
                                      </p:cBhvr>
                                      <p:to>
                                        <p:strVal val="visible"/>
                                      </p:to>
                                    </p:set>
                                    <p:animEffect transition="in" filter="wipe(up)">
                                      <p:cBhvr>
                                        <p:cTn id="95" dur="500"/>
                                        <p:tgtEl>
                                          <p:spTgt spid="3"/>
                                        </p:tgtEl>
                                      </p:cBhvr>
                                    </p:animEffect>
                                  </p:childTnLst>
                                </p:cTn>
                              </p:par>
                            </p:childTnLst>
                          </p:cTn>
                        </p:par>
                        <p:par>
                          <p:cTn id="96" fill="hold">
                            <p:stCondLst>
                              <p:cond delay="5540"/>
                            </p:stCondLst>
                            <p:childTnLst>
                              <p:par>
                                <p:cTn id="97" presetID="53" presetClass="entr" presetSubtype="16" fill="hold" grpId="0" nodeType="afterEffect">
                                  <p:stCondLst>
                                    <p:cond delay="0"/>
                                  </p:stCondLst>
                                  <p:childTnLst>
                                    <p:set>
                                      <p:cBhvr>
                                        <p:cTn id="98" dur="1" fill="hold">
                                          <p:stCondLst>
                                            <p:cond delay="0"/>
                                          </p:stCondLst>
                                        </p:cTn>
                                        <p:tgtEl>
                                          <p:spTgt spid="44"/>
                                        </p:tgtEl>
                                        <p:attrNameLst>
                                          <p:attrName>style.visibility</p:attrName>
                                        </p:attrNameLst>
                                      </p:cBhvr>
                                      <p:to>
                                        <p:strVal val="visible"/>
                                      </p:to>
                                    </p:set>
                                    <p:anim calcmode="lin" valueType="num">
                                      <p:cBhvr>
                                        <p:cTn id="99" dur="250" fill="hold"/>
                                        <p:tgtEl>
                                          <p:spTgt spid="44"/>
                                        </p:tgtEl>
                                        <p:attrNameLst>
                                          <p:attrName>ppt_w</p:attrName>
                                        </p:attrNameLst>
                                      </p:cBhvr>
                                      <p:tavLst>
                                        <p:tav tm="0">
                                          <p:val>
                                            <p:fltVal val="0"/>
                                          </p:val>
                                        </p:tav>
                                        <p:tav tm="100000">
                                          <p:val>
                                            <p:strVal val="#ppt_w"/>
                                          </p:val>
                                        </p:tav>
                                      </p:tavLst>
                                    </p:anim>
                                    <p:anim calcmode="lin" valueType="num">
                                      <p:cBhvr>
                                        <p:cTn id="100" dur="250" fill="hold"/>
                                        <p:tgtEl>
                                          <p:spTgt spid="44"/>
                                        </p:tgtEl>
                                        <p:attrNameLst>
                                          <p:attrName>ppt_h</p:attrName>
                                        </p:attrNameLst>
                                      </p:cBhvr>
                                      <p:tavLst>
                                        <p:tav tm="0">
                                          <p:val>
                                            <p:fltVal val="0"/>
                                          </p:val>
                                        </p:tav>
                                        <p:tav tm="100000">
                                          <p:val>
                                            <p:strVal val="#ppt_h"/>
                                          </p:val>
                                        </p:tav>
                                      </p:tavLst>
                                    </p:anim>
                                    <p:animEffect transition="in" filter="fade">
                                      <p:cBhvr>
                                        <p:cTn id="101" dur="250"/>
                                        <p:tgtEl>
                                          <p:spTgt spid="44"/>
                                        </p:tgtEl>
                                      </p:cBhvr>
                                    </p:animEffect>
                                  </p:childTnLst>
                                </p:cTn>
                              </p:par>
                            </p:childTnLst>
                          </p:cTn>
                        </p:par>
                        <p:par>
                          <p:cTn id="102" fill="hold">
                            <p:stCondLst>
                              <p:cond delay="5790"/>
                            </p:stCondLst>
                            <p:childTnLst>
                              <p:par>
                                <p:cTn id="103" presetID="53" presetClass="entr" presetSubtype="16" fill="hold" nodeType="afterEffect">
                                  <p:stCondLst>
                                    <p:cond delay="0"/>
                                  </p:stCondLst>
                                  <p:childTnLst>
                                    <p:set>
                                      <p:cBhvr>
                                        <p:cTn id="104" dur="1" fill="hold">
                                          <p:stCondLst>
                                            <p:cond delay="0"/>
                                          </p:stCondLst>
                                        </p:cTn>
                                        <p:tgtEl>
                                          <p:spTgt spid="63"/>
                                        </p:tgtEl>
                                        <p:attrNameLst>
                                          <p:attrName>style.visibility</p:attrName>
                                        </p:attrNameLst>
                                      </p:cBhvr>
                                      <p:to>
                                        <p:strVal val="visible"/>
                                      </p:to>
                                    </p:set>
                                    <p:anim calcmode="lin" valueType="num">
                                      <p:cBhvr>
                                        <p:cTn id="105" dur="250" fill="hold"/>
                                        <p:tgtEl>
                                          <p:spTgt spid="63"/>
                                        </p:tgtEl>
                                        <p:attrNameLst>
                                          <p:attrName>ppt_w</p:attrName>
                                        </p:attrNameLst>
                                      </p:cBhvr>
                                      <p:tavLst>
                                        <p:tav tm="0">
                                          <p:val>
                                            <p:fltVal val="0"/>
                                          </p:val>
                                        </p:tav>
                                        <p:tav tm="100000">
                                          <p:val>
                                            <p:strVal val="#ppt_w"/>
                                          </p:val>
                                        </p:tav>
                                      </p:tavLst>
                                    </p:anim>
                                    <p:anim calcmode="lin" valueType="num">
                                      <p:cBhvr>
                                        <p:cTn id="106" dur="250" fill="hold"/>
                                        <p:tgtEl>
                                          <p:spTgt spid="63"/>
                                        </p:tgtEl>
                                        <p:attrNameLst>
                                          <p:attrName>ppt_h</p:attrName>
                                        </p:attrNameLst>
                                      </p:cBhvr>
                                      <p:tavLst>
                                        <p:tav tm="0">
                                          <p:val>
                                            <p:fltVal val="0"/>
                                          </p:val>
                                        </p:tav>
                                        <p:tav tm="100000">
                                          <p:val>
                                            <p:strVal val="#ppt_h"/>
                                          </p:val>
                                        </p:tav>
                                      </p:tavLst>
                                    </p:anim>
                                    <p:animEffect transition="in" filter="fade">
                                      <p:cBhvr>
                                        <p:cTn id="107" dur="250"/>
                                        <p:tgtEl>
                                          <p:spTgt spid="63"/>
                                        </p:tgtEl>
                                      </p:cBhvr>
                                    </p:animEffect>
                                  </p:childTnLst>
                                </p:cTn>
                              </p:par>
                            </p:childTnLst>
                          </p:cTn>
                        </p:par>
                        <p:par>
                          <p:cTn id="108" fill="hold">
                            <p:stCondLst>
                              <p:cond delay="6040"/>
                            </p:stCondLst>
                            <p:childTnLst>
                              <p:par>
                                <p:cTn id="109" presetID="53" presetClass="entr" presetSubtype="16" fill="hold" grpId="0" nodeType="afterEffect">
                                  <p:stCondLst>
                                    <p:cond delay="0"/>
                                  </p:stCondLst>
                                  <p:childTnLst>
                                    <p:set>
                                      <p:cBhvr>
                                        <p:cTn id="110" dur="1" fill="hold">
                                          <p:stCondLst>
                                            <p:cond delay="0"/>
                                          </p:stCondLst>
                                        </p:cTn>
                                        <p:tgtEl>
                                          <p:spTgt spid="30"/>
                                        </p:tgtEl>
                                        <p:attrNameLst>
                                          <p:attrName>style.visibility</p:attrName>
                                        </p:attrNameLst>
                                      </p:cBhvr>
                                      <p:to>
                                        <p:strVal val="visible"/>
                                      </p:to>
                                    </p:set>
                                    <p:anim calcmode="lin" valueType="num">
                                      <p:cBhvr>
                                        <p:cTn id="111" dur="250" fill="hold"/>
                                        <p:tgtEl>
                                          <p:spTgt spid="30"/>
                                        </p:tgtEl>
                                        <p:attrNameLst>
                                          <p:attrName>ppt_w</p:attrName>
                                        </p:attrNameLst>
                                      </p:cBhvr>
                                      <p:tavLst>
                                        <p:tav tm="0">
                                          <p:val>
                                            <p:fltVal val="0"/>
                                          </p:val>
                                        </p:tav>
                                        <p:tav tm="100000">
                                          <p:val>
                                            <p:strVal val="#ppt_w"/>
                                          </p:val>
                                        </p:tav>
                                      </p:tavLst>
                                    </p:anim>
                                    <p:anim calcmode="lin" valueType="num">
                                      <p:cBhvr>
                                        <p:cTn id="112" dur="250" fill="hold"/>
                                        <p:tgtEl>
                                          <p:spTgt spid="30"/>
                                        </p:tgtEl>
                                        <p:attrNameLst>
                                          <p:attrName>ppt_h</p:attrName>
                                        </p:attrNameLst>
                                      </p:cBhvr>
                                      <p:tavLst>
                                        <p:tav tm="0">
                                          <p:val>
                                            <p:fltVal val="0"/>
                                          </p:val>
                                        </p:tav>
                                        <p:tav tm="100000">
                                          <p:val>
                                            <p:strVal val="#ppt_h"/>
                                          </p:val>
                                        </p:tav>
                                      </p:tavLst>
                                    </p:anim>
                                    <p:animEffect transition="in" filter="fade">
                                      <p:cBhvr>
                                        <p:cTn id="113" dur="250"/>
                                        <p:tgtEl>
                                          <p:spTgt spid="30"/>
                                        </p:tgtEl>
                                      </p:cBhvr>
                                    </p:animEffect>
                                  </p:childTnLst>
                                </p:cTn>
                              </p:par>
                            </p:childTnLst>
                          </p:cTn>
                        </p:par>
                        <p:par>
                          <p:cTn id="114" fill="hold">
                            <p:stCondLst>
                              <p:cond delay="6290"/>
                            </p:stCondLst>
                            <p:childTnLst>
                              <p:par>
                                <p:cTn id="115" presetID="53" presetClass="entr" presetSubtype="16" fill="hold" grpId="0" nodeType="afterEffect">
                                  <p:stCondLst>
                                    <p:cond delay="0"/>
                                  </p:stCondLst>
                                  <p:iterate type="lt">
                                    <p:tmPct val="10000"/>
                                  </p:iterate>
                                  <p:childTnLst>
                                    <p:set>
                                      <p:cBhvr>
                                        <p:cTn id="116" dur="1" fill="hold">
                                          <p:stCondLst>
                                            <p:cond delay="0"/>
                                          </p:stCondLst>
                                        </p:cTn>
                                        <p:tgtEl>
                                          <p:spTgt spid="68"/>
                                        </p:tgtEl>
                                        <p:attrNameLst>
                                          <p:attrName>style.visibility</p:attrName>
                                        </p:attrNameLst>
                                      </p:cBhvr>
                                      <p:to>
                                        <p:strVal val="visible"/>
                                      </p:to>
                                    </p:set>
                                    <p:anim calcmode="lin" valueType="num">
                                      <p:cBhvr>
                                        <p:cTn id="117" dur="100" fill="hold"/>
                                        <p:tgtEl>
                                          <p:spTgt spid="68"/>
                                        </p:tgtEl>
                                        <p:attrNameLst>
                                          <p:attrName>ppt_w</p:attrName>
                                        </p:attrNameLst>
                                      </p:cBhvr>
                                      <p:tavLst>
                                        <p:tav tm="0">
                                          <p:val>
                                            <p:fltVal val="0"/>
                                          </p:val>
                                        </p:tav>
                                        <p:tav tm="100000">
                                          <p:val>
                                            <p:strVal val="#ppt_w"/>
                                          </p:val>
                                        </p:tav>
                                      </p:tavLst>
                                    </p:anim>
                                    <p:anim calcmode="lin" valueType="num">
                                      <p:cBhvr>
                                        <p:cTn id="118" dur="100" fill="hold"/>
                                        <p:tgtEl>
                                          <p:spTgt spid="68"/>
                                        </p:tgtEl>
                                        <p:attrNameLst>
                                          <p:attrName>ppt_h</p:attrName>
                                        </p:attrNameLst>
                                      </p:cBhvr>
                                      <p:tavLst>
                                        <p:tav tm="0">
                                          <p:val>
                                            <p:fltVal val="0"/>
                                          </p:val>
                                        </p:tav>
                                        <p:tav tm="100000">
                                          <p:val>
                                            <p:strVal val="#ppt_h"/>
                                          </p:val>
                                        </p:tav>
                                      </p:tavLst>
                                    </p:anim>
                                    <p:animEffect transition="in" filter="fade">
                                      <p:cBhvr>
                                        <p:cTn id="119" dur="100"/>
                                        <p:tgtEl>
                                          <p:spTgt spid="68"/>
                                        </p:tgtEl>
                                      </p:cBhvr>
                                    </p:animEffect>
                                  </p:childTnLst>
                                </p:cTn>
                              </p:par>
                            </p:childTnLst>
                          </p:cTn>
                        </p:par>
                        <p:par>
                          <p:cTn id="120" fill="hold">
                            <p:stCondLst>
                              <p:cond delay="6770"/>
                            </p:stCondLst>
                            <p:childTnLst>
                              <p:par>
                                <p:cTn id="121" presetID="22" presetClass="entr" presetSubtype="4" fill="hold" nodeType="afterEffect">
                                  <p:stCondLst>
                                    <p:cond delay="0"/>
                                  </p:stCondLst>
                                  <p:childTnLst>
                                    <p:set>
                                      <p:cBhvr>
                                        <p:cTn id="122" dur="1" fill="hold">
                                          <p:stCondLst>
                                            <p:cond delay="0"/>
                                          </p:stCondLst>
                                        </p:cTn>
                                        <p:tgtEl>
                                          <p:spTgt spid="4"/>
                                        </p:tgtEl>
                                        <p:attrNameLst>
                                          <p:attrName>style.visibility</p:attrName>
                                        </p:attrNameLst>
                                      </p:cBhvr>
                                      <p:to>
                                        <p:strVal val="visible"/>
                                      </p:to>
                                    </p:set>
                                    <p:animEffect transition="in" filter="wipe(down)">
                                      <p:cBhvr>
                                        <p:cTn id="123" dur="500"/>
                                        <p:tgtEl>
                                          <p:spTgt spid="4"/>
                                        </p:tgtEl>
                                      </p:cBhvr>
                                    </p:animEffect>
                                  </p:childTnLst>
                                </p:cTn>
                              </p:par>
                            </p:childTnLst>
                          </p:cTn>
                        </p:par>
                        <p:par>
                          <p:cTn id="124" fill="hold">
                            <p:stCondLst>
                              <p:cond delay="7270"/>
                            </p:stCondLst>
                            <p:childTnLst>
                              <p:par>
                                <p:cTn id="125" presetID="53" presetClass="entr" presetSubtype="16" fill="hold" grpId="0" nodeType="after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p:cTn id="127" dur="250" fill="hold"/>
                                        <p:tgtEl>
                                          <p:spTgt spid="47"/>
                                        </p:tgtEl>
                                        <p:attrNameLst>
                                          <p:attrName>ppt_w</p:attrName>
                                        </p:attrNameLst>
                                      </p:cBhvr>
                                      <p:tavLst>
                                        <p:tav tm="0">
                                          <p:val>
                                            <p:fltVal val="0"/>
                                          </p:val>
                                        </p:tav>
                                        <p:tav tm="100000">
                                          <p:val>
                                            <p:strVal val="#ppt_w"/>
                                          </p:val>
                                        </p:tav>
                                      </p:tavLst>
                                    </p:anim>
                                    <p:anim calcmode="lin" valueType="num">
                                      <p:cBhvr>
                                        <p:cTn id="128" dur="250" fill="hold"/>
                                        <p:tgtEl>
                                          <p:spTgt spid="47"/>
                                        </p:tgtEl>
                                        <p:attrNameLst>
                                          <p:attrName>ppt_h</p:attrName>
                                        </p:attrNameLst>
                                      </p:cBhvr>
                                      <p:tavLst>
                                        <p:tav tm="0">
                                          <p:val>
                                            <p:fltVal val="0"/>
                                          </p:val>
                                        </p:tav>
                                        <p:tav tm="100000">
                                          <p:val>
                                            <p:strVal val="#ppt_h"/>
                                          </p:val>
                                        </p:tav>
                                      </p:tavLst>
                                    </p:anim>
                                    <p:animEffect transition="in" filter="fade">
                                      <p:cBhvr>
                                        <p:cTn id="129" dur="250"/>
                                        <p:tgtEl>
                                          <p:spTgt spid="47"/>
                                        </p:tgtEl>
                                      </p:cBhvr>
                                    </p:animEffect>
                                  </p:childTnLst>
                                </p:cTn>
                              </p:par>
                            </p:childTnLst>
                          </p:cTn>
                        </p:par>
                        <p:par>
                          <p:cTn id="130" fill="hold">
                            <p:stCondLst>
                              <p:cond delay="7520"/>
                            </p:stCondLst>
                            <p:childTnLst>
                              <p:par>
                                <p:cTn id="131" presetID="53" presetClass="entr" presetSubtype="16"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 calcmode="lin" valueType="num">
                                      <p:cBhvr>
                                        <p:cTn id="133" dur="250" fill="hold"/>
                                        <p:tgtEl>
                                          <p:spTgt spid="55"/>
                                        </p:tgtEl>
                                        <p:attrNameLst>
                                          <p:attrName>ppt_w</p:attrName>
                                        </p:attrNameLst>
                                      </p:cBhvr>
                                      <p:tavLst>
                                        <p:tav tm="0">
                                          <p:val>
                                            <p:fltVal val="0"/>
                                          </p:val>
                                        </p:tav>
                                        <p:tav tm="100000">
                                          <p:val>
                                            <p:strVal val="#ppt_w"/>
                                          </p:val>
                                        </p:tav>
                                      </p:tavLst>
                                    </p:anim>
                                    <p:anim calcmode="lin" valueType="num">
                                      <p:cBhvr>
                                        <p:cTn id="134" dur="250" fill="hold"/>
                                        <p:tgtEl>
                                          <p:spTgt spid="55"/>
                                        </p:tgtEl>
                                        <p:attrNameLst>
                                          <p:attrName>ppt_h</p:attrName>
                                        </p:attrNameLst>
                                      </p:cBhvr>
                                      <p:tavLst>
                                        <p:tav tm="0">
                                          <p:val>
                                            <p:fltVal val="0"/>
                                          </p:val>
                                        </p:tav>
                                        <p:tav tm="100000">
                                          <p:val>
                                            <p:strVal val="#ppt_h"/>
                                          </p:val>
                                        </p:tav>
                                      </p:tavLst>
                                    </p:anim>
                                    <p:animEffect transition="in" filter="fade">
                                      <p:cBhvr>
                                        <p:cTn id="135" dur="250"/>
                                        <p:tgtEl>
                                          <p:spTgt spid="55"/>
                                        </p:tgtEl>
                                      </p:cBhvr>
                                    </p:animEffect>
                                  </p:childTnLst>
                                </p:cTn>
                              </p:par>
                            </p:childTnLst>
                          </p:cTn>
                        </p:par>
                        <p:par>
                          <p:cTn id="136" fill="hold">
                            <p:stCondLst>
                              <p:cond delay="7770"/>
                            </p:stCondLst>
                            <p:childTnLst>
                              <p:par>
                                <p:cTn id="137" presetID="53" presetClass="entr" presetSubtype="16" fill="hold" grpId="0" nodeType="afterEffect">
                                  <p:stCondLst>
                                    <p:cond delay="0"/>
                                  </p:stCondLst>
                                  <p:childTnLst>
                                    <p:set>
                                      <p:cBhvr>
                                        <p:cTn id="138" dur="1" fill="hold">
                                          <p:stCondLst>
                                            <p:cond delay="0"/>
                                          </p:stCondLst>
                                        </p:cTn>
                                        <p:tgtEl>
                                          <p:spTgt spid="33"/>
                                        </p:tgtEl>
                                        <p:attrNameLst>
                                          <p:attrName>style.visibility</p:attrName>
                                        </p:attrNameLst>
                                      </p:cBhvr>
                                      <p:to>
                                        <p:strVal val="visible"/>
                                      </p:to>
                                    </p:set>
                                    <p:anim calcmode="lin" valueType="num">
                                      <p:cBhvr>
                                        <p:cTn id="139" dur="250" fill="hold"/>
                                        <p:tgtEl>
                                          <p:spTgt spid="33"/>
                                        </p:tgtEl>
                                        <p:attrNameLst>
                                          <p:attrName>ppt_w</p:attrName>
                                        </p:attrNameLst>
                                      </p:cBhvr>
                                      <p:tavLst>
                                        <p:tav tm="0">
                                          <p:val>
                                            <p:fltVal val="0"/>
                                          </p:val>
                                        </p:tav>
                                        <p:tav tm="100000">
                                          <p:val>
                                            <p:strVal val="#ppt_w"/>
                                          </p:val>
                                        </p:tav>
                                      </p:tavLst>
                                    </p:anim>
                                    <p:anim calcmode="lin" valueType="num">
                                      <p:cBhvr>
                                        <p:cTn id="140" dur="250" fill="hold"/>
                                        <p:tgtEl>
                                          <p:spTgt spid="33"/>
                                        </p:tgtEl>
                                        <p:attrNameLst>
                                          <p:attrName>ppt_h</p:attrName>
                                        </p:attrNameLst>
                                      </p:cBhvr>
                                      <p:tavLst>
                                        <p:tav tm="0">
                                          <p:val>
                                            <p:fltVal val="0"/>
                                          </p:val>
                                        </p:tav>
                                        <p:tav tm="100000">
                                          <p:val>
                                            <p:strVal val="#ppt_h"/>
                                          </p:val>
                                        </p:tav>
                                      </p:tavLst>
                                    </p:anim>
                                    <p:animEffect transition="in" filter="fade">
                                      <p:cBhvr>
                                        <p:cTn id="141" dur="250"/>
                                        <p:tgtEl>
                                          <p:spTgt spid="33"/>
                                        </p:tgtEl>
                                      </p:cBhvr>
                                    </p:animEffect>
                                  </p:childTnLst>
                                </p:cTn>
                              </p:par>
                            </p:childTnLst>
                          </p:cTn>
                        </p:par>
                        <p:par>
                          <p:cTn id="142" fill="hold">
                            <p:stCondLst>
                              <p:cond delay="8020"/>
                            </p:stCondLst>
                            <p:childTnLst>
                              <p:par>
                                <p:cTn id="143" presetID="53" presetClass="entr" presetSubtype="16" fill="hold" grpId="0" nodeType="afterEffect">
                                  <p:stCondLst>
                                    <p:cond delay="0"/>
                                  </p:stCondLst>
                                  <p:iterate type="lt">
                                    <p:tmPct val="10000"/>
                                  </p:iterate>
                                  <p:childTnLst>
                                    <p:set>
                                      <p:cBhvr>
                                        <p:cTn id="144" dur="1" fill="hold">
                                          <p:stCondLst>
                                            <p:cond delay="0"/>
                                          </p:stCondLst>
                                        </p:cTn>
                                        <p:tgtEl>
                                          <p:spTgt spid="78"/>
                                        </p:tgtEl>
                                        <p:attrNameLst>
                                          <p:attrName>style.visibility</p:attrName>
                                        </p:attrNameLst>
                                      </p:cBhvr>
                                      <p:to>
                                        <p:strVal val="visible"/>
                                      </p:to>
                                    </p:set>
                                    <p:anim calcmode="lin" valueType="num">
                                      <p:cBhvr>
                                        <p:cTn id="145" dur="100" fill="hold"/>
                                        <p:tgtEl>
                                          <p:spTgt spid="78"/>
                                        </p:tgtEl>
                                        <p:attrNameLst>
                                          <p:attrName>ppt_w</p:attrName>
                                        </p:attrNameLst>
                                      </p:cBhvr>
                                      <p:tavLst>
                                        <p:tav tm="0">
                                          <p:val>
                                            <p:fltVal val="0"/>
                                          </p:val>
                                        </p:tav>
                                        <p:tav tm="100000">
                                          <p:val>
                                            <p:strVal val="#ppt_w"/>
                                          </p:val>
                                        </p:tav>
                                      </p:tavLst>
                                    </p:anim>
                                    <p:anim calcmode="lin" valueType="num">
                                      <p:cBhvr>
                                        <p:cTn id="146" dur="100" fill="hold"/>
                                        <p:tgtEl>
                                          <p:spTgt spid="78"/>
                                        </p:tgtEl>
                                        <p:attrNameLst>
                                          <p:attrName>ppt_h</p:attrName>
                                        </p:attrNameLst>
                                      </p:cBhvr>
                                      <p:tavLst>
                                        <p:tav tm="0">
                                          <p:val>
                                            <p:fltVal val="0"/>
                                          </p:val>
                                        </p:tav>
                                        <p:tav tm="100000">
                                          <p:val>
                                            <p:strVal val="#ppt_h"/>
                                          </p:val>
                                        </p:tav>
                                      </p:tavLst>
                                    </p:anim>
                                    <p:animEffect transition="in" filter="fade">
                                      <p:cBhvr>
                                        <p:cTn id="147" dur="100"/>
                                        <p:tgtEl>
                                          <p:spTgt spid="78"/>
                                        </p:tgtEl>
                                      </p:cBhvr>
                                    </p:animEffect>
                                  </p:childTnLst>
                                </p:cTn>
                              </p:par>
                            </p:childTnLst>
                          </p:cTn>
                        </p:par>
                        <p:par>
                          <p:cTn id="148" fill="hold">
                            <p:stCondLst>
                              <p:cond delay="8380"/>
                            </p:stCondLst>
                            <p:childTnLst>
                              <p:par>
                                <p:cTn id="149" presetID="53" presetClass="entr" presetSubtype="16" fill="hold" nodeType="afterEffect">
                                  <p:stCondLst>
                                    <p:cond delay="0"/>
                                  </p:stCondLst>
                                  <p:childTnLst>
                                    <p:set>
                                      <p:cBhvr>
                                        <p:cTn id="150" dur="1" fill="hold">
                                          <p:stCondLst>
                                            <p:cond delay="0"/>
                                          </p:stCondLst>
                                        </p:cTn>
                                        <p:tgtEl>
                                          <p:spTgt spid="59"/>
                                        </p:tgtEl>
                                        <p:attrNameLst>
                                          <p:attrName>style.visibility</p:attrName>
                                        </p:attrNameLst>
                                      </p:cBhvr>
                                      <p:to>
                                        <p:strVal val="visible"/>
                                      </p:to>
                                    </p:set>
                                    <p:anim calcmode="lin" valueType="num">
                                      <p:cBhvr>
                                        <p:cTn id="151" dur="250" fill="hold"/>
                                        <p:tgtEl>
                                          <p:spTgt spid="59"/>
                                        </p:tgtEl>
                                        <p:attrNameLst>
                                          <p:attrName>ppt_w</p:attrName>
                                        </p:attrNameLst>
                                      </p:cBhvr>
                                      <p:tavLst>
                                        <p:tav tm="0">
                                          <p:val>
                                            <p:fltVal val="0"/>
                                          </p:val>
                                        </p:tav>
                                        <p:tav tm="100000">
                                          <p:val>
                                            <p:strVal val="#ppt_w"/>
                                          </p:val>
                                        </p:tav>
                                      </p:tavLst>
                                    </p:anim>
                                    <p:anim calcmode="lin" valueType="num">
                                      <p:cBhvr>
                                        <p:cTn id="152" dur="250" fill="hold"/>
                                        <p:tgtEl>
                                          <p:spTgt spid="59"/>
                                        </p:tgtEl>
                                        <p:attrNameLst>
                                          <p:attrName>ppt_h</p:attrName>
                                        </p:attrNameLst>
                                      </p:cBhvr>
                                      <p:tavLst>
                                        <p:tav tm="0">
                                          <p:val>
                                            <p:fltVal val="0"/>
                                          </p:val>
                                        </p:tav>
                                        <p:tav tm="100000">
                                          <p:val>
                                            <p:strVal val="#ppt_h"/>
                                          </p:val>
                                        </p:tav>
                                      </p:tavLst>
                                    </p:anim>
                                    <p:animEffect transition="in" filter="fade">
                                      <p:cBhvr>
                                        <p:cTn id="153" dur="250"/>
                                        <p:tgtEl>
                                          <p:spTgt spid="59"/>
                                        </p:tgtEl>
                                      </p:cBhvr>
                                    </p:animEffect>
                                  </p:childTnLst>
                                </p:cTn>
                              </p:par>
                            </p:childTnLst>
                          </p:cTn>
                        </p:par>
                        <p:par>
                          <p:cTn id="154" fill="hold">
                            <p:stCondLst>
                              <p:cond delay="8630"/>
                            </p:stCondLst>
                            <p:childTnLst>
                              <p:par>
                                <p:cTn id="155" presetID="53" presetClass="entr" presetSubtype="16" fill="hold" grpId="0" nodeType="afterEffect">
                                  <p:stCondLst>
                                    <p:cond delay="0"/>
                                  </p:stCondLst>
                                  <p:childTnLst>
                                    <p:set>
                                      <p:cBhvr>
                                        <p:cTn id="156" dur="1" fill="hold">
                                          <p:stCondLst>
                                            <p:cond delay="0"/>
                                          </p:stCondLst>
                                        </p:cTn>
                                        <p:tgtEl>
                                          <p:spTgt spid="31"/>
                                        </p:tgtEl>
                                        <p:attrNameLst>
                                          <p:attrName>style.visibility</p:attrName>
                                        </p:attrNameLst>
                                      </p:cBhvr>
                                      <p:to>
                                        <p:strVal val="visible"/>
                                      </p:to>
                                    </p:set>
                                    <p:anim calcmode="lin" valueType="num">
                                      <p:cBhvr>
                                        <p:cTn id="157" dur="250" fill="hold"/>
                                        <p:tgtEl>
                                          <p:spTgt spid="31"/>
                                        </p:tgtEl>
                                        <p:attrNameLst>
                                          <p:attrName>ppt_w</p:attrName>
                                        </p:attrNameLst>
                                      </p:cBhvr>
                                      <p:tavLst>
                                        <p:tav tm="0">
                                          <p:val>
                                            <p:fltVal val="0"/>
                                          </p:val>
                                        </p:tav>
                                        <p:tav tm="100000">
                                          <p:val>
                                            <p:strVal val="#ppt_w"/>
                                          </p:val>
                                        </p:tav>
                                      </p:tavLst>
                                    </p:anim>
                                    <p:anim calcmode="lin" valueType="num">
                                      <p:cBhvr>
                                        <p:cTn id="158" dur="250" fill="hold"/>
                                        <p:tgtEl>
                                          <p:spTgt spid="31"/>
                                        </p:tgtEl>
                                        <p:attrNameLst>
                                          <p:attrName>ppt_h</p:attrName>
                                        </p:attrNameLst>
                                      </p:cBhvr>
                                      <p:tavLst>
                                        <p:tav tm="0">
                                          <p:val>
                                            <p:fltVal val="0"/>
                                          </p:val>
                                        </p:tav>
                                        <p:tav tm="100000">
                                          <p:val>
                                            <p:strVal val="#ppt_h"/>
                                          </p:val>
                                        </p:tav>
                                      </p:tavLst>
                                    </p:anim>
                                    <p:animEffect transition="in" filter="fade">
                                      <p:cBhvr>
                                        <p:cTn id="159"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3" grpId="0" animBg="1"/>
      <p:bldP spid="44" grpId="0" animBg="1"/>
      <p:bldP spid="46" grpId="0" animBg="1"/>
      <p:bldP spid="47" grpId="0" animBg="1"/>
      <p:bldP spid="29" grpId="0"/>
      <p:bldP spid="30" grpId="0"/>
      <p:bldP spid="31" grpId="0"/>
      <p:bldP spid="32" grpId="0"/>
      <p:bldP spid="33" grpId="0"/>
      <p:bldP spid="67" grpId="0" animBg="1"/>
      <p:bldP spid="68" grpId="0"/>
      <p:bldP spid="76" grpId="0"/>
      <p:bldP spid="77" grpId="0"/>
      <p:bldP spid="78" grpId="0"/>
      <p:bldP spid="79" grpId="0"/>
      <p:bldP spid="79" grpId="1"/>
      <p:bldP spid="80" grpId="0" animBg="1"/>
      <p:bldP spid="80"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3"/>
          <p:cNvSpPr>
            <a:spLocks noChangeArrowheads="1"/>
          </p:cNvSpPr>
          <p:nvPr/>
        </p:nvSpPr>
        <p:spPr bwMode="auto">
          <a:xfrm>
            <a:off x="798575" y="234824"/>
            <a:ext cx="11026632" cy="954107"/>
          </a:xfrm>
          <a:prstGeom prst="rect">
            <a:avLst/>
          </a:prstGeom>
          <a:extLst/>
        </p:spPr>
        <p:txBody>
          <a:bodyPr wrap="square">
            <a:spAutoFit/>
          </a:bodyPr>
          <a:lstStyle/>
          <a:p>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XFT</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cross </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Fault </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tolerance</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Liu</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 </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et</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 </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al</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2015</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）与</a:t>
            </a:r>
            <a:r>
              <a:rPr lang="en-US" altLang="zh-CN" sz="2800" b="1" kern="100" dirty="0" err="1"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HoneyBadgerBFT</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Miller</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2017</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）共识机制</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6" name="等腰三角形 26"/>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bwMode="auto">
          <a:xfrm>
            <a:off x="2962292" y="1188931"/>
            <a:ext cx="5689843" cy="1596325"/>
          </a:xfrm>
          <a:prstGeom prst="roundRect">
            <a:avLst/>
          </a:prstGeom>
          <a:ln/>
          <a:extLst/>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zh-CN" altLang="en-US" sz="2400" dirty="0">
                <a:latin typeface="Microsoft YaHei" charset="-122"/>
                <a:ea typeface="Microsoft YaHei" charset="-122"/>
                <a:cs typeface="Microsoft YaHei" charset="-122"/>
              </a:rPr>
              <a:t>拜占庭容错算法的容错能力为</a:t>
            </a:r>
            <a:r>
              <a:rPr kumimoji="1" lang="en-US" altLang="zh-CN" sz="2400" dirty="0">
                <a:latin typeface="Microsoft YaHei" charset="-122"/>
                <a:ea typeface="Microsoft YaHei" charset="-122"/>
                <a:cs typeface="Microsoft YaHei" charset="-122"/>
              </a:rPr>
              <a:t>n/3</a:t>
            </a:r>
            <a:r>
              <a:rPr kumimoji="1" lang="zh-CN" altLang="en-US" sz="2400" dirty="0">
                <a:latin typeface="Microsoft YaHei" charset="-122"/>
                <a:ea typeface="Microsoft YaHei" charset="-122"/>
                <a:cs typeface="Microsoft YaHei" charset="-122"/>
              </a:rPr>
              <a:t>的拜占庭节点，主要的资源消耗在确认区块一致性时</a:t>
            </a:r>
            <a:r>
              <a:rPr kumimoji="1" lang="zh-CN" altLang="en-US" sz="2400" dirty="0">
                <a:solidFill>
                  <a:srgbClr val="FF0000"/>
                </a:solidFill>
                <a:latin typeface="Microsoft YaHei" charset="-122"/>
                <a:ea typeface="Microsoft YaHei" charset="-122"/>
                <a:cs typeface="Microsoft YaHei" charset="-122"/>
              </a:rPr>
              <a:t>节点间两两交互</a:t>
            </a:r>
            <a:r>
              <a:rPr kumimoji="1" lang="zh-CN" altLang="en-US" sz="2400" dirty="0">
                <a:latin typeface="Microsoft YaHei" charset="-122"/>
                <a:ea typeface="Microsoft YaHei" charset="-122"/>
                <a:cs typeface="Microsoft YaHei" charset="-122"/>
              </a:rPr>
              <a:t>产生的代价，也因此导致了其适用规模较小。 </a:t>
            </a:r>
          </a:p>
        </p:txBody>
      </p:sp>
      <p:pic>
        <p:nvPicPr>
          <p:cNvPr id="8" name="图片 7"/>
          <p:cNvPicPr>
            <a:picLocks noChangeAspect="1"/>
          </p:cNvPicPr>
          <p:nvPr/>
        </p:nvPicPr>
        <p:blipFill>
          <a:blip r:embed="rId2"/>
          <a:stretch>
            <a:fillRect/>
          </a:stretch>
        </p:blipFill>
        <p:spPr>
          <a:xfrm>
            <a:off x="0" y="2982532"/>
            <a:ext cx="4076269" cy="3875468"/>
          </a:xfrm>
          <a:prstGeom prst="rect">
            <a:avLst/>
          </a:prstGeom>
        </p:spPr>
      </p:pic>
      <p:sp>
        <p:nvSpPr>
          <p:cNvPr id="9" name="文本框 8"/>
          <p:cNvSpPr txBox="1"/>
          <p:nvPr/>
        </p:nvSpPr>
        <p:spPr>
          <a:xfrm>
            <a:off x="3885424" y="3904603"/>
            <a:ext cx="1988433" cy="1477328"/>
          </a:xfrm>
          <a:prstGeom prst="rect">
            <a:avLst/>
          </a:prstGeom>
          <a:noFill/>
        </p:spPr>
        <p:txBody>
          <a:bodyPr wrap="square" rtlCol="0">
            <a:spAutoFit/>
          </a:bodyPr>
          <a:lstStyle/>
          <a:p>
            <a:r>
              <a:rPr lang="en-US" altLang="zh-CN" dirty="0" smtClean="0">
                <a:latin typeface="Microsoft YaHei" charset="-122"/>
                <a:ea typeface="Microsoft YaHei" charset="-122"/>
                <a:cs typeface="Microsoft YaHei" charset="-122"/>
              </a:rPr>
              <a:t>XFT</a:t>
            </a:r>
            <a:r>
              <a:rPr lang="zh-CN" altLang="en-US" dirty="0" smtClean="0">
                <a:latin typeface="Microsoft YaHei" charset="-122"/>
                <a:ea typeface="Microsoft YaHei" charset="-122"/>
                <a:cs typeface="Microsoft YaHei" charset="-122"/>
              </a:rPr>
              <a:t>是</a:t>
            </a:r>
            <a:r>
              <a:rPr lang="zh-CN" altLang="zh-CN" dirty="0" smtClean="0">
                <a:latin typeface="Microsoft YaHei" charset="-122"/>
                <a:ea typeface="Microsoft YaHei" charset="-122"/>
                <a:cs typeface="Microsoft YaHei" charset="-122"/>
              </a:rPr>
              <a:t>一</a:t>
            </a:r>
            <a:r>
              <a:rPr lang="zh-CN" altLang="zh-CN" dirty="0">
                <a:latin typeface="Microsoft YaHei" charset="-122"/>
                <a:ea typeface="Microsoft YaHei" charset="-122"/>
                <a:cs typeface="Microsoft YaHei" charset="-122"/>
              </a:rPr>
              <a:t>个特定的网络和节点错误模型</a:t>
            </a:r>
            <a:r>
              <a:rPr lang="zh-CN" altLang="zh-CN" dirty="0" smtClean="0">
                <a:latin typeface="Microsoft YaHei" charset="-122"/>
                <a:ea typeface="Microsoft YaHei" charset="-122"/>
                <a:cs typeface="Microsoft YaHei" charset="-122"/>
              </a:rPr>
              <a:t>将</a:t>
            </a:r>
            <a:r>
              <a:rPr lang="zh-CN" altLang="zh-CN" dirty="0">
                <a:latin typeface="Microsoft YaHei" charset="-122"/>
                <a:ea typeface="Microsoft YaHei" charset="-122"/>
                <a:cs typeface="Microsoft YaHei" charset="-122"/>
              </a:rPr>
              <a:t>系统的容错能力提高到</a:t>
            </a:r>
            <a:r>
              <a:rPr lang="en-US" altLang="zh-CN" dirty="0">
                <a:solidFill>
                  <a:srgbClr val="FF0000"/>
                </a:solidFill>
                <a:latin typeface="Microsoft YaHei" charset="-122"/>
                <a:ea typeface="Microsoft YaHei" charset="-122"/>
                <a:cs typeface="Microsoft YaHei" charset="-122"/>
              </a:rPr>
              <a:t>n/2</a:t>
            </a:r>
            <a:r>
              <a:rPr lang="zh-CN" altLang="zh-CN" dirty="0">
                <a:solidFill>
                  <a:srgbClr val="FF0000"/>
                </a:solidFill>
                <a:latin typeface="Microsoft YaHei" charset="-122"/>
                <a:ea typeface="Microsoft YaHei" charset="-122"/>
                <a:cs typeface="Microsoft YaHei" charset="-122"/>
              </a:rPr>
              <a:t>个拜占庭节点 </a:t>
            </a:r>
            <a:endParaRPr kumimoji="1" lang="zh-CN" altLang="en-US" dirty="0">
              <a:solidFill>
                <a:srgbClr val="FF0000"/>
              </a:solidFill>
              <a:latin typeface="Microsoft YaHei" charset="-122"/>
              <a:ea typeface="Microsoft YaHei" charset="-122"/>
              <a:cs typeface="Microsoft YaHei" charset="-122"/>
            </a:endParaRPr>
          </a:p>
        </p:txBody>
      </p:sp>
      <p:sp>
        <p:nvSpPr>
          <p:cNvPr id="10" name="下箭头 9"/>
          <p:cNvSpPr/>
          <p:nvPr/>
        </p:nvSpPr>
        <p:spPr bwMode="auto">
          <a:xfrm rot="1910511">
            <a:off x="4262036" y="3049822"/>
            <a:ext cx="743918" cy="464949"/>
          </a:xfrm>
          <a:prstGeom prst="downArrow">
            <a:avLst/>
          </a:prstGeom>
          <a:ln/>
          <a:extLst/>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sz="1400"/>
          </a:p>
        </p:txBody>
      </p:sp>
      <p:sp>
        <p:nvSpPr>
          <p:cNvPr id="11" name="下箭头 10"/>
          <p:cNvSpPr/>
          <p:nvPr/>
        </p:nvSpPr>
        <p:spPr bwMode="auto">
          <a:xfrm rot="19083118">
            <a:off x="6615194" y="3049821"/>
            <a:ext cx="743918" cy="464949"/>
          </a:xfrm>
          <a:prstGeom prst="downArrow">
            <a:avLst/>
          </a:prstGeom>
          <a:ln/>
          <a:extLst/>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sz="1400"/>
          </a:p>
        </p:txBody>
      </p:sp>
      <p:pic>
        <p:nvPicPr>
          <p:cNvPr id="12" name="图片 11"/>
          <p:cNvPicPr>
            <a:picLocks noChangeAspect="1"/>
          </p:cNvPicPr>
          <p:nvPr/>
        </p:nvPicPr>
        <p:blipFill>
          <a:blip r:embed="rId3"/>
          <a:stretch>
            <a:fillRect/>
          </a:stretch>
        </p:blipFill>
        <p:spPr>
          <a:xfrm>
            <a:off x="8807116" y="2844636"/>
            <a:ext cx="3287478" cy="3874259"/>
          </a:xfrm>
          <a:prstGeom prst="rect">
            <a:avLst/>
          </a:prstGeom>
        </p:spPr>
      </p:pic>
      <p:sp>
        <p:nvSpPr>
          <p:cNvPr id="13" name="文本框 12"/>
          <p:cNvSpPr txBox="1"/>
          <p:nvPr/>
        </p:nvSpPr>
        <p:spPr>
          <a:xfrm>
            <a:off x="6311891" y="3904603"/>
            <a:ext cx="2340244" cy="2031325"/>
          </a:xfrm>
          <a:prstGeom prst="rect">
            <a:avLst/>
          </a:prstGeom>
          <a:noFill/>
        </p:spPr>
        <p:txBody>
          <a:bodyPr wrap="square" rtlCol="0">
            <a:spAutoFit/>
          </a:bodyPr>
          <a:lstStyle/>
          <a:p>
            <a:r>
              <a:rPr lang="en-US" altLang="zh-CN" dirty="0" err="1" smtClean="0">
                <a:latin typeface="Microsoft YaHei" charset="-122"/>
                <a:ea typeface="Microsoft YaHei" charset="-122"/>
                <a:cs typeface="Microsoft YaHei" charset="-122"/>
              </a:rPr>
              <a:t>HoneyBadgerBFT</a:t>
            </a:r>
            <a:r>
              <a:rPr lang="zh-CN" altLang="en-US" dirty="0" smtClean="0">
                <a:latin typeface="Microsoft YaHei" charset="-122"/>
                <a:ea typeface="Microsoft YaHei" charset="-122"/>
                <a:cs typeface="Microsoft YaHei" charset="-122"/>
              </a:rPr>
              <a:t>是一个</a:t>
            </a:r>
            <a:r>
              <a:rPr lang="zh-CN" altLang="zh-CN" dirty="0" smtClean="0">
                <a:latin typeface="Microsoft YaHei" charset="-122"/>
                <a:ea typeface="Microsoft YaHei" charset="-122"/>
                <a:cs typeface="Microsoft YaHei" charset="-122"/>
              </a:rPr>
              <a:t>高</a:t>
            </a:r>
            <a:r>
              <a:rPr lang="zh-CN" altLang="zh-CN" dirty="0">
                <a:latin typeface="Microsoft YaHei" charset="-122"/>
                <a:ea typeface="Microsoft YaHei" charset="-122"/>
                <a:cs typeface="Microsoft YaHei" charset="-122"/>
              </a:rPr>
              <a:t>吞吐量且网络节点规模可达</a:t>
            </a:r>
            <a:r>
              <a:rPr lang="en-US" altLang="zh-CN" dirty="0">
                <a:latin typeface="Microsoft YaHei" charset="-122"/>
                <a:ea typeface="Microsoft YaHei" charset="-122"/>
                <a:cs typeface="Microsoft YaHei" charset="-122"/>
              </a:rPr>
              <a:t>100</a:t>
            </a:r>
            <a:r>
              <a:rPr lang="zh-CN" altLang="zh-CN" dirty="0">
                <a:latin typeface="Microsoft YaHei" charset="-122"/>
                <a:ea typeface="Microsoft YaHei" charset="-122"/>
                <a:cs typeface="Microsoft YaHei" charset="-122"/>
              </a:rPr>
              <a:t>的</a:t>
            </a:r>
            <a:r>
              <a:rPr lang="zh-CN" altLang="zh-CN" dirty="0" smtClean="0">
                <a:latin typeface="Microsoft YaHei" charset="-122"/>
                <a:ea typeface="Microsoft YaHei" charset="-122"/>
                <a:cs typeface="Microsoft YaHei" charset="-122"/>
              </a:rPr>
              <a:t>共识机制</a:t>
            </a:r>
            <a:r>
              <a:rPr lang="zh-CN" altLang="en-US" dirty="0">
                <a:latin typeface="Microsoft YaHei" charset="-122"/>
                <a:ea typeface="Microsoft YaHei" charset="-122"/>
                <a:cs typeface="Microsoft YaHei" charset="-122"/>
              </a:rPr>
              <a:t>，</a:t>
            </a:r>
            <a:r>
              <a:rPr lang="zh-CN" altLang="zh-CN" dirty="0" smtClean="0">
                <a:latin typeface="Microsoft YaHei" charset="-122"/>
                <a:ea typeface="Microsoft YaHei" charset="-122"/>
                <a:cs typeface="Microsoft YaHei" charset="-122"/>
              </a:rPr>
              <a:t>是</a:t>
            </a:r>
            <a:r>
              <a:rPr lang="zh-CN" altLang="zh-CN" dirty="0">
                <a:latin typeface="Microsoft YaHei" charset="-122"/>
                <a:ea typeface="Microsoft YaHei" charset="-122"/>
                <a:cs typeface="Microsoft YaHei" charset="-122"/>
              </a:rPr>
              <a:t>第一个</a:t>
            </a:r>
            <a:r>
              <a:rPr lang="zh-CN" altLang="zh-CN" dirty="0">
                <a:solidFill>
                  <a:srgbClr val="FF0000"/>
                </a:solidFill>
                <a:latin typeface="Microsoft YaHei" charset="-122"/>
                <a:ea typeface="Microsoft YaHei" charset="-122"/>
                <a:cs typeface="Microsoft YaHei" charset="-122"/>
              </a:rPr>
              <a:t>完全异步的共识协议</a:t>
            </a:r>
            <a:r>
              <a:rPr lang="zh-CN" altLang="zh-CN" dirty="0">
                <a:latin typeface="Microsoft YaHei" charset="-122"/>
                <a:ea typeface="Microsoft YaHei" charset="-122"/>
                <a:cs typeface="Microsoft YaHei" charset="-122"/>
              </a:rPr>
              <a:t>，它不依赖于任何关于网络环境的时间假设 </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107829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35" presetClass="path" presetSubtype="0" accel="50000" decel="50000" fill="hold" grpId="1" nodeType="withEffect">
                                  <p:stCondLst>
                                    <p:cond delay="0"/>
                                  </p:stCondLst>
                                  <p:childTnLst>
                                    <p:animMotion origin="layout" path="M 1.875E-6 -3.7037E-6 L 0.12148 -3.7037E-6 " pathEditMode="relative" rAng="0" ptsTypes="AA">
                                      <p:cBhvr>
                                        <p:cTn id="11" dur="1000" spd="-100000" fill="hold"/>
                                        <p:tgtEl>
                                          <p:spTgt spid="5"/>
                                        </p:tgtEl>
                                        <p:attrNameLst>
                                          <p:attrName>ppt_x</p:attrName>
                                          <p:attrName>ppt_y</p:attrName>
                                        </p:attrNameLst>
                                      </p:cBhvr>
                                      <p:rCtr x="6068" y="0"/>
                                    </p:animMotion>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35" presetClass="path" presetSubtype="0" accel="50000" decel="50000" fill="hold" grpId="1" nodeType="withEffect">
                                  <p:stCondLst>
                                    <p:cond delay="0"/>
                                  </p:stCondLst>
                                  <p:childTnLst>
                                    <p:animMotion origin="layout" path="M 3.125E-6 -2.22222E-6 L -0.0681 -2.22222E-6 " pathEditMode="relative" rAng="0" ptsTypes="AA">
                                      <p:cBhvr>
                                        <p:cTn id="19" dur="1000" spd="-100000" fill="hold"/>
                                        <p:tgtEl>
                                          <p:spTgt spid="6"/>
                                        </p:tgtEl>
                                        <p:attrNameLst>
                                          <p:attrName>ppt_x</p:attrName>
                                          <p:attrName>ppt_y</p:attrName>
                                        </p:attrNameLst>
                                      </p:cBhvr>
                                      <p:rCtr x="-34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3"/>
          <p:cNvSpPr>
            <a:spLocks noChangeArrowheads="1"/>
          </p:cNvSpPr>
          <p:nvPr/>
        </p:nvSpPr>
        <p:spPr bwMode="auto">
          <a:xfrm>
            <a:off x="798575" y="234824"/>
            <a:ext cx="11026632" cy="954107"/>
          </a:xfrm>
          <a:prstGeom prst="rect">
            <a:avLst/>
          </a:prstGeom>
          <a:extLst/>
        </p:spPr>
        <p:txBody>
          <a:bodyPr wrap="square">
            <a:spAutoFit/>
          </a:bodyPr>
          <a:lstStyle/>
          <a:p>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SCP</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Stellar Consensus Protocol </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r>
              <a:rPr lang="en-US" altLang="zh-CN" sz="2800" b="1" kern="100" dirty="0" err="1">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LoiLuu</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 </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2015</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）与</a:t>
            </a:r>
            <a:r>
              <a:rPr lang="en-US" altLang="zh-CN" sz="2800" b="1" kern="100" dirty="0" err="1"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PeerCensus</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Decker C </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et</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 </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al.</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2016</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）共识</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机制 </a:t>
            </a:r>
          </a:p>
        </p:txBody>
      </p:sp>
      <p:sp>
        <p:nvSpPr>
          <p:cNvPr id="6" name="等腰三角形 26"/>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bwMode="auto">
          <a:xfrm>
            <a:off x="2946794" y="1233853"/>
            <a:ext cx="5689843" cy="1596325"/>
          </a:xfrm>
          <a:prstGeom prst="roundRect">
            <a:avLst/>
          </a:prstGeom>
          <a:ln/>
          <a:ex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设计思路：将现有共识机制进行结合，充分利用各自优势</a:t>
            </a:r>
            <a:endParaRPr kumimoji="1" lang="en-US" altLang="zh-CN" sz="2400" dirty="0" smtClean="0">
              <a:latin typeface="Microsoft YaHei" charset="-122"/>
              <a:ea typeface="Microsoft YaHei" charset="-122"/>
              <a:cs typeface="Microsoft YaHei" charset="-122"/>
            </a:endParaRPr>
          </a:p>
          <a:p>
            <a:pPr algn="ctr"/>
            <a:r>
              <a:rPr kumimoji="1" lang="en-US" altLang="zh-CN" sz="2400" dirty="0" smtClean="0">
                <a:solidFill>
                  <a:srgbClr val="FF0000"/>
                </a:solidFill>
                <a:latin typeface="Microsoft YaHei" charset="-122"/>
                <a:ea typeface="Microsoft YaHei" charset="-122"/>
                <a:cs typeface="Microsoft YaHei" charset="-122"/>
              </a:rPr>
              <a:t>POW</a:t>
            </a:r>
            <a:r>
              <a:rPr kumimoji="1" lang="zh-CN" altLang="en-US" sz="2400" dirty="0" smtClean="0">
                <a:solidFill>
                  <a:srgbClr val="FF0000"/>
                </a:solidFill>
                <a:latin typeface="Microsoft YaHei" charset="-122"/>
                <a:ea typeface="Microsoft YaHei" charset="-122"/>
                <a:cs typeface="Microsoft YaHei" charset="-122"/>
              </a:rPr>
              <a:t> </a:t>
            </a:r>
            <a:r>
              <a:rPr kumimoji="1" lang="en-US" altLang="zh-CN" sz="2400" dirty="0" smtClean="0">
                <a:solidFill>
                  <a:srgbClr val="FF0000"/>
                </a:solidFill>
                <a:latin typeface="Microsoft YaHei" charset="-122"/>
                <a:ea typeface="Microsoft YaHei" charset="-122"/>
                <a:cs typeface="Microsoft YaHei" charset="-122"/>
              </a:rPr>
              <a:t>&amp;</a:t>
            </a:r>
            <a:r>
              <a:rPr kumimoji="1" lang="zh-CN" altLang="en-US" sz="2400" dirty="0" smtClean="0">
                <a:solidFill>
                  <a:srgbClr val="FF0000"/>
                </a:solidFill>
                <a:latin typeface="Microsoft YaHei" charset="-122"/>
                <a:ea typeface="Microsoft YaHei" charset="-122"/>
                <a:cs typeface="Microsoft YaHei" charset="-122"/>
              </a:rPr>
              <a:t> </a:t>
            </a:r>
            <a:r>
              <a:rPr kumimoji="1" lang="en-US" altLang="zh-CN" sz="2400" dirty="0" smtClean="0">
                <a:solidFill>
                  <a:srgbClr val="FF0000"/>
                </a:solidFill>
                <a:latin typeface="Microsoft YaHei" charset="-122"/>
                <a:ea typeface="Microsoft YaHei" charset="-122"/>
                <a:cs typeface="Microsoft YaHei" charset="-122"/>
              </a:rPr>
              <a:t>BFT</a:t>
            </a:r>
          </a:p>
          <a:p>
            <a:pPr algn="ctr"/>
            <a:r>
              <a:rPr kumimoji="1" lang="en-US" altLang="zh-CN" sz="2400" dirty="0" smtClean="0">
                <a:solidFill>
                  <a:srgbClr val="FF0000"/>
                </a:solidFill>
                <a:latin typeface="Microsoft YaHei" charset="-122"/>
                <a:ea typeface="Microsoft YaHei" charset="-122"/>
                <a:cs typeface="Microsoft YaHei" charset="-122"/>
              </a:rPr>
              <a:t>POW</a:t>
            </a:r>
            <a:r>
              <a:rPr kumimoji="1" lang="zh-CN" altLang="en-US" sz="2400" dirty="0" smtClean="0">
                <a:solidFill>
                  <a:srgbClr val="FF0000"/>
                </a:solidFill>
                <a:latin typeface="Microsoft YaHei" charset="-122"/>
                <a:ea typeface="Microsoft YaHei" charset="-122"/>
                <a:cs typeface="Microsoft YaHei" charset="-122"/>
              </a:rPr>
              <a:t> </a:t>
            </a:r>
            <a:r>
              <a:rPr kumimoji="1" lang="en-US" altLang="zh-CN" sz="2400" dirty="0" smtClean="0">
                <a:solidFill>
                  <a:srgbClr val="FF0000"/>
                </a:solidFill>
                <a:latin typeface="Microsoft YaHei" charset="-122"/>
                <a:ea typeface="Microsoft YaHei" charset="-122"/>
                <a:cs typeface="Microsoft YaHei" charset="-122"/>
              </a:rPr>
              <a:t>&amp;</a:t>
            </a:r>
            <a:r>
              <a:rPr kumimoji="1" lang="zh-CN" altLang="en-US" sz="2400" dirty="0" smtClean="0">
                <a:solidFill>
                  <a:srgbClr val="FF0000"/>
                </a:solidFill>
                <a:latin typeface="Microsoft YaHei" charset="-122"/>
                <a:ea typeface="Microsoft YaHei" charset="-122"/>
                <a:cs typeface="Microsoft YaHei" charset="-122"/>
              </a:rPr>
              <a:t> </a:t>
            </a:r>
            <a:r>
              <a:rPr kumimoji="1" lang="en-US" altLang="zh-CN" sz="2400" dirty="0" smtClean="0">
                <a:solidFill>
                  <a:srgbClr val="FF0000"/>
                </a:solidFill>
                <a:latin typeface="Microsoft YaHei" charset="-122"/>
                <a:ea typeface="Microsoft YaHei" charset="-122"/>
                <a:cs typeface="Microsoft YaHei" charset="-122"/>
              </a:rPr>
              <a:t>PBFT</a:t>
            </a:r>
            <a:endParaRPr kumimoji="1" lang="zh-CN" altLang="en-US" sz="2400" dirty="0">
              <a:solidFill>
                <a:srgbClr val="FF0000"/>
              </a:solidFill>
              <a:latin typeface="Microsoft YaHei" charset="-122"/>
              <a:ea typeface="Microsoft YaHei" charset="-122"/>
              <a:cs typeface="Microsoft YaHei" charset="-122"/>
            </a:endParaRPr>
          </a:p>
        </p:txBody>
      </p:sp>
      <p:sp>
        <p:nvSpPr>
          <p:cNvPr id="9" name="文本框 8"/>
          <p:cNvSpPr txBox="1"/>
          <p:nvPr/>
        </p:nvSpPr>
        <p:spPr>
          <a:xfrm>
            <a:off x="269909" y="3611505"/>
            <a:ext cx="5440643" cy="3139321"/>
          </a:xfrm>
          <a:prstGeom prst="rect">
            <a:avLst/>
          </a:prstGeom>
          <a:noFill/>
        </p:spPr>
        <p:txBody>
          <a:bodyPr wrap="square" rtlCol="0">
            <a:spAutoFit/>
          </a:bodyPr>
          <a:lstStyle/>
          <a:p>
            <a:pPr marL="285750" indent="-285750" algn="just">
              <a:buFont typeface="Arial" charset="0"/>
              <a:buChar char="•"/>
            </a:pPr>
            <a:r>
              <a:rPr lang="en-US" altLang="zh-CN" dirty="0" smtClean="0">
                <a:latin typeface="Microsoft YaHei" charset="-122"/>
                <a:ea typeface="Microsoft YaHei" charset="-122"/>
                <a:cs typeface="Microsoft YaHei" charset="-122"/>
              </a:rPr>
              <a:t>SCP</a:t>
            </a:r>
            <a:r>
              <a:rPr lang="zh-CN" altLang="zh-CN" dirty="0" smtClean="0">
                <a:latin typeface="Microsoft YaHei" charset="-122"/>
                <a:ea typeface="Microsoft YaHei" charset="-122"/>
                <a:cs typeface="Microsoft YaHei" charset="-122"/>
              </a:rPr>
              <a:t>的</a:t>
            </a:r>
            <a:r>
              <a:rPr lang="zh-CN" altLang="zh-CN" dirty="0">
                <a:latin typeface="Microsoft YaHei" charset="-122"/>
                <a:ea typeface="Microsoft YaHei" charset="-122"/>
                <a:cs typeface="Microsoft YaHei" charset="-122"/>
              </a:rPr>
              <a:t>主要思想是首先利用</a:t>
            </a:r>
            <a:r>
              <a:rPr lang="en-US" altLang="zh-CN" dirty="0">
                <a:latin typeface="Microsoft YaHei" charset="-122"/>
                <a:ea typeface="Microsoft YaHei" charset="-122"/>
                <a:cs typeface="Microsoft YaHei" charset="-122"/>
              </a:rPr>
              <a:t>POW</a:t>
            </a:r>
            <a:r>
              <a:rPr lang="zh-CN" altLang="zh-CN" dirty="0">
                <a:latin typeface="Microsoft YaHei" charset="-122"/>
                <a:ea typeface="Microsoft YaHei" charset="-122"/>
                <a:cs typeface="Microsoft YaHei" charset="-122"/>
              </a:rPr>
              <a:t>确定议长，然后利用</a:t>
            </a:r>
            <a:r>
              <a:rPr lang="en-US" altLang="zh-CN" dirty="0">
                <a:latin typeface="Microsoft YaHei" charset="-122"/>
                <a:ea typeface="Microsoft YaHei" charset="-122"/>
                <a:cs typeface="Microsoft YaHei" charset="-122"/>
              </a:rPr>
              <a:t>BFT</a:t>
            </a:r>
            <a:r>
              <a:rPr lang="zh-CN" altLang="zh-CN" dirty="0">
                <a:latin typeface="Microsoft YaHei" charset="-122"/>
                <a:ea typeface="Microsoft YaHei" charset="-122"/>
                <a:cs typeface="Microsoft YaHei" charset="-122"/>
              </a:rPr>
              <a:t>达成</a:t>
            </a:r>
            <a:r>
              <a:rPr lang="zh-CN" altLang="zh-CN" dirty="0" smtClean="0">
                <a:latin typeface="Microsoft YaHei" charset="-122"/>
                <a:ea typeface="Microsoft YaHei" charset="-122"/>
                <a:cs typeface="Microsoft YaHei" charset="-122"/>
              </a:rPr>
              <a:t>一致</a:t>
            </a:r>
            <a:endParaRPr lang="en-US" altLang="zh-CN" dirty="0" smtClean="0">
              <a:latin typeface="Microsoft YaHei" charset="-122"/>
              <a:ea typeface="Microsoft YaHei" charset="-122"/>
              <a:cs typeface="Microsoft YaHei" charset="-122"/>
            </a:endParaRPr>
          </a:p>
          <a:p>
            <a:pPr marL="285750" indent="-285750" algn="just">
              <a:buFont typeface="Arial" charset="0"/>
              <a:buChar char="•"/>
            </a:pPr>
            <a:endParaRPr lang="en-US" altLang="zh-CN" dirty="0" smtClean="0">
              <a:latin typeface="Microsoft YaHei" charset="-122"/>
              <a:ea typeface="Microsoft YaHei" charset="-122"/>
              <a:cs typeface="Microsoft YaHei" charset="-122"/>
            </a:endParaRPr>
          </a:p>
          <a:p>
            <a:pPr marL="285750" indent="-285750" algn="just">
              <a:buFont typeface="Arial" charset="0"/>
              <a:buChar char="•"/>
            </a:pPr>
            <a:r>
              <a:rPr lang="zh-CN" altLang="en-US" dirty="0" smtClean="0">
                <a:latin typeface="Microsoft YaHei" charset="-122"/>
                <a:ea typeface="Microsoft YaHei" charset="-122"/>
                <a:cs typeface="Microsoft YaHei" charset="-122"/>
              </a:rPr>
              <a:t>该</a:t>
            </a:r>
            <a:r>
              <a:rPr lang="zh-CN" altLang="zh-CN" dirty="0" smtClean="0">
                <a:latin typeface="Microsoft YaHei" charset="-122"/>
                <a:ea typeface="Microsoft YaHei" charset="-122"/>
                <a:cs typeface="Microsoft YaHei" charset="-122"/>
              </a:rPr>
              <a:t>共识</a:t>
            </a:r>
            <a:r>
              <a:rPr lang="zh-CN" altLang="zh-CN" dirty="0">
                <a:latin typeface="Microsoft YaHei" charset="-122"/>
                <a:ea typeface="Microsoft YaHei" charset="-122"/>
                <a:cs typeface="Microsoft YaHei" charset="-122"/>
              </a:rPr>
              <a:t>机制的特点是</a:t>
            </a:r>
            <a:r>
              <a:rPr lang="zh-CN" altLang="zh-CN" dirty="0">
                <a:solidFill>
                  <a:srgbClr val="FF0000"/>
                </a:solidFill>
                <a:latin typeface="Microsoft YaHei" charset="-122"/>
                <a:ea typeface="Microsoft YaHei" charset="-122"/>
                <a:cs typeface="Microsoft YaHei" charset="-122"/>
              </a:rPr>
              <a:t>分散控制、低延迟、灵活信任以及渐进</a:t>
            </a:r>
            <a:r>
              <a:rPr lang="zh-CN" altLang="zh-CN" dirty="0" smtClean="0">
                <a:solidFill>
                  <a:srgbClr val="FF0000"/>
                </a:solidFill>
                <a:latin typeface="Microsoft YaHei" charset="-122"/>
                <a:ea typeface="Microsoft YaHei" charset="-122"/>
                <a:cs typeface="Microsoft YaHei" charset="-122"/>
              </a:rPr>
              <a:t>安全</a:t>
            </a:r>
            <a:endParaRPr lang="en-US" altLang="zh-CN" dirty="0" smtClean="0">
              <a:latin typeface="Microsoft YaHei" charset="-122"/>
              <a:ea typeface="Microsoft YaHei" charset="-122"/>
              <a:cs typeface="Microsoft YaHei" charset="-122"/>
            </a:endParaRPr>
          </a:p>
          <a:p>
            <a:pPr marL="285750" indent="-285750" algn="just">
              <a:buFont typeface="Arial" charset="0"/>
              <a:buChar char="•"/>
            </a:pPr>
            <a:endParaRPr lang="en-US" altLang="zh-CN" dirty="0" smtClean="0">
              <a:latin typeface="Microsoft YaHei" charset="-122"/>
              <a:ea typeface="Microsoft YaHei" charset="-122"/>
              <a:cs typeface="Microsoft YaHei" charset="-122"/>
            </a:endParaRPr>
          </a:p>
          <a:p>
            <a:pPr marL="285750" indent="-285750" algn="just">
              <a:buFont typeface="Arial" charset="0"/>
              <a:buChar char="•"/>
            </a:pPr>
            <a:r>
              <a:rPr lang="zh-CN" altLang="zh-CN" dirty="0" smtClean="0">
                <a:latin typeface="Microsoft YaHei" charset="-122"/>
                <a:ea typeface="Microsoft YaHei" charset="-122"/>
                <a:cs typeface="Microsoft YaHei" charset="-122"/>
              </a:rPr>
              <a:t>该</a:t>
            </a:r>
            <a:r>
              <a:rPr lang="zh-CN" altLang="zh-CN" dirty="0">
                <a:latin typeface="Microsoft YaHei" charset="-122"/>
                <a:ea typeface="Microsoft YaHei" charset="-122"/>
                <a:cs typeface="Microsoft YaHei" charset="-122"/>
              </a:rPr>
              <a:t>共识机制应用“集合块”，即</a:t>
            </a:r>
            <a:r>
              <a:rPr lang="zh-CN" altLang="zh-CN" dirty="0">
                <a:solidFill>
                  <a:srgbClr val="FF0000"/>
                </a:solidFill>
                <a:latin typeface="Microsoft YaHei" charset="-122"/>
                <a:ea typeface="Microsoft YaHei" charset="-122"/>
                <a:cs typeface="Microsoft YaHei" charset="-122"/>
              </a:rPr>
              <a:t>各节点选择其可信任的其他</a:t>
            </a:r>
            <a:r>
              <a:rPr lang="zh-CN" altLang="zh-CN" dirty="0" smtClean="0">
                <a:solidFill>
                  <a:srgbClr val="FF0000"/>
                </a:solidFill>
                <a:latin typeface="Microsoft YaHei" charset="-122"/>
                <a:ea typeface="Microsoft YaHei" charset="-122"/>
                <a:cs typeface="Microsoft YaHei" charset="-122"/>
              </a:rPr>
              <a:t>节点</a:t>
            </a:r>
            <a:r>
              <a:rPr lang="zh-CN" altLang="en-US" dirty="0">
                <a:latin typeface="Microsoft YaHei" charset="-122"/>
                <a:ea typeface="Microsoft YaHei" charset="-122"/>
                <a:cs typeface="Microsoft YaHei" charset="-122"/>
              </a:rPr>
              <a:t>，</a:t>
            </a:r>
            <a:r>
              <a:rPr lang="zh-CN" altLang="zh-CN" dirty="0" smtClean="0">
                <a:latin typeface="Microsoft YaHei" charset="-122"/>
                <a:ea typeface="Microsoft YaHei" charset="-122"/>
                <a:cs typeface="Microsoft YaHei" charset="-122"/>
              </a:rPr>
              <a:t>所有</a:t>
            </a:r>
            <a:r>
              <a:rPr lang="zh-CN" altLang="zh-CN" dirty="0">
                <a:latin typeface="Microsoft YaHei" charset="-122"/>
                <a:ea typeface="Microsoft YaHei" charset="-122"/>
                <a:cs typeface="Microsoft YaHei" charset="-122"/>
              </a:rPr>
              <a:t>这些个体选择之和便是系统层面的共识</a:t>
            </a:r>
            <a:r>
              <a:rPr lang="zh-CN" altLang="zh-CN" dirty="0" smtClean="0">
                <a:latin typeface="Microsoft YaHei" charset="-122"/>
                <a:ea typeface="Microsoft YaHei" charset="-122"/>
                <a:cs typeface="Microsoft YaHei" charset="-122"/>
              </a:rPr>
              <a:t>集合</a:t>
            </a:r>
            <a:endParaRPr lang="en-US" altLang="zh-CN" dirty="0" smtClean="0">
              <a:latin typeface="Microsoft YaHei" charset="-122"/>
              <a:ea typeface="Microsoft YaHei" charset="-122"/>
              <a:cs typeface="Microsoft YaHei" charset="-122"/>
            </a:endParaRPr>
          </a:p>
          <a:p>
            <a:pPr marL="285750" indent="-285750" algn="just">
              <a:buFont typeface="Arial" charset="0"/>
              <a:buChar char="•"/>
            </a:pPr>
            <a:endParaRPr lang="en-US" altLang="zh-CN" dirty="0" smtClean="0">
              <a:latin typeface="Microsoft YaHei" charset="-122"/>
              <a:ea typeface="Microsoft YaHei" charset="-122"/>
              <a:cs typeface="Microsoft YaHei" charset="-122"/>
            </a:endParaRPr>
          </a:p>
          <a:p>
            <a:pPr marL="285750" indent="-285750" algn="just">
              <a:buFont typeface="Arial" charset="0"/>
              <a:buChar char="•"/>
            </a:pPr>
            <a:r>
              <a:rPr lang="en-US" altLang="zh-CN" dirty="0" smtClean="0">
                <a:latin typeface="Microsoft YaHei" charset="-122"/>
                <a:ea typeface="Microsoft YaHei" charset="-122"/>
                <a:cs typeface="Microsoft YaHei" charset="-122"/>
              </a:rPr>
              <a:t>SCP</a:t>
            </a:r>
            <a:r>
              <a:rPr lang="zh-CN" altLang="zh-CN" dirty="0">
                <a:latin typeface="Microsoft YaHei" charset="-122"/>
                <a:ea typeface="Microsoft YaHei" charset="-122"/>
                <a:cs typeface="Microsoft YaHei" charset="-122"/>
              </a:rPr>
              <a:t>对计算能力以及经济成本消耗要求</a:t>
            </a:r>
            <a:r>
              <a:rPr lang="zh-CN" altLang="zh-CN" dirty="0" smtClean="0">
                <a:latin typeface="Microsoft YaHei" charset="-122"/>
                <a:ea typeface="Microsoft YaHei" charset="-122"/>
                <a:cs typeface="Microsoft YaHei" charset="-122"/>
              </a:rPr>
              <a:t>适度</a:t>
            </a:r>
            <a:endParaRPr lang="zh-CN" altLang="zh-CN" dirty="0">
              <a:latin typeface="Microsoft YaHei" charset="-122"/>
              <a:ea typeface="Microsoft YaHei" charset="-122"/>
              <a:cs typeface="Microsoft YaHei" charset="-122"/>
            </a:endParaRPr>
          </a:p>
        </p:txBody>
      </p:sp>
      <p:sp>
        <p:nvSpPr>
          <p:cNvPr id="10" name="下箭头 9"/>
          <p:cNvSpPr/>
          <p:nvPr/>
        </p:nvSpPr>
        <p:spPr bwMode="auto">
          <a:xfrm rot="1910511">
            <a:off x="4262036" y="3049822"/>
            <a:ext cx="743918" cy="464949"/>
          </a:xfrm>
          <a:prstGeom prst="downArrow">
            <a:avLst/>
          </a:prstGeom>
          <a:ln/>
          <a:extLst/>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sz="1400"/>
          </a:p>
        </p:txBody>
      </p:sp>
      <p:sp>
        <p:nvSpPr>
          <p:cNvPr id="11" name="下箭头 10"/>
          <p:cNvSpPr/>
          <p:nvPr/>
        </p:nvSpPr>
        <p:spPr bwMode="auto">
          <a:xfrm rot="19083118">
            <a:off x="6615194" y="3049821"/>
            <a:ext cx="743918" cy="464949"/>
          </a:xfrm>
          <a:prstGeom prst="downArrow">
            <a:avLst/>
          </a:prstGeom>
          <a:ln/>
          <a:extLst/>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sz="1400"/>
          </a:p>
        </p:txBody>
      </p:sp>
      <p:sp>
        <p:nvSpPr>
          <p:cNvPr id="13" name="文本框 12"/>
          <p:cNvSpPr txBox="1"/>
          <p:nvPr/>
        </p:nvSpPr>
        <p:spPr>
          <a:xfrm>
            <a:off x="6207484" y="3703838"/>
            <a:ext cx="3959404" cy="1754326"/>
          </a:xfrm>
          <a:prstGeom prst="rect">
            <a:avLst/>
          </a:prstGeom>
          <a:noFill/>
        </p:spPr>
        <p:txBody>
          <a:bodyPr wrap="square" rtlCol="0">
            <a:spAutoFit/>
          </a:bodyPr>
          <a:lstStyle/>
          <a:p>
            <a:pPr marL="285750" indent="-285750">
              <a:buFont typeface="Arial" charset="0"/>
              <a:buChar char="•"/>
            </a:pPr>
            <a:r>
              <a:rPr lang="en-US" altLang="zh-CN" dirty="0" err="1" smtClean="0">
                <a:latin typeface="Microsoft YaHei" charset="-122"/>
                <a:ea typeface="Microsoft YaHei" charset="-122"/>
                <a:cs typeface="Microsoft YaHei" charset="-122"/>
              </a:rPr>
              <a:t>PeerCensus</a:t>
            </a:r>
            <a:r>
              <a:rPr lang="zh-CN" altLang="en-US" dirty="0" smtClean="0">
                <a:latin typeface="Microsoft YaHei" charset="-122"/>
                <a:ea typeface="Microsoft YaHei" charset="-122"/>
                <a:cs typeface="Microsoft YaHei" charset="-122"/>
              </a:rPr>
              <a:t>的主要</a:t>
            </a:r>
            <a:r>
              <a:rPr lang="zh-CN" altLang="en-US" dirty="0">
                <a:latin typeface="Microsoft YaHei" charset="-122"/>
                <a:ea typeface="Microsoft YaHei" charset="-122"/>
                <a:cs typeface="Microsoft YaHei" charset="-122"/>
              </a:rPr>
              <a:t>想法是</a:t>
            </a:r>
            <a:r>
              <a:rPr lang="zh-CN" altLang="en-US" dirty="0">
                <a:solidFill>
                  <a:srgbClr val="FF0000"/>
                </a:solidFill>
                <a:latin typeface="Microsoft YaHei" charset="-122"/>
                <a:ea typeface="Microsoft YaHei" charset="-122"/>
                <a:cs typeface="Microsoft YaHei" charset="-122"/>
              </a:rPr>
              <a:t>利用</a:t>
            </a:r>
            <a:r>
              <a:rPr lang="en-US" altLang="zh-CN" dirty="0">
                <a:solidFill>
                  <a:srgbClr val="FF0000"/>
                </a:solidFill>
                <a:latin typeface="Microsoft YaHei" charset="-122"/>
                <a:ea typeface="Microsoft YaHei" charset="-122"/>
                <a:cs typeface="Microsoft YaHei" charset="-122"/>
              </a:rPr>
              <a:t>PBFT</a:t>
            </a:r>
            <a:r>
              <a:rPr lang="zh-CN" altLang="en-US" dirty="0">
                <a:solidFill>
                  <a:srgbClr val="FF0000"/>
                </a:solidFill>
                <a:latin typeface="Microsoft YaHei" charset="-122"/>
                <a:ea typeface="Microsoft YaHei" charset="-122"/>
                <a:cs typeface="Microsoft YaHei" charset="-122"/>
              </a:rPr>
              <a:t>来确保</a:t>
            </a:r>
            <a:r>
              <a:rPr lang="en-US" altLang="zh-CN" dirty="0">
                <a:solidFill>
                  <a:srgbClr val="FF0000"/>
                </a:solidFill>
                <a:latin typeface="Microsoft YaHei" charset="-122"/>
                <a:ea typeface="Microsoft YaHei" charset="-122"/>
                <a:cs typeface="Microsoft YaHei" charset="-122"/>
              </a:rPr>
              <a:t>POW</a:t>
            </a:r>
            <a:r>
              <a:rPr lang="zh-CN" altLang="en-US" dirty="0">
                <a:solidFill>
                  <a:srgbClr val="FF0000"/>
                </a:solidFill>
                <a:latin typeface="Microsoft YaHei" charset="-122"/>
                <a:ea typeface="Microsoft YaHei" charset="-122"/>
                <a:cs typeface="Microsoft YaHei" charset="-122"/>
              </a:rPr>
              <a:t>区块链中最终的</a:t>
            </a:r>
            <a:r>
              <a:rPr lang="zh-CN" altLang="en-US" dirty="0" smtClean="0">
                <a:solidFill>
                  <a:srgbClr val="FF0000"/>
                </a:solidFill>
                <a:latin typeface="Microsoft YaHei" charset="-122"/>
                <a:ea typeface="Microsoft YaHei" charset="-122"/>
                <a:cs typeface="Microsoft YaHei" charset="-122"/>
              </a:rPr>
              <a:t>一致性</a:t>
            </a:r>
            <a:endParaRPr lang="en-US" altLang="zh-CN" dirty="0">
              <a:latin typeface="Microsoft YaHei" charset="-122"/>
              <a:ea typeface="Microsoft YaHei" charset="-122"/>
              <a:cs typeface="Microsoft YaHei" charset="-122"/>
            </a:endParaRPr>
          </a:p>
          <a:p>
            <a:pPr marL="285750" indent="-285750">
              <a:buFont typeface="Arial" charset="0"/>
              <a:buChar char="•"/>
            </a:pPr>
            <a:endParaRPr lang="en-US" altLang="zh-CN" dirty="0">
              <a:latin typeface="Microsoft YaHei" charset="-122"/>
              <a:ea typeface="Microsoft YaHei" charset="-122"/>
              <a:cs typeface="Microsoft YaHei" charset="-122"/>
            </a:endParaRPr>
          </a:p>
          <a:p>
            <a:pPr marL="285750" indent="-285750">
              <a:buFont typeface="Arial" charset="0"/>
              <a:buChar char="•"/>
            </a:pPr>
            <a:r>
              <a:rPr lang="zh-CN" altLang="en-US" dirty="0" smtClean="0">
                <a:latin typeface="Microsoft YaHei" charset="-122"/>
                <a:ea typeface="Microsoft YaHei" charset="-122"/>
                <a:cs typeface="Microsoft YaHei" charset="-122"/>
              </a:rPr>
              <a:t>通过</a:t>
            </a:r>
            <a:r>
              <a:rPr lang="zh-CN" altLang="en-US" dirty="0">
                <a:latin typeface="Microsoft YaHei" charset="-122"/>
                <a:ea typeface="Microsoft YaHei" charset="-122"/>
                <a:cs typeface="Microsoft YaHei" charset="-122"/>
              </a:rPr>
              <a:t>解耦区块创造和交易确认，使得共识速度可以明显</a:t>
            </a:r>
            <a:r>
              <a:rPr lang="zh-CN" altLang="en-US" dirty="0" smtClean="0">
                <a:latin typeface="Microsoft YaHei" charset="-122"/>
                <a:ea typeface="Microsoft YaHei" charset="-122"/>
                <a:cs typeface="Microsoft YaHei" charset="-122"/>
              </a:rPr>
              <a:t>增加</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4641042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35" presetClass="path" presetSubtype="0" accel="50000" decel="50000" fill="hold" grpId="1" nodeType="withEffect">
                                  <p:stCondLst>
                                    <p:cond delay="0"/>
                                  </p:stCondLst>
                                  <p:childTnLst>
                                    <p:animMotion origin="layout" path="M 1.875E-6 -3.7037E-6 L 0.12148 -3.7037E-6 " pathEditMode="relative" rAng="0" ptsTypes="AA">
                                      <p:cBhvr>
                                        <p:cTn id="11" dur="1000" spd="-100000" fill="hold"/>
                                        <p:tgtEl>
                                          <p:spTgt spid="5"/>
                                        </p:tgtEl>
                                        <p:attrNameLst>
                                          <p:attrName>ppt_x</p:attrName>
                                          <p:attrName>ppt_y</p:attrName>
                                        </p:attrNameLst>
                                      </p:cBhvr>
                                      <p:rCtr x="6068" y="0"/>
                                    </p:animMotion>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35" presetClass="path" presetSubtype="0" accel="50000" decel="50000" fill="hold" grpId="1" nodeType="withEffect">
                                  <p:stCondLst>
                                    <p:cond delay="0"/>
                                  </p:stCondLst>
                                  <p:childTnLst>
                                    <p:animMotion origin="layout" path="M 3.125E-6 -2.22222E-6 L -0.0681 -2.22222E-6 " pathEditMode="relative" rAng="0" ptsTypes="AA">
                                      <p:cBhvr>
                                        <p:cTn id="19" dur="1000" spd="-100000" fill="hold"/>
                                        <p:tgtEl>
                                          <p:spTgt spid="6"/>
                                        </p:tgtEl>
                                        <p:attrNameLst>
                                          <p:attrName>ppt_x</p:attrName>
                                          <p:attrName>ppt_y</p:attrName>
                                        </p:attrNameLst>
                                      </p:cBhvr>
                                      <p:rCtr x="-34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文本框 12"/>
          <p:cNvSpPr txBox="1">
            <a:spLocks noChangeArrowheads="1"/>
          </p:cNvSpPr>
          <p:nvPr/>
        </p:nvSpPr>
        <p:spPr bwMode="auto">
          <a:xfrm>
            <a:off x="2108880" y="3001177"/>
            <a:ext cx="797424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defRPr sz="6000" b="1">
                <a:solidFill>
                  <a:srgbClr val="093B5C"/>
                </a:solidFill>
                <a:latin typeface="微软雅黑" pitchFamily="34" charset="-122"/>
                <a:ea typeface="微软雅黑" pitchFamily="34" charset="-122"/>
              </a:defRPr>
            </a:lvl1pPr>
            <a:lvl2pPr marL="742950" indent="-285750">
              <a:defRPr sz="1300">
                <a:latin typeface="方正正黑简体" pitchFamily="2" charset="-122"/>
                <a:ea typeface="方正正黑简体" pitchFamily="2" charset="-122"/>
              </a:defRPr>
            </a:lvl2pPr>
            <a:lvl3pPr marL="1143000" indent="-228600">
              <a:defRPr sz="1300">
                <a:latin typeface="方正正黑简体" pitchFamily="2" charset="-122"/>
                <a:ea typeface="方正正黑简体" pitchFamily="2" charset="-122"/>
              </a:defRPr>
            </a:lvl3pPr>
            <a:lvl4pPr marL="1600200" indent="-228600">
              <a:defRPr sz="1300">
                <a:latin typeface="方正正黑简体" pitchFamily="2" charset="-122"/>
                <a:ea typeface="方正正黑简体" pitchFamily="2" charset="-122"/>
              </a:defRPr>
            </a:lvl4pPr>
            <a:lvl5pPr marL="2057400" indent="-228600">
              <a:defRPr sz="1300">
                <a:latin typeface="方正正黑简体" pitchFamily="2" charset="-122"/>
                <a:ea typeface="方正正黑简体" pitchFamily="2" charset="-122"/>
              </a:defRPr>
            </a:lvl5pPr>
            <a:lvl6pPr marL="2514600" indent="-228600" defTabSz="685800" fontAlgn="base">
              <a:spcBef>
                <a:spcPct val="0"/>
              </a:spcBef>
              <a:spcAft>
                <a:spcPct val="0"/>
              </a:spcAft>
              <a:defRPr sz="1300">
                <a:latin typeface="方正正黑简体" pitchFamily="2" charset="-122"/>
                <a:ea typeface="方正正黑简体" pitchFamily="2" charset="-122"/>
              </a:defRPr>
            </a:lvl6pPr>
            <a:lvl7pPr marL="2971800" indent="-228600" defTabSz="685800" fontAlgn="base">
              <a:spcBef>
                <a:spcPct val="0"/>
              </a:spcBef>
              <a:spcAft>
                <a:spcPct val="0"/>
              </a:spcAft>
              <a:defRPr sz="1300">
                <a:latin typeface="方正正黑简体" pitchFamily="2" charset="-122"/>
                <a:ea typeface="方正正黑简体" pitchFamily="2" charset="-122"/>
              </a:defRPr>
            </a:lvl7pPr>
            <a:lvl8pPr marL="3429000" indent="-228600" defTabSz="685800" fontAlgn="base">
              <a:spcBef>
                <a:spcPct val="0"/>
              </a:spcBef>
              <a:spcAft>
                <a:spcPct val="0"/>
              </a:spcAft>
              <a:defRPr sz="1300">
                <a:latin typeface="方正正黑简体" pitchFamily="2" charset="-122"/>
                <a:ea typeface="方正正黑简体" pitchFamily="2" charset="-122"/>
              </a:defRPr>
            </a:lvl8pPr>
            <a:lvl9pPr marL="3886200" indent="-228600" defTabSz="685800" fontAlgn="base">
              <a:spcBef>
                <a:spcPct val="0"/>
              </a:spcBef>
              <a:spcAft>
                <a:spcPct val="0"/>
              </a:spcAft>
              <a:defRPr sz="1300">
                <a:latin typeface="方正正黑简体" pitchFamily="2" charset="-122"/>
                <a:ea typeface="方正正黑简体" pitchFamily="2" charset="-122"/>
              </a:defRPr>
            </a:lvl9pPr>
          </a:lstStyle>
          <a:p>
            <a:r>
              <a:rPr lang="zh-CN" altLang="en-US" dirty="0" smtClean="0"/>
              <a:t>共识机制的主要问题</a:t>
            </a:r>
            <a:endParaRPr lang="zh-CN" altLang="en-US" dirty="0"/>
          </a:p>
        </p:txBody>
      </p:sp>
      <p:sp>
        <p:nvSpPr>
          <p:cNvPr id="14" name="Freeform 5"/>
          <p:cNvSpPr>
            <a:spLocks/>
          </p:cNvSpPr>
          <p:nvPr/>
        </p:nvSpPr>
        <p:spPr bwMode="auto">
          <a:xfrm>
            <a:off x="4454430" y="-1323744"/>
            <a:ext cx="3283140" cy="3727743"/>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Freeform 5"/>
          <p:cNvSpPr>
            <a:spLocks/>
          </p:cNvSpPr>
          <p:nvPr/>
        </p:nvSpPr>
        <p:spPr bwMode="auto">
          <a:xfrm>
            <a:off x="4065249" y="-1765627"/>
            <a:ext cx="4061502" cy="4611510"/>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12"/>
          <p:cNvSpPr txBox="1">
            <a:spLocks noChangeArrowheads="1"/>
          </p:cNvSpPr>
          <p:nvPr/>
        </p:nvSpPr>
        <p:spPr bwMode="auto">
          <a:xfrm>
            <a:off x="5424469" y="18024"/>
            <a:ext cx="13430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en-US" altLang="zh-CN" sz="12000" b="1" dirty="0" smtClean="0">
                <a:solidFill>
                  <a:prstClr val="white"/>
                </a:solidFill>
                <a:latin typeface="AgencyFB" panose="02000806040000020003" pitchFamily="2" charset="0"/>
                <a:ea typeface="微软雅黑" pitchFamily="34" charset="-122"/>
              </a:rPr>
              <a:t>4</a:t>
            </a:r>
            <a:endParaRPr lang="zh-CN" altLang="en-US" sz="12000" b="1" dirty="0">
              <a:solidFill>
                <a:prstClr val="white"/>
              </a:solidFill>
              <a:latin typeface="AgencyFB" panose="02000806040000020003" pitchFamily="2" charset="0"/>
              <a:ea typeface="微软雅黑" pitchFamily="34" charset="-122"/>
            </a:endParaRPr>
          </a:p>
        </p:txBody>
      </p:sp>
      <p:sp>
        <p:nvSpPr>
          <p:cNvPr id="16" name="文本框 14"/>
          <p:cNvSpPr txBox="1">
            <a:spLocks noChangeArrowheads="1"/>
          </p:cNvSpPr>
          <p:nvPr/>
        </p:nvSpPr>
        <p:spPr bwMode="auto">
          <a:xfrm>
            <a:off x="5176768" y="1629977"/>
            <a:ext cx="18384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en-US" altLang="zh-CN" sz="1800" dirty="0">
                <a:solidFill>
                  <a:prstClr val="white"/>
                </a:solidFill>
                <a:latin typeface="微软雅黑" pitchFamily="34" charset="-122"/>
                <a:ea typeface="微软雅黑" pitchFamily="34" charset="-122"/>
              </a:rPr>
              <a:t>PART </a:t>
            </a:r>
            <a:r>
              <a:rPr lang="en-US" altLang="zh-CN" sz="1800" dirty="0" smtClean="0">
                <a:solidFill>
                  <a:prstClr val="white"/>
                </a:solidFill>
                <a:latin typeface="微软雅黑" pitchFamily="34" charset="-122"/>
                <a:ea typeface="微软雅黑" pitchFamily="34" charset="-122"/>
              </a:rPr>
              <a:t>FOUR</a:t>
            </a:r>
            <a:endParaRPr lang="zh-CN" altLang="en-US" sz="1800" dirty="0">
              <a:solidFill>
                <a:prstClr val="white"/>
              </a:solidFill>
              <a:latin typeface="微软雅黑" pitchFamily="34" charset="-122"/>
              <a:ea typeface="微软雅黑" pitchFamily="34" charset="-122"/>
            </a:endParaRPr>
          </a:p>
        </p:txBody>
      </p:sp>
      <p:sp>
        <p:nvSpPr>
          <p:cNvPr id="8" name="等腰三角形 7"/>
          <p:cNvSpPr/>
          <p:nvPr/>
        </p:nvSpPr>
        <p:spPr>
          <a:xfrm>
            <a:off x="5763813" y="5818690"/>
            <a:ext cx="664374" cy="572736"/>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02292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ppt_w</p:attrName>
                                        </p:attrNameLst>
                                      </p:cBhvr>
                                      <p:tavLst>
                                        <p:tav tm="0">
                                          <p:val>
                                            <p:fltVal val="0"/>
                                          </p:val>
                                        </p:tav>
                                        <p:tav tm="100000">
                                          <p:val>
                                            <p:strVal val="#ppt_w"/>
                                          </p:val>
                                        </p:tav>
                                      </p:tavLst>
                                    </p:anim>
                                    <p:anim calcmode="lin" valueType="num">
                                      <p:cBhvr>
                                        <p:cTn id="8" dur="250" fill="hold"/>
                                        <p:tgtEl>
                                          <p:spTgt spid="24"/>
                                        </p:tgtEl>
                                        <p:attrNameLst>
                                          <p:attrName>ppt_h</p:attrName>
                                        </p:attrNameLst>
                                      </p:cBhvr>
                                      <p:tavLst>
                                        <p:tav tm="0">
                                          <p:val>
                                            <p:fltVal val="0"/>
                                          </p:val>
                                        </p:tav>
                                        <p:tav tm="100000">
                                          <p:val>
                                            <p:strVal val="#ppt_h"/>
                                          </p:val>
                                        </p:tav>
                                      </p:tavLst>
                                    </p:anim>
                                    <p:animEffect transition="in" filter="fade">
                                      <p:cBhvr>
                                        <p:cTn id="9" dur="250"/>
                                        <p:tgtEl>
                                          <p:spTgt spid="24"/>
                                        </p:tgtEl>
                                      </p:cBhvr>
                                    </p:animEffect>
                                  </p:childTnLst>
                                </p:cTn>
                              </p:par>
                              <p:par>
                                <p:cTn id="10" presetID="6" presetClass="emph" presetSubtype="0" decel="100000" fill="hold" grpId="1" nodeType="withEffect">
                                  <p:stCondLst>
                                    <p:cond delay="200"/>
                                  </p:stCondLst>
                                  <p:childTnLst>
                                    <p:animScale>
                                      <p:cBhvr>
                                        <p:cTn id="11" dur="250" fill="hold"/>
                                        <p:tgtEl>
                                          <p:spTgt spid="2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24"/>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250" fill="hold"/>
                                        <p:tgtEl>
                                          <p:spTgt spid="14"/>
                                        </p:tgtEl>
                                        <p:attrNameLst>
                                          <p:attrName>ppt_w</p:attrName>
                                        </p:attrNameLst>
                                      </p:cBhvr>
                                      <p:tavLst>
                                        <p:tav tm="0">
                                          <p:val>
                                            <p:fltVal val="0"/>
                                          </p:val>
                                        </p:tav>
                                        <p:tav tm="100000">
                                          <p:val>
                                            <p:strVal val="#ppt_w"/>
                                          </p:val>
                                        </p:tav>
                                      </p:tavLst>
                                    </p:anim>
                                    <p:anim calcmode="lin" valueType="num">
                                      <p:cBhvr>
                                        <p:cTn id="17" dur="250" fill="hold"/>
                                        <p:tgtEl>
                                          <p:spTgt spid="14"/>
                                        </p:tgtEl>
                                        <p:attrNameLst>
                                          <p:attrName>ppt_h</p:attrName>
                                        </p:attrNameLst>
                                      </p:cBhvr>
                                      <p:tavLst>
                                        <p:tav tm="0">
                                          <p:val>
                                            <p:fltVal val="0"/>
                                          </p:val>
                                        </p:tav>
                                        <p:tav tm="100000">
                                          <p:val>
                                            <p:strVal val="#ppt_h"/>
                                          </p:val>
                                        </p:tav>
                                      </p:tavLst>
                                    </p:anim>
                                    <p:animEffect transition="in" filter="fade">
                                      <p:cBhvr>
                                        <p:cTn id="18" dur="250"/>
                                        <p:tgtEl>
                                          <p:spTgt spid="14"/>
                                        </p:tgtEl>
                                      </p:cBhvr>
                                    </p:animEffect>
                                  </p:childTnLst>
                                </p:cTn>
                              </p:par>
                              <p:par>
                                <p:cTn id="19" presetID="6" presetClass="emph" presetSubtype="0" decel="100000" fill="hold" grpId="1" nodeType="withEffect">
                                  <p:stCondLst>
                                    <p:cond delay="600"/>
                                  </p:stCondLst>
                                  <p:childTnLst>
                                    <p:animScale>
                                      <p:cBhvr>
                                        <p:cTn id="20" dur="250" fill="hold"/>
                                        <p:tgtEl>
                                          <p:spTgt spid="14"/>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14"/>
                                        </p:tgtEl>
                                      </p:cBhvr>
                                      <p:by x="83000" y="83000"/>
                                    </p:animScale>
                                  </p:childTnLst>
                                </p:cTn>
                              </p:par>
                              <p:par>
                                <p:cTn id="23" presetID="53" presetClass="entr" presetSubtype="16" fill="hold" grpId="0" nodeType="withEffect">
                                  <p:stCondLst>
                                    <p:cond delay="600"/>
                                  </p:stCondLst>
                                  <p:childTnLst>
                                    <p:set>
                                      <p:cBhvr>
                                        <p:cTn id="24" dur="1" fill="hold">
                                          <p:stCondLst>
                                            <p:cond delay="0"/>
                                          </p:stCondLst>
                                        </p:cTn>
                                        <p:tgtEl>
                                          <p:spTgt spid="26"/>
                                        </p:tgtEl>
                                        <p:attrNameLst>
                                          <p:attrName>style.visibility</p:attrName>
                                        </p:attrNameLst>
                                      </p:cBhvr>
                                      <p:to>
                                        <p:strVal val="visible"/>
                                      </p:to>
                                    </p:set>
                                    <p:anim calcmode="lin" valueType="num">
                                      <p:cBhvr>
                                        <p:cTn id="25" dur="250" fill="hold"/>
                                        <p:tgtEl>
                                          <p:spTgt spid="26"/>
                                        </p:tgtEl>
                                        <p:attrNameLst>
                                          <p:attrName>ppt_w</p:attrName>
                                        </p:attrNameLst>
                                      </p:cBhvr>
                                      <p:tavLst>
                                        <p:tav tm="0">
                                          <p:val>
                                            <p:fltVal val="0"/>
                                          </p:val>
                                        </p:tav>
                                        <p:tav tm="100000">
                                          <p:val>
                                            <p:strVal val="#ppt_w"/>
                                          </p:val>
                                        </p:tav>
                                      </p:tavLst>
                                    </p:anim>
                                    <p:anim calcmode="lin" valueType="num">
                                      <p:cBhvr>
                                        <p:cTn id="26" dur="250" fill="hold"/>
                                        <p:tgtEl>
                                          <p:spTgt spid="26"/>
                                        </p:tgtEl>
                                        <p:attrNameLst>
                                          <p:attrName>ppt_h</p:attrName>
                                        </p:attrNameLst>
                                      </p:cBhvr>
                                      <p:tavLst>
                                        <p:tav tm="0">
                                          <p:val>
                                            <p:fltVal val="0"/>
                                          </p:val>
                                        </p:tav>
                                        <p:tav tm="100000">
                                          <p:val>
                                            <p:strVal val="#ppt_h"/>
                                          </p:val>
                                        </p:tav>
                                      </p:tavLst>
                                    </p:anim>
                                    <p:animEffect transition="in" filter="fade">
                                      <p:cBhvr>
                                        <p:cTn id="27" dur="250"/>
                                        <p:tgtEl>
                                          <p:spTgt spid="26"/>
                                        </p:tgtEl>
                                      </p:cBhvr>
                                    </p:animEffect>
                                  </p:childTnLst>
                                </p:cTn>
                              </p:par>
                              <p:par>
                                <p:cTn id="28" presetID="6" presetClass="emph" presetSubtype="0" decel="100000" fill="hold" grpId="1" nodeType="withEffect">
                                  <p:stCondLst>
                                    <p:cond delay="800"/>
                                  </p:stCondLst>
                                  <p:childTnLst>
                                    <p:animScale>
                                      <p:cBhvr>
                                        <p:cTn id="29" dur="250" fill="hold"/>
                                        <p:tgtEl>
                                          <p:spTgt spid="26"/>
                                        </p:tgtEl>
                                      </p:cBhvr>
                                      <p:by x="120000" y="120000"/>
                                    </p:animScale>
                                  </p:childTnLst>
                                </p:cTn>
                              </p:par>
                              <p:par>
                                <p:cTn id="30" presetID="6" presetClass="emph" presetSubtype="0" decel="100000" fill="hold" grpId="2" nodeType="withEffect">
                                  <p:stCondLst>
                                    <p:cond delay="1000"/>
                                  </p:stCondLst>
                                  <p:childTnLst>
                                    <p:animScale>
                                      <p:cBhvr>
                                        <p:cTn id="31" dur="250" fill="hold"/>
                                        <p:tgtEl>
                                          <p:spTgt spid="26"/>
                                        </p:tgtEl>
                                      </p:cBhvr>
                                      <p:by x="83000" y="83000"/>
                                    </p:animScale>
                                  </p:childTnLst>
                                </p:cTn>
                              </p:par>
                            </p:childTnLst>
                          </p:cTn>
                        </p:par>
                        <p:par>
                          <p:cTn id="32" fill="hold">
                            <p:stCondLst>
                              <p:cond delay="125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1750"/>
                            </p:stCondLst>
                            <p:childTnLst>
                              <p:par>
                                <p:cTn id="37" presetID="53" presetClass="entr" presetSubtype="16"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par>
                                <p:cTn id="42" presetID="35" presetClass="path" presetSubtype="0" accel="50000" decel="50000" fill="hold" grpId="1" nodeType="withEffect">
                                  <p:stCondLst>
                                    <p:cond delay="0"/>
                                  </p:stCondLst>
                                  <p:childTnLst>
                                    <p:animMotion origin="layout" path="M 0 -4.07407E-6 L 0.34896 -4.07407E-6 " pathEditMode="relative" rAng="0" ptsTypes="AA">
                                      <p:cBhvr>
                                        <p:cTn id="43" dur="1000" spd="-100000" fill="hold"/>
                                        <p:tgtEl>
                                          <p:spTgt spid="15"/>
                                        </p:tgtEl>
                                        <p:attrNameLst>
                                          <p:attrName>ppt_x</p:attrName>
                                          <p:attrName>ppt_y</p:attrName>
                                        </p:attrNameLst>
                                      </p:cBhvr>
                                      <p:rCtr x="17448" y="0"/>
                                    </p:animMotion>
                                  </p:childTnLst>
                                </p:cTn>
                              </p:par>
                            </p:childTnLst>
                          </p:cTn>
                        </p:par>
                        <p:par>
                          <p:cTn id="44" fill="hold">
                            <p:stCondLst>
                              <p:cond delay="275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4" grpId="0" animBg="1"/>
      <p:bldP spid="14" grpId="1" animBg="1"/>
      <p:bldP spid="14" grpId="2" animBg="1"/>
      <p:bldP spid="24" grpId="0" animBg="1"/>
      <p:bldP spid="24" grpId="1" animBg="1"/>
      <p:bldP spid="24" grpId="2" animBg="1"/>
      <p:bldP spid="26" grpId="0"/>
      <p:bldP spid="26" grpId="1"/>
      <p:bldP spid="26" grpId="2"/>
      <p:bldP spid="16" grpId="0"/>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 name="直线2"/>
          <p:cNvCxnSpPr>
            <a:cxnSpLocks noChangeShapeType="1"/>
          </p:cNvCxnSpPr>
          <p:nvPr/>
        </p:nvCxnSpPr>
        <p:spPr bwMode="auto">
          <a:xfrm flipV="1">
            <a:off x="5368661" y="1527493"/>
            <a:ext cx="0" cy="3741604"/>
          </a:xfrm>
          <a:prstGeom prst="line">
            <a:avLst/>
          </a:prstGeom>
          <a:noFill/>
          <a:ln w="19050">
            <a:solidFill>
              <a:srgbClr val="093B5C"/>
            </a:solidFill>
            <a:round/>
            <a:headEnd/>
            <a:tailEnd/>
          </a:ln>
          <a:extLst>
            <a:ext uri="{909E8E84-426E-40DD-AFC4-6F175D3DCCD1}">
              <a14:hiddenFill xmlns:a14="http://schemas.microsoft.com/office/drawing/2010/main">
                <a:noFill/>
              </a14:hiddenFill>
            </a:ext>
          </a:extLst>
        </p:spPr>
      </p:cxnSp>
      <p:sp>
        <p:nvSpPr>
          <p:cNvPr id="9" name="圆2"/>
          <p:cNvSpPr>
            <a:spLocks noChangeArrowheads="1"/>
          </p:cNvSpPr>
          <p:nvPr/>
        </p:nvSpPr>
        <p:spPr bwMode="auto">
          <a:xfrm>
            <a:off x="5875598" y="2313541"/>
            <a:ext cx="842929" cy="844403"/>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ym typeface="Arial" panose="020B0604020202020204" pitchFamily="34" charset="0"/>
            </a:endParaRPr>
          </a:p>
        </p:txBody>
      </p:sp>
      <p:cxnSp>
        <p:nvCxnSpPr>
          <p:cNvPr id="14" name="箭头2"/>
          <p:cNvCxnSpPr>
            <a:cxnSpLocks noChangeShapeType="1"/>
          </p:cNvCxnSpPr>
          <p:nvPr/>
        </p:nvCxnSpPr>
        <p:spPr bwMode="auto">
          <a:xfrm>
            <a:off x="5368661" y="2735888"/>
            <a:ext cx="394939" cy="0"/>
          </a:xfrm>
          <a:prstGeom prst="straightConnector1">
            <a:avLst/>
          </a:prstGeom>
          <a:noFill/>
          <a:ln w="19050">
            <a:solidFill>
              <a:srgbClr val="093B5C"/>
            </a:solidFill>
            <a:round/>
            <a:headEnd/>
            <a:tailEnd type="triangle" w="med" len="med"/>
          </a:ln>
          <a:extLst>
            <a:ext uri="{909E8E84-426E-40DD-AFC4-6F175D3DCCD1}">
              <a14:hiddenFill xmlns:a14="http://schemas.microsoft.com/office/drawing/2010/main">
                <a:noFill/>
              </a14:hiddenFill>
            </a:ext>
          </a:extLst>
        </p:spPr>
      </p:cxnSp>
      <p:cxnSp>
        <p:nvCxnSpPr>
          <p:cNvPr id="15" name="箭头3"/>
          <p:cNvCxnSpPr>
            <a:cxnSpLocks noChangeShapeType="1"/>
          </p:cNvCxnSpPr>
          <p:nvPr/>
        </p:nvCxnSpPr>
        <p:spPr bwMode="auto">
          <a:xfrm>
            <a:off x="5368661" y="4037123"/>
            <a:ext cx="394939" cy="0"/>
          </a:xfrm>
          <a:prstGeom prst="straightConnector1">
            <a:avLst/>
          </a:prstGeom>
          <a:noFill/>
          <a:ln w="19050">
            <a:solidFill>
              <a:srgbClr val="093B5C"/>
            </a:solidFill>
            <a:round/>
            <a:headEnd/>
            <a:tailEnd type="triangle" w="med" len="med"/>
          </a:ln>
          <a:extLst>
            <a:ext uri="{909E8E84-426E-40DD-AFC4-6F175D3DCCD1}">
              <a14:hiddenFill xmlns:a14="http://schemas.microsoft.com/office/drawing/2010/main">
                <a:noFill/>
              </a14:hiddenFill>
            </a:ext>
          </a:extLst>
        </p:spPr>
      </p:cxnSp>
      <p:cxnSp>
        <p:nvCxnSpPr>
          <p:cNvPr id="33" name="箭头1"/>
          <p:cNvCxnSpPr>
            <a:cxnSpLocks noChangeShapeType="1"/>
          </p:cNvCxnSpPr>
          <p:nvPr/>
        </p:nvCxnSpPr>
        <p:spPr bwMode="auto">
          <a:xfrm>
            <a:off x="5368661" y="1527493"/>
            <a:ext cx="394939" cy="0"/>
          </a:xfrm>
          <a:prstGeom prst="straightConnector1">
            <a:avLst/>
          </a:prstGeom>
          <a:noFill/>
          <a:ln w="19050">
            <a:solidFill>
              <a:srgbClr val="093B5C"/>
            </a:solidFill>
            <a:round/>
            <a:headEnd/>
            <a:tailEnd type="triangle" w="med" len="med"/>
          </a:ln>
          <a:extLst>
            <a:ext uri="{909E8E84-426E-40DD-AFC4-6F175D3DCCD1}">
              <a14:hiddenFill xmlns:a14="http://schemas.microsoft.com/office/drawing/2010/main">
                <a:noFill/>
              </a14:hiddenFill>
            </a:ext>
          </a:extLst>
        </p:spPr>
      </p:cxnSp>
      <p:cxnSp>
        <p:nvCxnSpPr>
          <p:cNvPr id="34" name="箭头4"/>
          <p:cNvCxnSpPr>
            <a:cxnSpLocks noChangeShapeType="1"/>
          </p:cNvCxnSpPr>
          <p:nvPr/>
        </p:nvCxnSpPr>
        <p:spPr bwMode="auto">
          <a:xfrm flipV="1">
            <a:off x="5368661" y="5269097"/>
            <a:ext cx="394939" cy="0"/>
          </a:xfrm>
          <a:prstGeom prst="straightConnector1">
            <a:avLst/>
          </a:prstGeom>
          <a:noFill/>
          <a:ln w="19050">
            <a:solidFill>
              <a:srgbClr val="093B5C"/>
            </a:solidFill>
            <a:round/>
            <a:headEnd/>
            <a:tailEnd type="triangle" w="med" len="med"/>
          </a:ln>
          <a:extLst>
            <a:ext uri="{909E8E84-426E-40DD-AFC4-6F175D3DCCD1}">
              <a14:hiddenFill xmlns:a14="http://schemas.microsoft.com/office/drawing/2010/main">
                <a:noFill/>
              </a14:hiddenFill>
            </a:ext>
          </a:extLst>
        </p:spPr>
      </p:cxnSp>
      <p:sp>
        <p:nvSpPr>
          <p:cNvPr id="17" name="圆3"/>
          <p:cNvSpPr>
            <a:spLocks noChangeArrowheads="1"/>
          </p:cNvSpPr>
          <p:nvPr/>
        </p:nvSpPr>
        <p:spPr bwMode="auto">
          <a:xfrm>
            <a:off x="5875598" y="3602164"/>
            <a:ext cx="842929" cy="844403"/>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ym typeface="Arial" panose="020B0604020202020204" pitchFamily="34" charset="0"/>
            </a:endParaRPr>
          </a:p>
        </p:txBody>
      </p:sp>
      <p:sp>
        <p:nvSpPr>
          <p:cNvPr id="18" name="圆4"/>
          <p:cNvSpPr>
            <a:spLocks noChangeArrowheads="1"/>
          </p:cNvSpPr>
          <p:nvPr/>
        </p:nvSpPr>
        <p:spPr bwMode="auto">
          <a:xfrm>
            <a:off x="5875598" y="4848166"/>
            <a:ext cx="842929" cy="844403"/>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ym typeface="Arial" panose="020B0604020202020204" pitchFamily="34" charset="0"/>
            </a:endParaRPr>
          </a:p>
        </p:txBody>
      </p:sp>
      <p:sp>
        <p:nvSpPr>
          <p:cNvPr id="19" name="圆1"/>
          <p:cNvSpPr>
            <a:spLocks noChangeArrowheads="1"/>
          </p:cNvSpPr>
          <p:nvPr/>
        </p:nvSpPr>
        <p:spPr bwMode="auto">
          <a:xfrm>
            <a:off x="5875598" y="1096305"/>
            <a:ext cx="842929" cy="842929"/>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ym typeface="Arial" panose="020B0604020202020204" pitchFamily="34" charset="0"/>
            </a:endParaRPr>
          </a:p>
        </p:txBody>
      </p:sp>
      <p:sp>
        <p:nvSpPr>
          <p:cNvPr id="21" name="Freeform 31"/>
          <p:cNvSpPr>
            <a:spLocks/>
          </p:cNvSpPr>
          <p:nvPr/>
        </p:nvSpPr>
        <p:spPr bwMode="auto">
          <a:xfrm>
            <a:off x="6127702" y="1336784"/>
            <a:ext cx="338721" cy="335078"/>
          </a:xfrm>
          <a:custGeom>
            <a:avLst/>
            <a:gdLst>
              <a:gd name="T0" fmla="*/ 58 w 116"/>
              <a:gd name="T1" fmla="*/ 100 h 115"/>
              <a:gd name="T2" fmla="*/ 48 w 116"/>
              <a:gd name="T3" fmla="*/ 103 h 115"/>
              <a:gd name="T4" fmla="*/ 29 w 116"/>
              <a:gd name="T5" fmla="*/ 114 h 115"/>
              <a:gd name="T6" fmla="*/ 26 w 116"/>
              <a:gd name="T7" fmla="*/ 115 h 115"/>
              <a:gd name="T8" fmla="*/ 21 w 116"/>
              <a:gd name="T9" fmla="*/ 111 h 115"/>
              <a:gd name="T10" fmla="*/ 22 w 116"/>
              <a:gd name="T11" fmla="*/ 105 h 115"/>
              <a:gd name="T12" fmla="*/ 25 w 116"/>
              <a:gd name="T13" fmla="*/ 83 h 115"/>
              <a:gd name="T14" fmla="*/ 24 w 116"/>
              <a:gd name="T15" fmla="*/ 74 h 115"/>
              <a:gd name="T16" fmla="*/ 19 w 116"/>
              <a:gd name="T17" fmla="*/ 65 h 115"/>
              <a:gd name="T18" fmla="*/ 4 w 116"/>
              <a:gd name="T19" fmla="*/ 50 h 115"/>
              <a:gd name="T20" fmla="*/ 1 w 116"/>
              <a:gd name="T21" fmla="*/ 47 h 115"/>
              <a:gd name="T22" fmla="*/ 3 w 116"/>
              <a:gd name="T23" fmla="*/ 42 h 115"/>
              <a:gd name="T24" fmla="*/ 8 w 116"/>
              <a:gd name="T25" fmla="*/ 40 h 115"/>
              <a:gd name="T26" fmla="*/ 29 w 116"/>
              <a:gd name="T27" fmla="*/ 37 h 115"/>
              <a:gd name="T28" fmla="*/ 39 w 116"/>
              <a:gd name="T29" fmla="*/ 32 h 115"/>
              <a:gd name="T30" fmla="*/ 44 w 116"/>
              <a:gd name="T31" fmla="*/ 25 h 115"/>
              <a:gd name="T32" fmla="*/ 54 w 116"/>
              <a:gd name="T33" fmla="*/ 5 h 115"/>
              <a:gd name="T34" fmla="*/ 55 w 116"/>
              <a:gd name="T35" fmla="*/ 2 h 115"/>
              <a:gd name="T36" fmla="*/ 61 w 116"/>
              <a:gd name="T37" fmla="*/ 2 h 115"/>
              <a:gd name="T38" fmla="*/ 63 w 116"/>
              <a:gd name="T39" fmla="*/ 5 h 115"/>
              <a:gd name="T40" fmla="*/ 73 w 116"/>
              <a:gd name="T41" fmla="*/ 26 h 115"/>
              <a:gd name="T42" fmla="*/ 89 w 116"/>
              <a:gd name="T43" fmla="*/ 37 h 115"/>
              <a:gd name="T44" fmla="*/ 111 w 116"/>
              <a:gd name="T45" fmla="*/ 41 h 115"/>
              <a:gd name="T46" fmla="*/ 113 w 116"/>
              <a:gd name="T47" fmla="*/ 42 h 115"/>
              <a:gd name="T48" fmla="*/ 115 w 116"/>
              <a:gd name="T49" fmla="*/ 47 h 115"/>
              <a:gd name="T50" fmla="*/ 113 w 116"/>
              <a:gd name="T51" fmla="*/ 50 h 115"/>
              <a:gd name="T52" fmla="*/ 97 w 116"/>
              <a:gd name="T53" fmla="*/ 66 h 115"/>
              <a:gd name="T54" fmla="*/ 91 w 116"/>
              <a:gd name="T55" fmla="*/ 85 h 115"/>
              <a:gd name="T56" fmla="*/ 95 w 116"/>
              <a:gd name="T57" fmla="*/ 109 h 115"/>
              <a:gd name="T58" fmla="*/ 95 w 116"/>
              <a:gd name="T59" fmla="*/ 111 h 115"/>
              <a:gd name="T60" fmla="*/ 90 w 116"/>
              <a:gd name="T61" fmla="*/ 115 h 115"/>
              <a:gd name="T62" fmla="*/ 87 w 116"/>
              <a:gd name="T63" fmla="*/ 113 h 115"/>
              <a:gd name="T64" fmla="*/ 68 w 116"/>
              <a:gd name="T65" fmla="*/ 103 h 115"/>
              <a:gd name="T66" fmla="*/ 58 w 116"/>
              <a:gd name="T67" fmla="*/ 10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15">
                <a:moveTo>
                  <a:pt x="58" y="100"/>
                </a:moveTo>
                <a:cubicBezTo>
                  <a:pt x="55" y="101"/>
                  <a:pt x="51" y="101"/>
                  <a:pt x="48" y="103"/>
                </a:cubicBezTo>
                <a:cubicBezTo>
                  <a:pt x="42" y="107"/>
                  <a:pt x="35" y="110"/>
                  <a:pt x="29" y="114"/>
                </a:cubicBezTo>
                <a:cubicBezTo>
                  <a:pt x="28" y="114"/>
                  <a:pt x="27" y="115"/>
                  <a:pt x="26" y="115"/>
                </a:cubicBezTo>
                <a:cubicBezTo>
                  <a:pt x="23" y="115"/>
                  <a:pt x="21" y="114"/>
                  <a:pt x="21" y="111"/>
                </a:cubicBezTo>
                <a:cubicBezTo>
                  <a:pt x="21" y="109"/>
                  <a:pt x="22" y="107"/>
                  <a:pt x="22" y="105"/>
                </a:cubicBezTo>
                <a:cubicBezTo>
                  <a:pt x="23" y="98"/>
                  <a:pt x="24" y="91"/>
                  <a:pt x="25" y="83"/>
                </a:cubicBezTo>
                <a:cubicBezTo>
                  <a:pt x="26" y="80"/>
                  <a:pt x="25" y="77"/>
                  <a:pt x="24" y="74"/>
                </a:cubicBezTo>
                <a:cubicBezTo>
                  <a:pt x="23" y="71"/>
                  <a:pt x="21" y="68"/>
                  <a:pt x="19" y="65"/>
                </a:cubicBezTo>
                <a:cubicBezTo>
                  <a:pt x="14" y="60"/>
                  <a:pt x="9" y="55"/>
                  <a:pt x="4" y="50"/>
                </a:cubicBezTo>
                <a:cubicBezTo>
                  <a:pt x="3" y="49"/>
                  <a:pt x="2" y="48"/>
                  <a:pt x="1" y="47"/>
                </a:cubicBezTo>
                <a:cubicBezTo>
                  <a:pt x="0" y="45"/>
                  <a:pt x="1" y="43"/>
                  <a:pt x="3" y="42"/>
                </a:cubicBezTo>
                <a:cubicBezTo>
                  <a:pt x="5" y="41"/>
                  <a:pt x="6" y="41"/>
                  <a:pt x="8" y="40"/>
                </a:cubicBezTo>
                <a:cubicBezTo>
                  <a:pt x="15" y="39"/>
                  <a:pt x="22" y="38"/>
                  <a:pt x="29" y="37"/>
                </a:cubicBezTo>
                <a:cubicBezTo>
                  <a:pt x="33" y="36"/>
                  <a:pt x="37" y="34"/>
                  <a:pt x="39" y="32"/>
                </a:cubicBezTo>
                <a:cubicBezTo>
                  <a:pt x="41" y="30"/>
                  <a:pt x="43" y="28"/>
                  <a:pt x="44" y="25"/>
                </a:cubicBezTo>
                <a:cubicBezTo>
                  <a:pt x="47" y="18"/>
                  <a:pt x="50" y="11"/>
                  <a:pt x="54" y="5"/>
                </a:cubicBezTo>
                <a:cubicBezTo>
                  <a:pt x="54" y="4"/>
                  <a:pt x="55" y="3"/>
                  <a:pt x="55" y="2"/>
                </a:cubicBezTo>
                <a:cubicBezTo>
                  <a:pt x="57" y="0"/>
                  <a:pt x="59" y="0"/>
                  <a:pt x="61" y="2"/>
                </a:cubicBezTo>
                <a:cubicBezTo>
                  <a:pt x="62" y="3"/>
                  <a:pt x="62" y="4"/>
                  <a:pt x="63" y="5"/>
                </a:cubicBezTo>
                <a:cubicBezTo>
                  <a:pt x="66" y="12"/>
                  <a:pt x="69" y="19"/>
                  <a:pt x="73" y="26"/>
                </a:cubicBezTo>
                <a:cubicBezTo>
                  <a:pt x="76" y="32"/>
                  <a:pt x="81" y="36"/>
                  <a:pt x="89" y="37"/>
                </a:cubicBezTo>
                <a:cubicBezTo>
                  <a:pt x="96" y="39"/>
                  <a:pt x="104" y="40"/>
                  <a:pt x="111" y="41"/>
                </a:cubicBezTo>
                <a:cubicBezTo>
                  <a:pt x="112" y="41"/>
                  <a:pt x="113" y="41"/>
                  <a:pt x="113" y="42"/>
                </a:cubicBezTo>
                <a:cubicBezTo>
                  <a:pt x="115" y="43"/>
                  <a:pt x="116" y="45"/>
                  <a:pt x="115" y="47"/>
                </a:cubicBezTo>
                <a:cubicBezTo>
                  <a:pt x="114" y="48"/>
                  <a:pt x="114" y="49"/>
                  <a:pt x="113" y="50"/>
                </a:cubicBezTo>
                <a:cubicBezTo>
                  <a:pt x="108" y="55"/>
                  <a:pt x="102" y="61"/>
                  <a:pt x="97" y="66"/>
                </a:cubicBezTo>
                <a:cubicBezTo>
                  <a:pt x="92" y="71"/>
                  <a:pt x="90" y="78"/>
                  <a:pt x="91" y="85"/>
                </a:cubicBezTo>
                <a:cubicBezTo>
                  <a:pt x="92" y="93"/>
                  <a:pt x="94" y="101"/>
                  <a:pt x="95" y="109"/>
                </a:cubicBezTo>
                <a:cubicBezTo>
                  <a:pt x="95" y="109"/>
                  <a:pt x="95" y="110"/>
                  <a:pt x="95" y="111"/>
                </a:cubicBezTo>
                <a:cubicBezTo>
                  <a:pt x="95" y="114"/>
                  <a:pt x="93" y="115"/>
                  <a:pt x="90" y="115"/>
                </a:cubicBezTo>
                <a:cubicBezTo>
                  <a:pt x="89" y="114"/>
                  <a:pt x="88" y="114"/>
                  <a:pt x="87" y="113"/>
                </a:cubicBezTo>
                <a:cubicBezTo>
                  <a:pt x="81" y="110"/>
                  <a:pt x="75" y="107"/>
                  <a:pt x="68" y="103"/>
                </a:cubicBezTo>
                <a:cubicBezTo>
                  <a:pt x="65" y="101"/>
                  <a:pt x="62" y="101"/>
                  <a:pt x="58" y="10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2" name="Group 18"/>
          <p:cNvGrpSpPr>
            <a:grpSpLocks noChangeAspect="1"/>
          </p:cNvGrpSpPr>
          <p:nvPr/>
        </p:nvGrpSpPr>
        <p:grpSpPr bwMode="auto">
          <a:xfrm>
            <a:off x="6135795" y="5118750"/>
            <a:ext cx="322535" cy="303235"/>
            <a:chOff x="2647" y="2985"/>
            <a:chExt cx="518" cy="487"/>
          </a:xfrm>
          <a:solidFill>
            <a:schemeClr val="bg1"/>
          </a:solidFill>
        </p:grpSpPr>
        <p:sp>
          <p:nvSpPr>
            <p:cNvPr id="29" name="Freeform 20"/>
            <p:cNvSpPr>
              <a:spLocks/>
            </p:cNvSpPr>
            <p:nvPr/>
          </p:nvSpPr>
          <p:spPr bwMode="auto">
            <a:xfrm>
              <a:off x="2852" y="2985"/>
              <a:ext cx="103" cy="382"/>
            </a:xfrm>
            <a:custGeom>
              <a:avLst/>
              <a:gdLst>
                <a:gd name="T0" fmla="*/ 43 w 43"/>
                <a:gd name="T1" fmla="*/ 160 h 160"/>
                <a:gd name="T2" fmla="*/ 0 w 43"/>
                <a:gd name="T3" fmla="*/ 160 h 160"/>
                <a:gd name="T4" fmla="*/ 0 w 43"/>
                <a:gd name="T5" fmla="*/ 0 h 160"/>
                <a:gd name="T6" fmla="*/ 43 w 43"/>
                <a:gd name="T7" fmla="*/ 0 h 160"/>
                <a:gd name="T8" fmla="*/ 43 w 43"/>
                <a:gd name="T9" fmla="*/ 160 h 160"/>
              </a:gdLst>
              <a:ahLst/>
              <a:cxnLst>
                <a:cxn ang="0">
                  <a:pos x="T0" y="T1"/>
                </a:cxn>
                <a:cxn ang="0">
                  <a:pos x="T2" y="T3"/>
                </a:cxn>
                <a:cxn ang="0">
                  <a:pos x="T4" y="T5"/>
                </a:cxn>
                <a:cxn ang="0">
                  <a:pos x="T6" y="T7"/>
                </a:cxn>
                <a:cxn ang="0">
                  <a:pos x="T8" y="T9"/>
                </a:cxn>
              </a:cxnLst>
              <a:rect l="0" t="0" r="r" b="b"/>
              <a:pathLst>
                <a:path w="43" h="160">
                  <a:moveTo>
                    <a:pt x="43" y="160"/>
                  </a:moveTo>
                  <a:cubicBezTo>
                    <a:pt x="29" y="160"/>
                    <a:pt x="15" y="160"/>
                    <a:pt x="0" y="160"/>
                  </a:cubicBezTo>
                  <a:cubicBezTo>
                    <a:pt x="0" y="107"/>
                    <a:pt x="0" y="53"/>
                    <a:pt x="0" y="0"/>
                  </a:cubicBezTo>
                  <a:cubicBezTo>
                    <a:pt x="15" y="0"/>
                    <a:pt x="29" y="0"/>
                    <a:pt x="43" y="0"/>
                  </a:cubicBezTo>
                  <a:cubicBezTo>
                    <a:pt x="43" y="53"/>
                    <a:pt x="43" y="107"/>
                    <a:pt x="4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
            <p:cNvSpPr>
              <a:spLocks/>
            </p:cNvSpPr>
            <p:nvPr/>
          </p:nvSpPr>
          <p:spPr bwMode="auto">
            <a:xfrm>
              <a:off x="2647" y="3406"/>
              <a:ext cx="518" cy="66"/>
            </a:xfrm>
            <a:custGeom>
              <a:avLst/>
              <a:gdLst>
                <a:gd name="T0" fmla="*/ 0 w 217"/>
                <a:gd name="T1" fmla="*/ 28 h 28"/>
                <a:gd name="T2" fmla="*/ 0 w 217"/>
                <a:gd name="T3" fmla="*/ 0 h 28"/>
                <a:gd name="T4" fmla="*/ 217 w 217"/>
                <a:gd name="T5" fmla="*/ 0 h 28"/>
                <a:gd name="T6" fmla="*/ 217 w 217"/>
                <a:gd name="T7" fmla="*/ 28 h 28"/>
                <a:gd name="T8" fmla="*/ 0 w 217"/>
                <a:gd name="T9" fmla="*/ 28 h 28"/>
              </a:gdLst>
              <a:ahLst/>
              <a:cxnLst>
                <a:cxn ang="0">
                  <a:pos x="T0" y="T1"/>
                </a:cxn>
                <a:cxn ang="0">
                  <a:pos x="T2" y="T3"/>
                </a:cxn>
                <a:cxn ang="0">
                  <a:pos x="T4" y="T5"/>
                </a:cxn>
                <a:cxn ang="0">
                  <a:pos x="T6" y="T7"/>
                </a:cxn>
                <a:cxn ang="0">
                  <a:pos x="T8" y="T9"/>
                </a:cxn>
              </a:cxnLst>
              <a:rect l="0" t="0" r="r" b="b"/>
              <a:pathLst>
                <a:path w="217" h="28">
                  <a:moveTo>
                    <a:pt x="0" y="28"/>
                  </a:moveTo>
                  <a:cubicBezTo>
                    <a:pt x="0" y="18"/>
                    <a:pt x="0" y="9"/>
                    <a:pt x="0" y="0"/>
                  </a:cubicBezTo>
                  <a:cubicBezTo>
                    <a:pt x="72" y="0"/>
                    <a:pt x="144" y="0"/>
                    <a:pt x="217" y="0"/>
                  </a:cubicBezTo>
                  <a:cubicBezTo>
                    <a:pt x="217" y="9"/>
                    <a:pt x="217" y="18"/>
                    <a:pt x="217" y="28"/>
                  </a:cubicBezTo>
                  <a:cubicBezTo>
                    <a:pt x="144" y="28"/>
                    <a:pt x="72"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
            <p:cNvSpPr>
              <a:spLocks/>
            </p:cNvSpPr>
            <p:nvPr/>
          </p:nvSpPr>
          <p:spPr bwMode="auto">
            <a:xfrm>
              <a:off x="2991" y="3093"/>
              <a:ext cx="105" cy="274"/>
            </a:xfrm>
            <a:custGeom>
              <a:avLst/>
              <a:gdLst>
                <a:gd name="T0" fmla="*/ 44 w 44"/>
                <a:gd name="T1" fmla="*/ 115 h 115"/>
                <a:gd name="T2" fmla="*/ 0 w 44"/>
                <a:gd name="T3" fmla="*/ 115 h 115"/>
                <a:gd name="T4" fmla="*/ 0 w 44"/>
                <a:gd name="T5" fmla="*/ 0 h 115"/>
                <a:gd name="T6" fmla="*/ 44 w 44"/>
                <a:gd name="T7" fmla="*/ 0 h 115"/>
                <a:gd name="T8" fmla="*/ 44 w 44"/>
                <a:gd name="T9" fmla="*/ 115 h 115"/>
              </a:gdLst>
              <a:ahLst/>
              <a:cxnLst>
                <a:cxn ang="0">
                  <a:pos x="T0" y="T1"/>
                </a:cxn>
                <a:cxn ang="0">
                  <a:pos x="T2" y="T3"/>
                </a:cxn>
                <a:cxn ang="0">
                  <a:pos x="T4" y="T5"/>
                </a:cxn>
                <a:cxn ang="0">
                  <a:pos x="T6" y="T7"/>
                </a:cxn>
                <a:cxn ang="0">
                  <a:pos x="T8" y="T9"/>
                </a:cxn>
              </a:cxnLst>
              <a:rect l="0" t="0" r="r" b="b"/>
              <a:pathLst>
                <a:path w="44" h="115">
                  <a:moveTo>
                    <a:pt x="44" y="115"/>
                  </a:moveTo>
                  <a:cubicBezTo>
                    <a:pt x="29" y="115"/>
                    <a:pt x="15" y="115"/>
                    <a:pt x="0" y="115"/>
                  </a:cubicBezTo>
                  <a:cubicBezTo>
                    <a:pt x="0" y="77"/>
                    <a:pt x="0" y="39"/>
                    <a:pt x="0" y="0"/>
                  </a:cubicBezTo>
                  <a:cubicBezTo>
                    <a:pt x="15" y="0"/>
                    <a:pt x="29" y="0"/>
                    <a:pt x="44" y="0"/>
                  </a:cubicBezTo>
                  <a:cubicBezTo>
                    <a:pt x="44" y="39"/>
                    <a:pt x="44" y="77"/>
                    <a:pt x="44"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3"/>
            <p:cNvSpPr>
              <a:spLocks/>
            </p:cNvSpPr>
            <p:nvPr/>
          </p:nvSpPr>
          <p:spPr bwMode="auto">
            <a:xfrm>
              <a:off x="2714" y="3162"/>
              <a:ext cx="102" cy="205"/>
            </a:xfrm>
            <a:custGeom>
              <a:avLst/>
              <a:gdLst>
                <a:gd name="T0" fmla="*/ 0 w 43"/>
                <a:gd name="T1" fmla="*/ 0 h 86"/>
                <a:gd name="T2" fmla="*/ 43 w 43"/>
                <a:gd name="T3" fmla="*/ 0 h 86"/>
                <a:gd name="T4" fmla="*/ 43 w 43"/>
                <a:gd name="T5" fmla="*/ 86 h 86"/>
                <a:gd name="T6" fmla="*/ 0 w 43"/>
                <a:gd name="T7" fmla="*/ 86 h 86"/>
                <a:gd name="T8" fmla="*/ 0 w 43"/>
                <a:gd name="T9" fmla="*/ 0 h 86"/>
              </a:gdLst>
              <a:ahLst/>
              <a:cxnLst>
                <a:cxn ang="0">
                  <a:pos x="T0" y="T1"/>
                </a:cxn>
                <a:cxn ang="0">
                  <a:pos x="T2" y="T3"/>
                </a:cxn>
                <a:cxn ang="0">
                  <a:pos x="T4" y="T5"/>
                </a:cxn>
                <a:cxn ang="0">
                  <a:pos x="T6" y="T7"/>
                </a:cxn>
                <a:cxn ang="0">
                  <a:pos x="T8" y="T9"/>
                </a:cxn>
              </a:cxnLst>
              <a:rect l="0" t="0" r="r" b="b"/>
              <a:pathLst>
                <a:path w="43" h="86">
                  <a:moveTo>
                    <a:pt x="0" y="0"/>
                  </a:moveTo>
                  <a:cubicBezTo>
                    <a:pt x="14" y="0"/>
                    <a:pt x="29" y="0"/>
                    <a:pt x="43" y="0"/>
                  </a:cubicBezTo>
                  <a:cubicBezTo>
                    <a:pt x="43" y="29"/>
                    <a:pt x="43" y="58"/>
                    <a:pt x="43" y="86"/>
                  </a:cubicBezTo>
                  <a:cubicBezTo>
                    <a:pt x="29" y="86"/>
                    <a:pt x="14" y="86"/>
                    <a:pt x="0" y="86"/>
                  </a:cubicBezTo>
                  <a:cubicBezTo>
                    <a:pt x="0" y="58"/>
                    <a:pt x="0" y="2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3" name="Group 13"/>
          <p:cNvGrpSpPr>
            <a:grpSpLocks noChangeAspect="1"/>
          </p:cNvGrpSpPr>
          <p:nvPr/>
        </p:nvGrpSpPr>
        <p:grpSpPr bwMode="auto">
          <a:xfrm>
            <a:off x="6127359" y="3851088"/>
            <a:ext cx="339408" cy="346553"/>
            <a:chOff x="1151" y="2911"/>
            <a:chExt cx="190" cy="194"/>
          </a:xfrm>
          <a:solidFill>
            <a:schemeClr val="bg1"/>
          </a:solidFill>
        </p:grpSpPr>
        <p:sp>
          <p:nvSpPr>
            <p:cNvPr id="25" name="Freeform 15"/>
            <p:cNvSpPr>
              <a:spLocks/>
            </p:cNvSpPr>
            <p:nvPr/>
          </p:nvSpPr>
          <p:spPr bwMode="auto">
            <a:xfrm>
              <a:off x="1151" y="2911"/>
              <a:ext cx="89" cy="90"/>
            </a:xfrm>
            <a:custGeom>
              <a:avLst/>
              <a:gdLst>
                <a:gd name="T0" fmla="*/ 37 w 37"/>
                <a:gd name="T1" fmla="*/ 25 h 37"/>
                <a:gd name="T2" fmla="*/ 37 w 37"/>
                <a:gd name="T3" fmla="*/ 32 h 37"/>
                <a:gd name="T4" fmla="*/ 32 w 37"/>
                <a:gd name="T5" fmla="*/ 37 h 37"/>
                <a:gd name="T6" fmla="*/ 19 w 37"/>
                <a:gd name="T7" fmla="*/ 37 h 37"/>
                <a:gd name="T8" fmla="*/ 4 w 37"/>
                <a:gd name="T9" fmla="*/ 29 h 37"/>
                <a:gd name="T10" fmla="*/ 1 w 37"/>
                <a:gd name="T11" fmla="*/ 16 h 37"/>
                <a:gd name="T12" fmla="*/ 10 w 37"/>
                <a:gd name="T13" fmla="*/ 3 h 37"/>
                <a:gd name="T14" fmla="*/ 21 w 37"/>
                <a:gd name="T15" fmla="*/ 1 h 37"/>
                <a:gd name="T16" fmla="*/ 34 w 37"/>
                <a:gd name="T17" fmla="*/ 10 h 37"/>
                <a:gd name="T18" fmla="*/ 37 w 37"/>
                <a:gd name="T19" fmla="*/ 19 h 37"/>
                <a:gd name="T20" fmla="*/ 37 w 37"/>
                <a:gd name="T21"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7">
                  <a:moveTo>
                    <a:pt x="37" y="25"/>
                  </a:moveTo>
                  <a:cubicBezTo>
                    <a:pt x="37" y="27"/>
                    <a:pt x="37" y="30"/>
                    <a:pt x="37" y="32"/>
                  </a:cubicBezTo>
                  <a:cubicBezTo>
                    <a:pt x="37" y="35"/>
                    <a:pt x="35" y="37"/>
                    <a:pt x="32" y="37"/>
                  </a:cubicBezTo>
                  <a:cubicBezTo>
                    <a:pt x="28" y="37"/>
                    <a:pt x="23" y="37"/>
                    <a:pt x="19" y="37"/>
                  </a:cubicBezTo>
                  <a:cubicBezTo>
                    <a:pt x="12" y="37"/>
                    <a:pt x="7" y="34"/>
                    <a:pt x="4" y="29"/>
                  </a:cubicBezTo>
                  <a:cubicBezTo>
                    <a:pt x="1" y="25"/>
                    <a:pt x="0" y="21"/>
                    <a:pt x="1" y="16"/>
                  </a:cubicBezTo>
                  <a:cubicBezTo>
                    <a:pt x="2" y="10"/>
                    <a:pt x="5" y="6"/>
                    <a:pt x="10" y="3"/>
                  </a:cubicBezTo>
                  <a:cubicBezTo>
                    <a:pt x="13" y="1"/>
                    <a:pt x="17" y="0"/>
                    <a:pt x="21" y="1"/>
                  </a:cubicBezTo>
                  <a:cubicBezTo>
                    <a:pt x="27" y="2"/>
                    <a:pt x="31" y="5"/>
                    <a:pt x="34" y="10"/>
                  </a:cubicBezTo>
                  <a:cubicBezTo>
                    <a:pt x="36" y="13"/>
                    <a:pt x="36" y="16"/>
                    <a:pt x="37" y="19"/>
                  </a:cubicBezTo>
                  <a:cubicBezTo>
                    <a:pt x="37" y="21"/>
                    <a:pt x="37" y="23"/>
                    <a:pt x="3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p:cNvSpPr>
              <a:spLocks/>
            </p:cNvSpPr>
            <p:nvPr/>
          </p:nvSpPr>
          <p:spPr bwMode="auto">
            <a:xfrm>
              <a:off x="1151" y="3015"/>
              <a:ext cx="89" cy="87"/>
            </a:xfrm>
            <a:custGeom>
              <a:avLst/>
              <a:gdLst>
                <a:gd name="T0" fmla="*/ 25 w 37"/>
                <a:gd name="T1" fmla="*/ 0 h 36"/>
                <a:gd name="T2" fmla="*/ 32 w 37"/>
                <a:gd name="T3" fmla="*/ 0 h 36"/>
                <a:gd name="T4" fmla="*/ 37 w 37"/>
                <a:gd name="T5" fmla="*/ 4 h 36"/>
                <a:gd name="T6" fmla="*/ 37 w 37"/>
                <a:gd name="T7" fmla="*/ 18 h 36"/>
                <a:gd name="T8" fmla="*/ 29 w 37"/>
                <a:gd name="T9" fmla="*/ 33 h 36"/>
                <a:gd name="T10" fmla="*/ 16 w 37"/>
                <a:gd name="T11" fmla="*/ 36 h 36"/>
                <a:gd name="T12" fmla="*/ 3 w 37"/>
                <a:gd name="T13" fmla="*/ 27 h 36"/>
                <a:gd name="T14" fmla="*/ 1 w 37"/>
                <a:gd name="T15" fmla="*/ 15 h 36"/>
                <a:gd name="T16" fmla="*/ 10 w 37"/>
                <a:gd name="T17" fmla="*/ 2 h 36"/>
                <a:gd name="T18" fmla="*/ 19 w 37"/>
                <a:gd name="T19" fmla="*/ 0 h 36"/>
                <a:gd name="T20" fmla="*/ 25 w 37"/>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25" y="0"/>
                  </a:moveTo>
                  <a:cubicBezTo>
                    <a:pt x="27" y="0"/>
                    <a:pt x="30" y="0"/>
                    <a:pt x="32" y="0"/>
                  </a:cubicBezTo>
                  <a:cubicBezTo>
                    <a:pt x="35" y="0"/>
                    <a:pt x="37" y="1"/>
                    <a:pt x="37" y="4"/>
                  </a:cubicBezTo>
                  <a:cubicBezTo>
                    <a:pt x="37" y="9"/>
                    <a:pt x="37" y="13"/>
                    <a:pt x="37" y="18"/>
                  </a:cubicBezTo>
                  <a:cubicBezTo>
                    <a:pt x="36" y="24"/>
                    <a:pt x="34" y="29"/>
                    <a:pt x="29" y="33"/>
                  </a:cubicBezTo>
                  <a:cubicBezTo>
                    <a:pt x="25" y="35"/>
                    <a:pt x="20" y="36"/>
                    <a:pt x="16" y="36"/>
                  </a:cubicBezTo>
                  <a:cubicBezTo>
                    <a:pt x="10" y="35"/>
                    <a:pt x="6" y="32"/>
                    <a:pt x="3" y="27"/>
                  </a:cubicBezTo>
                  <a:cubicBezTo>
                    <a:pt x="1" y="23"/>
                    <a:pt x="0" y="19"/>
                    <a:pt x="1" y="15"/>
                  </a:cubicBezTo>
                  <a:cubicBezTo>
                    <a:pt x="2" y="9"/>
                    <a:pt x="5" y="5"/>
                    <a:pt x="10" y="2"/>
                  </a:cubicBezTo>
                  <a:cubicBezTo>
                    <a:pt x="12" y="0"/>
                    <a:pt x="16" y="0"/>
                    <a:pt x="19" y="0"/>
                  </a:cubicBezTo>
                  <a:cubicBezTo>
                    <a:pt x="21" y="0"/>
                    <a:pt x="23"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p:cNvSpPr>
              <a:spLocks/>
            </p:cNvSpPr>
            <p:nvPr/>
          </p:nvSpPr>
          <p:spPr bwMode="auto">
            <a:xfrm>
              <a:off x="1252" y="3015"/>
              <a:ext cx="89" cy="90"/>
            </a:xfrm>
            <a:custGeom>
              <a:avLst/>
              <a:gdLst>
                <a:gd name="T0" fmla="*/ 12 w 37"/>
                <a:gd name="T1" fmla="*/ 0 h 37"/>
                <a:gd name="T2" fmla="*/ 20 w 37"/>
                <a:gd name="T3" fmla="*/ 0 h 37"/>
                <a:gd name="T4" fmla="*/ 31 w 37"/>
                <a:gd name="T5" fmla="*/ 5 h 37"/>
                <a:gd name="T6" fmla="*/ 36 w 37"/>
                <a:gd name="T7" fmla="*/ 20 h 37"/>
                <a:gd name="T8" fmla="*/ 22 w 37"/>
                <a:gd name="T9" fmla="*/ 36 h 37"/>
                <a:gd name="T10" fmla="*/ 1 w 37"/>
                <a:gd name="T11" fmla="*/ 23 h 37"/>
                <a:gd name="T12" fmla="*/ 0 w 37"/>
                <a:gd name="T13" fmla="*/ 18 h 37"/>
                <a:gd name="T14" fmla="*/ 0 w 37"/>
                <a:gd name="T15" fmla="*/ 4 h 37"/>
                <a:gd name="T16" fmla="*/ 5 w 37"/>
                <a:gd name="T17" fmla="*/ 0 h 37"/>
                <a:gd name="T18" fmla="*/ 12 w 37"/>
                <a:gd name="T19" fmla="*/ 0 h 37"/>
                <a:gd name="T20" fmla="*/ 12 w 37"/>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7">
                  <a:moveTo>
                    <a:pt x="12" y="0"/>
                  </a:moveTo>
                  <a:cubicBezTo>
                    <a:pt x="15" y="0"/>
                    <a:pt x="17" y="0"/>
                    <a:pt x="20" y="0"/>
                  </a:cubicBezTo>
                  <a:cubicBezTo>
                    <a:pt x="24" y="0"/>
                    <a:pt x="28" y="2"/>
                    <a:pt x="31" y="5"/>
                  </a:cubicBezTo>
                  <a:cubicBezTo>
                    <a:pt x="35" y="9"/>
                    <a:pt x="37" y="14"/>
                    <a:pt x="36" y="20"/>
                  </a:cubicBezTo>
                  <a:cubicBezTo>
                    <a:pt x="36" y="28"/>
                    <a:pt x="30" y="34"/>
                    <a:pt x="22" y="36"/>
                  </a:cubicBezTo>
                  <a:cubicBezTo>
                    <a:pt x="13" y="37"/>
                    <a:pt x="4" y="32"/>
                    <a:pt x="1" y="23"/>
                  </a:cubicBezTo>
                  <a:cubicBezTo>
                    <a:pt x="1" y="21"/>
                    <a:pt x="0" y="19"/>
                    <a:pt x="0" y="18"/>
                  </a:cubicBezTo>
                  <a:cubicBezTo>
                    <a:pt x="0" y="13"/>
                    <a:pt x="0" y="9"/>
                    <a:pt x="0" y="4"/>
                  </a:cubicBezTo>
                  <a:cubicBezTo>
                    <a:pt x="0" y="1"/>
                    <a:pt x="2" y="0"/>
                    <a:pt x="5" y="0"/>
                  </a:cubicBezTo>
                  <a:cubicBezTo>
                    <a:pt x="7" y="0"/>
                    <a:pt x="10" y="0"/>
                    <a:pt x="12" y="0"/>
                  </a:cubicBezTo>
                  <a:cubicBezTo>
                    <a:pt x="12" y="0"/>
                    <a:pt x="12"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8"/>
            <p:cNvSpPr>
              <a:spLocks noEditPoints="1"/>
            </p:cNvSpPr>
            <p:nvPr/>
          </p:nvSpPr>
          <p:spPr bwMode="auto">
            <a:xfrm>
              <a:off x="1252" y="2911"/>
              <a:ext cx="89" cy="90"/>
            </a:xfrm>
            <a:custGeom>
              <a:avLst/>
              <a:gdLst>
                <a:gd name="T0" fmla="*/ 12 w 37"/>
                <a:gd name="T1" fmla="*/ 37 h 37"/>
                <a:gd name="T2" fmla="*/ 5 w 37"/>
                <a:gd name="T3" fmla="*/ 37 h 37"/>
                <a:gd name="T4" fmla="*/ 0 w 37"/>
                <a:gd name="T5" fmla="*/ 32 h 37"/>
                <a:gd name="T6" fmla="*/ 0 w 37"/>
                <a:gd name="T7" fmla="*/ 19 h 37"/>
                <a:gd name="T8" fmla="*/ 8 w 37"/>
                <a:gd name="T9" fmla="*/ 4 h 37"/>
                <a:gd name="T10" fmla="*/ 21 w 37"/>
                <a:gd name="T11" fmla="*/ 1 h 37"/>
                <a:gd name="T12" fmla="*/ 35 w 37"/>
                <a:gd name="T13" fmla="*/ 12 h 37"/>
                <a:gd name="T14" fmla="*/ 34 w 37"/>
                <a:gd name="T15" fmla="*/ 28 h 37"/>
                <a:gd name="T16" fmla="*/ 22 w 37"/>
                <a:gd name="T17" fmla="*/ 36 h 37"/>
                <a:gd name="T18" fmla="*/ 18 w 37"/>
                <a:gd name="T19" fmla="*/ 37 h 37"/>
                <a:gd name="T20" fmla="*/ 12 w 37"/>
                <a:gd name="T21" fmla="*/ 37 h 37"/>
                <a:gd name="T22" fmla="*/ 7 w 37"/>
                <a:gd name="T23" fmla="*/ 31 h 37"/>
                <a:gd name="T24" fmla="*/ 7 w 37"/>
                <a:gd name="T25" fmla="*/ 31 h 37"/>
                <a:gd name="T26" fmla="*/ 18 w 37"/>
                <a:gd name="T27" fmla="*/ 31 h 37"/>
                <a:gd name="T28" fmla="*/ 30 w 37"/>
                <a:gd name="T29" fmla="*/ 17 h 37"/>
                <a:gd name="T30" fmla="*/ 16 w 37"/>
                <a:gd name="T31" fmla="*/ 7 h 37"/>
                <a:gd name="T32" fmla="*/ 7 w 37"/>
                <a:gd name="T33" fmla="*/ 19 h 37"/>
                <a:gd name="T34" fmla="*/ 7 w 37"/>
                <a:gd name="T35" fmla="*/ 29 h 37"/>
                <a:gd name="T36" fmla="*/ 7 w 37"/>
                <a:gd name="T37"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37">
                  <a:moveTo>
                    <a:pt x="12" y="37"/>
                  </a:moveTo>
                  <a:cubicBezTo>
                    <a:pt x="10" y="37"/>
                    <a:pt x="7" y="37"/>
                    <a:pt x="5" y="37"/>
                  </a:cubicBezTo>
                  <a:cubicBezTo>
                    <a:pt x="2" y="37"/>
                    <a:pt x="0" y="35"/>
                    <a:pt x="0" y="32"/>
                  </a:cubicBezTo>
                  <a:cubicBezTo>
                    <a:pt x="0" y="28"/>
                    <a:pt x="0" y="23"/>
                    <a:pt x="0" y="19"/>
                  </a:cubicBezTo>
                  <a:cubicBezTo>
                    <a:pt x="1" y="13"/>
                    <a:pt x="3" y="8"/>
                    <a:pt x="8" y="4"/>
                  </a:cubicBezTo>
                  <a:cubicBezTo>
                    <a:pt x="12" y="1"/>
                    <a:pt x="17" y="0"/>
                    <a:pt x="21" y="1"/>
                  </a:cubicBezTo>
                  <a:cubicBezTo>
                    <a:pt x="28" y="2"/>
                    <a:pt x="32" y="6"/>
                    <a:pt x="35" y="12"/>
                  </a:cubicBezTo>
                  <a:cubicBezTo>
                    <a:pt x="37" y="17"/>
                    <a:pt x="37" y="23"/>
                    <a:pt x="34" y="28"/>
                  </a:cubicBezTo>
                  <a:cubicBezTo>
                    <a:pt x="32" y="32"/>
                    <a:pt x="28" y="35"/>
                    <a:pt x="22" y="36"/>
                  </a:cubicBezTo>
                  <a:cubicBezTo>
                    <a:pt x="21" y="37"/>
                    <a:pt x="20" y="37"/>
                    <a:pt x="18" y="37"/>
                  </a:cubicBezTo>
                  <a:cubicBezTo>
                    <a:pt x="16" y="37"/>
                    <a:pt x="14" y="37"/>
                    <a:pt x="12" y="37"/>
                  </a:cubicBezTo>
                  <a:close/>
                  <a:moveTo>
                    <a:pt x="7" y="31"/>
                  </a:moveTo>
                  <a:cubicBezTo>
                    <a:pt x="7" y="31"/>
                    <a:pt x="7" y="31"/>
                    <a:pt x="7" y="31"/>
                  </a:cubicBezTo>
                  <a:cubicBezTo>
                    <a:pt x="11" y="31"/>
                    <a:pt x="15" y="31"/>
                    <a:pt x="18" y="31"/>
                  </a:cubicBezTo>
                  <a:cubicBezTo>
                    <a:pt x="26" y="30"/>
                    <a:pt x="31" y="24"/>
                    <a:pt x="30" y="17"/>
                  </a:cubicBezTo>
                  <a:cubicBezTo>
                    <a:pt x="29" y="10"/>
                    <a:pt x="23" y="6"/>
                    <a:pt x="16" y="7"/>
                  </a:cubicBezTo>
                  <a:cubicBezTo>
                    <a:pt x="11" y="8"/>
                    <a:pt x="7" y="13"/>
                    <a:pt x="7" y="19"/>
                  </a:cubicBezTo>
                  <a:cubicBezTo>
                    <a:pt x="7" y="22"/>
                    <a:pt x="7" y="26"/>
                    <a:pt x="7" y="29"/>
                  </a:cubicBezTo>
                  <a:cubicBezTo>
                    <a:pt x="7" y="29"/>
                    <a:pt x="7" y="30"/>
                    <a:pt x="7"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4" name="Freeform 6"/>
          <p:cNvSpPr>
            <a:spLocks noEditPoints="1"/>
          </p:cNvSpPr>
          <p:nvPr/>
        </p:nvSpPr>
        <p:spPr bwMode="auto">
          <a:xfrm>
            <a:off x="6119902" y="2555872"/>
            <a:ext cx="354321" cy="332847"/>
          </a:xfrm>
          <a:custGeom>
            <a:avLst/>
            <a:gdLst>
              <a:gd name="T0" fmla="*/ 222 w 332"/>
              <a:gd name="T1" fmla="*/ 312 h 312"/>
              <a:gd name="T2" fmla="*/ 205 w 332"/>
              <a:gd name="T3" fmla="*/ 304 h 312"/>
              <a:gd name="T4" fmla="*/ 158 w 332"/>
              <a:gd name="T5" fmla="*/ 287 h 312"/>
              <a:gd name="T6" fmla="*/ 126 w 332"/>
              <a:gd name="T7" fmla="*/ 304 h 312"/>
              <a:gd name="T8" fmla="*/ 106 w 332"/>
              <a:gd name="T9" fmla="*/ 311 h 312"/>
              <a:gd name="T10" fmla="*/ 99 w 332"/>
              <a:gd name="T11" fmla="*/ 309 h 312"/>
              <a:gd name="T12" fmla="*/ 66 w 332"/>
              <a:gd name="T13" fmla="*/ 289 h 312"/>
              <a:gd name="T14" fmla="*/ 57 w 332"/>
              <a:gd name="T15" fmla="*/ 265 h 312"/>
              <a:gd name="T16" fmla="*/ 60 w 332"/>
              <a:gd name="T17" fmla="*/ 247 h 312"/>
              <a:gd name="T18" fmla="*/ 49 w 332"/>
              <a:gd name="T19" fmla="*/ 216 h 312"/>
              <a:gd name="T20" fmla="*/ 23 w 332"/>
              <a:gd name="T21" fmla="*/ 197 h 312"/>
              <a:gd name="T22" fmla="*/ 18 w 332"/>
              <a:gd name="T23" fmla="*/ 196 h 312"/>
              <a:gd name="T24" fmla="*/ 1 w 332"/>
              <a:gd name="T25" fmla="*/ 176 h 312"/>
              <a:gd name="T26" fmla="*/ 1 w 332"/>
              <a:gd name="T27" fmla="*/ 137 h 312"/>
              <a:gd name="T28" fmla="*/ 18 w 332"/>
              <a:gd name="T29" fmla="*/ 117 h 312"/>
              <a:gd name="T30" fmla="*/ 60 w 332"/>
              <a:gd name="T31" fmla="*/ 73 h 312"/>
              <a:gd name="T32" fmla="*/ 58 w 332"/>
              <a:gd name="T33" fmla="*/ 49 h 312"/>
              <a:gd name="T34" fmla="*/ 61 w 332"/>
              <a:gd name="T35" fmla="*/ 28 h 312"/>
              <a:gd name="T36" fmla="*/ 67 w 332"/>
              <a:gd name="T37" fmla="*/ 23 h 312"/>
              <a:gd name="T38" fmla="*/ 101 w 332"/>
              <a:gd name="T39" fmla="*/ 3 h 312"/>
              <a:gd name="T40" fmla="*/ 126 w 332"/>
              <a:gd name="T41" fmla="*/ 8 h 312"/>
              <a:gd name="T42" fmla="*/ 144 w 332"/>
              <a:gd name="T43" fmla="*/ 22 h 312"/>
              <a:gd name="T44" fmla="*/ 174 w 332"/>
              <a:gd name="T45" fmla="*/ 26 h 312"/>
              <a:gd name="T46" fmla="*/ 202 w 332"/>
              <a:gd name="T47" fmla="*/ 12 h 312"/>
              <a:gd name="T48" fmla="*/ 207 w 332"/>
              <a:gd name="T49" fmla="*/ 7 h 312"/>
              <a:gd name="T50" fmla="*/ 230 w 332"/>
              <a:gd name="T51" fmla="*/ 3 h 312"/>
              <a:gd name="T52" fmla="*/ 266 w 332"/>
              <a:gd name="T53" fmla="*/ 24 h 312"/>
              <a:gd name="T54" fmla="*/ 274 w 332"/>
              <a:gd name="T55" fmla="*/ 47 h 312"/>
              <a:gd name="T56" fmla="*/ 274 w 332"/>
              <a:gd name="T57" fmla="*/ 81 h 312"/>
              <a:gd name="T58" fmla="*/ 297 w 332"/>
              <a:gd name="T59" fmla="*/ 110 h 312"/>
              <a:gd name="T60" fmla="*/ 314 w 332"/>
              <a:gd name="T61" fmla="*/ 117 h 312"/>
              <a:gd name="T62" fmla="*/ 331 w 332"/>
              <a:gd name="T63" fmla="*/ 136 h 312"/>
              <a:gd name="T64" fmla="*/ 331 w 332"/>
              <a:gd name="T65" fmla="*/ 178 h 312"/>
              <a:gd name="T66" fmla="*/ 322 w 332"/>
              <a:gd name="T67" fmla="*/ 192 h 312"/>
              <a:gd name="T68" fmla="*/ 312 w 332"/>
              <a:gd name="T69" fmla="*/ 196 h 312"/>
              <a:gd name="T70" fmla="*/ 278 w 332"/>
              <a:gd name="T71" fmla="*/ 223 h 312"/>
              <a:gd name="T72" fmla="*/ 274 w 332"/>
              <a:gd name="T73" fmla="*/ 265 h 312"/>
              <a:gd name="T74" fmla="*/ 266 w 332"/>
              <a:gd name="T75" fmla="*/ 290 h 312"/>
              <a:gd name="T76" fmla="*/ 229 w 332"/>
              <a:gd name="T77" fmla="*/ 310 h 312"/>
              <a:gd name="T78" fmla="*/ 222 w 332"/>
              <a:gd name="T79" fmla="*/ 312 h 312"/>
              <a:gd name="T80" fmla="*/ 166 w 332"/>
              <a:gd name="T81" fmla="*/ 223 h 312"/>
              <a:gd name="T82" fmla="*/ 232 w 332"/>
              <a:gd name="T83" fmla="*/ 157 h 312"/>
              <a:gd name="T84" fmla="*/ 166 w 332"/>
              <a:gd name="T85" fmla="*/ 90 h 312"/>
              <a:gd name="T86" fmla="*/ 100 w 332"/>
              <a:gd name="T87" fmla="*/ 156 h 312"/>
              <a:gd name="T88" fmla="*/ 166 w 332"/>
              <a:gd name="T89" fmla="*/ 22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2" h="312">
                <a:moveTo>
                  <a:pt x="222" y="312"/>
                </a:moveTo>
                <a:cubicBezTo>
                  <a:pt x="215" y="311"/>
                  <a:pt x="210" y="309"/>
                  <a:pt x="205" y="304"/>
                </a:cubicBezTo>
                <a:cubicBezTo>
                  <a:pt x="192" y="290"/>
                  <a:pt x="176" y="285"/>
                  <a:pt x="158" y="287"/>
                </a:cubicBezTo>
                <a:cubicBezTo>
                  <a:pt x="145" y="289"/>
                  <a:pt x="135" y="295"/>
                  <a:pt x="126" y="304"/>
                </a:cubicBezTo>
                <a:cubicBezTo>
                  <a:pt x="121" y="310"/>
                  <a:pt x="114" y="312"/>
                  <a:pt x="106" y="311"/>
                </a:cubicBezTo>
                <a:cubicBezTo>
                  <a:pt x="104" y="311"/>
                  <a:pt x="101" y="310"/>
                  <a:pt x="99" y="309"/>
                </a:cubicBezTo>
                <a:cubicBezTo>
                  <a:pt x="87" y="303"/>
                  <a:pt x="76" y="297"/>
                  <a:pt x="66" y="289"/>
                </a:cubicBezTo>
                <a:cubicBezTo>
                  <a:pt x="58" y="284"/>
                  <a:pt x="55" y="274"/>
                  <a:pt x="57" y="265"/>
                </a:cubicBezTo>
                <a:cubicBezTo>
                  <a:pt x="59" y="259"/>
                  <a:pt x="60" y="253"/>
                  <a:pt x="60" y="247"/>
                </a:cubicBezTo>
                <a:cubicBezTo>
                  <a:pt x="60" y="236"/>
                  <a:pt x="56" y="225"/>
                  <a:pt x="49" y="216"/>
                </a:cubicBezTo>
                <a:cubicBezTo>
                  <a:pt x="43" y="207"/>
                  <a:pt x="34" y="201"/>
                  <a:pt x="23" y="197"/>
                </a:cubicBezTo>
                <a:cubicBezTo>
                  <a:pt x="21" y="197"/>
                  <a:pt x="19" y="196"/>
                  <a:pt x="18" y="196"/>
                </a:cubicBezTo>
                <a:cubicBezTo>
                  <a:pt x="8" y="194"/>
                  <a:pt x="1" y="186"/>
                  <a:pt x="1" y="176"/>
                </a:cubicBezTo>
                <a:cubicBezTo>
                  <a:pt x="0" y="163"/>
                  <a:pt x="0" y="150"/>
                  <a:pt x="1" y="137"/>
                </a:cubicBezTo>
                <a:cubicBezTo>
                  <a:pt x="1" y="127"/>
                  <a:pt x="8" y="119"/>
                  <a:pt x="18" y="117"/>
                </a:cubicBezTo>
                <a:cubicBezTo>
                  <a:pt x="40" y="112"/>
                  <a:pt x="56" y="95"/>
                  <a:pt x="60" y="73"/>
                </a:cubicBezTo>
                <a:cubicBezTo>
                  <a:pt x="61" y="65"/>
                  <a:pt x="61" y="57"/>
                  <a:pt x="58" y="49"/>
                </a:cubicBezTo>
                <a:cubicBezTo>
                  <a:pt x="55" y="42"/>
                  <a:pt x="56" y="35"/>
                  <a:pt x="61" y="28"/>
                </a:cubicBezTo>
                <a:cubicBezTo>
                  <a:pt x="63" y="26"/>
                  <a:pt x="65" y="24"/>
                  <a:pt x="67" y="23"/>
                </a:cubicBezTo>
                <a:cubicBezTo>
                  <a:pt x="78" y="15"/>
                  <a:pt x="89" y="9"/>
                  <a:pt x="101" y="3"/>
                </a:cubicBezTo>
                <a:cubicBezTo>
                  <a:pt x="109" y="0"/>
                  <a:pt x="120" y="2"/>
                  <a:pt x="126" y="8"/>
                </a:cubicBezTo>
                <a:cubicBezTo>
                  <a:pt x="131" y="14"/>
                  <a:pt x="137" y="19"/>
                  <a:pt x="144" y="22"/>
                </a:cubicBezTo>
                <a:cubicBezTo>
                  <a:pt x="153" y="26"/>
                  <a:pt x="163" y="27"/>
                  <a:pt x="174" y="26"/>
                </a:cubicBezTo>
                <a:cubicBezTo>
                  <a:pt x="184" y="24"/>
                  <a:pt x="194" y="20"/>
                  <a:pt x="202" y="12"/>
                </a:cubicBezTo>
                <a:cubicBezTo>
                  <a:pt x="204" y="11"/>
                  <a:pt x="205" y="9"/>
                  <a:pt x="207" y="7"/>
                </a:cubicBezTo>
                <a:cubicBezTo>
                  <a:pt x="214" y="1"/>
                  <a:pt x="222" y="0"/>
                  <a:pt x="230" y="3"/>
                </a:cubicBezTo>
                <a:cubicBezTo>
                  <a:pt x="243" y="9"/>
                  <a:pt x="255" y="16"/>
                  <a:pt x="266" y="24"/>
                </a:cubicBezTo>
                <a:cubicBezTo>
                  <a:pt x="274" y="29"/>
                  <a:pt x="277" y="39"/>
                  <a:pt x="274" y="47"/>
                </a:cubicBezTo>
                <a:cubicBezTo>
                  <a:pt x="270" y="59"/>
                  <a:pt x="270" y="70"/>
                  <a:pt x="274" y="81"/>
                </a:cubicBezTo>
                <a:cubicBezTo>
                  <a:pt x="278" y="93"/>
                  <a:pt x="286" y="103"/>
                  <a:pt x="297" y="110"/>
                </a:cubicBezTo>
                <a:cubicBezTo>
                  <a:pt x="302" y="114"/>
                  <a:pt x="308" y="116"/>
                  <a:pt x="314" y="117"/>
                </a:cubicBezTo>
                <a:cubicBezTo>
                  <a:pt x="323" y="119"/>
                  <a:pt x="330" y="127"/>
                  <a:pt x="331" y="136"/>
                </a:cubicBezTo>
                <a:cubicBezTo>
                  <a:pt x="332" y="150"/>
                  <a:pt x="332" y="164"/>
                  <a:pt x="331" y="178"/>
                </a:cubicBezTo>
                <a:cubicBezTo>
                  <a:pt x="330" y="184"/>
                  <a:pt x="327" y="189"/>
                  <a:pt x="322" y="192"/>
                </a:cubicBezTo>
                <a:cubicBezTo>
                  <a:pt x="319" y="195"/>
                  <a:pt x="316" y="196"/>
                  <a:pt x="312" y="196"/>
                </a:cubicBezTo>
                <a:cubicBezTo>
                  <a:pt x="297" y="200"/>
                  <a:pt x="285" y="209"/>
                  <a:pt x="278" y="223"/>
                </a:cubicBezTo>
                <a:cubicBezTo>
                  <a:pt x="271" y="236"/>
                  <a:pt x="269" y="250"/>
                  <a:pt x="274" y="265"/>
                </a:cubicBezTo>
                <a:cubicBezTo>
                  <a:pt x="277" y="274"/>
                  <a:pt x="273" y="284"/>
                  <a:pt x="266" y="290"/>
                </a:cubicBezTo>
                <a:cubicBezTo>
                  <a:pt x="254" y="297"/>
                  <a:pt x="242" y="305"/>
                  <a:pt x="229" y="310"/>
                </a:cubicBezTo>
                <a:cubicBezTo>
                  <a:pt x="227" y="311"/>
                  <a:pt x="224" y="311"/>
                  <a:pt x="222" y="312"/>
                </a:cubicBezTo>
                <a:close/>
                <a:moveTo>
                  <a:pt x="166" y="223"/>
                </a:moveTo>
                <a:cubicBezTo>
                  <a:pt x="202" y="223"/>
                  <a:pt x="232" y="193"/>
                  <a:pt x="232" y="157"/>
                </a:cubicBezTo>
                <a:cubicBezTo>
                  <a:pt x="232" y="120"/>
                  <a:pt x="202" y="90"/>
                  <a:pt x="166" y="90"/>
                </a:cubicBezTo>
                <a:cubicBezTo>
                  <a:pt x="129" y="90"/>
                  <a:pt x="100" y="120"/>
                  <a:pt x="100" y="156"/>
                </a:cubicBezTo>
                <a:cubicBezTo>
                  <a:pt x="100" y="193"/>
                  <a:pt x="129" y="223"/>
                  <a:pt x="166" y="22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 name="矩形 35"/>
          <p:cNvSpPr/>
          <p:nvPr/>
        </p:nvSpPr>
        <p:spPr>
          <a:xfrm>
            <a:off x="6830525" y="1212766"/>
            <a:ext cx="4236404" cy="646331"/>
          </a:xfrm>
          <a:prstGeom prst="rect">
            <a:avLst/>
          </a:prstGeom>
        </p:spPr>
        <p:txBody>
          <a:bodyPr wrap="square">
            <a:spAutoFit/>
          </a:bodyPr>
          <a:lstStyle/>
          <a:p>
            <a:pPr algn="just"/>
            <a:r>
              <a:rPr lang="zh-CN" altLang="en-US" dirty="0">
                <a:latin typeface="Microsoft YaHei" charset="-122"/>
                <a:ea typeface="Microsoft YaHei" charset="-122"/>
                <a:cs typeface="Microsoft YaHei" charset="-122"/>
              </a:rPr>
              <a:t>每个数据区块一般包含</a:t>
            </a:r>
            <a:r>
              <a:rPr lang="zh-CN" altLang="en-US" dirty="0">
                <a:solidFill>
                  <a:srgbClr val="FF0000"/>
                </a:solidFill>
                <a:latin typeface="Microsoft YaHei" charset="-122"/>
                <a:ea typeface="Microsoft YaHei" charset="-122"/>
                <a:cs typeface="Microsoft YaHei" charset="-122"/>
              </a:rPr>
              <a:t>区块头</a:t>
            </a:r>
            <a:r>
              <a:rPr lang="en-US" altLang="zh-CN" dirty="0">
                <a:latin typeface="Microsoft YaHei" charset="-122"/>
                <a:ea typeface="Microsoft YaHei" charset="-122"/>
                <a:cs typeface="Microsoft YaHei" charset="-122"/>
              </a:rPr>
              <a:t>(Header) </a:t>
            </a:r>
            <a:r>
              <a:rPr lang="zh-CN" altLang="en-US" dirty="0">
                <a:latin typeface="Microsoft YaHei" charset="-122"/>
                <a:ea typeface="Microsoft YaHei" charset="-122"/>
                <a:cs typeface="Microsoft YaHei" charset="-122"/>
              </a:rPr>
              <a:t>和</a:t>
            </a:r>
            <a:r>
              <a:rPr lang="zh-CN" altLang="en-US" dirty="0">
                <a:solidFill>
                  <a:srgbClr val="FF0000"/>
                </a:solidFill>
                <a:latin typeface="Microsoft YaHei" charset="-122"/>
                <a:ea typeface="Microsoft YaHei" charset="-122"/>
                <a:cs typeface="Microsoft YaHei" charset="-122"/>
              </a:rPr>
              <a:t>区块体</a:t>
            </a:r>
            <a:r>
              <a:rPr lang="en-US" altLang="zh-CN" dirty="0">
                <a:latin typeface="Microsoft YaHei" charset="-122"/>
                <a:ea typeface="Microsoft YaHei" charset="-122"/>
                <a:cs typeface="Microsoft YaHei" charset="-122"/>
              </a:rPr>
              <a:t>(Body) </a:t>
            </a:r>
            <a:r>
              <a:rPr lang="zh-CN" altLang="en-US" dirty="0">
                <a:latin typeface="Microsoft YaHei" charset="-122"/>
                <a:ea typeface="Microsoft YaHei" charset="-122"/>
                <a:cs typeface="Microsoft YaHei" charset="-122"/>
              </a:rPr>
              <a:t>两部分</a:t>
            </a:r>
            <a:endParaRPr lang="zh-CN" altLang="en-US" dirty="0">
              <a:solidFill>
                <a:schemeClr val="tx1">
                  <a:lumMod val="75000"/>
                  <a:lumOff val="25000"/>
                </a:schemeClr>
              </a:solidFill>
              <a:latin typeface="Microsoft YaHei" charset="-122"/>
              <a:ea typeface="Microsoft YaHei" charset="-122"/>
              <a:cs typeface="Microsoft YaHei" charset="-122"/>
            </a:endParaRPr>
          </a:p>
        </p:txBody>
      </p:sp>
      <p:sp>
        <p:nvSpPr>
          <p:cNvPr id="39" name="矩形 38"/>
          <p:cNvSpPr/>
          <p:nvPr/>
        </p:nvSpPr>
        <p:spPr>
          <a:xfrm>
            <a:off x="6830525" y="2286545"/>
            <a:ext cx="5231487" cy="923330"/>
          </a:xfrm>
          <a:prstGeom prst="rect">
            <a:avLst/>
          </a:prstGeom>
        </p:spPr>
        <p:txBody>
          <a:bodyPr wrap="square">
            <a:spAutoFit/>
          </a:bodyPr>
          <a:lstStyle/>
          <a:p>
            <a:pPr algn="just"/>
            <a:r>
              <a:rPr lang="zh-CN" altLang="en-US" dirty="0">
                <a:solidFill>
                  <a:srgbClr val="FF0000"/>
                </a:solidFill>
                <a:latin typeface="Microsoft YaHei" charset="-122"/>
                <a:ea typeface="Microsoft YaHei" charset="-122"/>
                <a:cs typeface="Microsoft YaHei" charset="-122"/>
              </a:rPr>
              <a:t>区块头</a:t>
            </a:r>
            <a:r>
              <a:rPr lang="zh-CN" altLang="en-US" dirty="0">
                <a:latin typeface="Microsoft YaHei" charset="-122"/>
                <a:ea typeface="Microsoft YaHei" charset="-122"/>
                <a:cs typeface="Microsoft YaHei" charset="-122"/>
              </a:rPr>
              <a:t>封装了当前版本号、前一区块地址、当前区块的</a:t>
            </a:r>
            <a:r>
              <a:rPr lang="zh-CN" altLang="en-US" dirty="0" smtClean="0">
                <a:latin typeface="Microsoft YaHei" charset="-122"/>
                <a:ea typeface="Microsoft YaHei" charset="-122"/>
                <a:cs typeface="Microsoft YaHei" charset="-122"/>
              </a:rPr>
              <a:t>目标、当前区块共识过程随机</a:t>
            </a:r>
            <a:r>
              <a:rPr lang="zh-CN" altLang="en-US" dirty="0">
                <a:latin typeface="Microsoft YaHei" charset="-122"/>
                <a:ea typeface="Microsoft YaHei" charset="-122"/>
                <a:cs typeface="Microsoft YaHei" charset="-122"/>
              </a:rPr>
              <a:t>数、</a:t>
            </a:r>
            <a:r>
              <a:rPr lang="en-US" altLang="zh-CN" dirty="0">
                <a:latin typeface="Microsoft YaHei" charset="-122"/>
                <a:ea typeface="Microsoft YaHei" charset="-122"/>
                <a:cs typeface="Microsoft YaHei" charset="-122"/>
              </a:rPr>
              <a:t>Merkle</a:t>
            </a:r>
            <a:r>
              <a:rPr lang="zh-CN" altLang="en-US" dirty="0">
                <a:latin typeface="Microsoft YaHei" charset="-122"/>
                <a:ea typeface="Microsoft YaHei" charset="-122"/>
                <a:cs typeface="Microsoft YaHei" charset="-122"/>
              </a:rPr>
              <a:t>根以及时哈希值间戳等</a:t>
            </a:r>
            <a:r>
              <a:rPr lang="zh-CN" altLang="en-US" dirty="0" smtClean="0">
                <a:latin typeface="Microsoft YaHei" charset="-122"/>
                <a:ea typeface="Microsoft YaHei" charset="-122"/>
                <a:cs typeface="Microsoft YaHei" charset="-122"/>
              </a:rPr>
              <a:t>信息</a:t>
            </a:r>
            <a:endParaRPr lang="zh-CN" altLang="en-US" dirty="0">
              <a:solidFill>
                <a:schemeClr val="tx1">
                  <a:lumMod val="75000"/>
                  <a:lumOff val="25000"/>
                </a:schemeClr>
              </a:solidFill>
              <a:latin typeface="Microsoft YaHei" charset="-122"/>
              <a:ea typeface="Microsoft YaHei" charset="-122"/>
              <a:cs typeface="Microsoft YaHei" charset="-122"/>
            </a:endParaRPr>
          </a:p>
        </p:txBody>
      </p:sp>
      <p:sp>
        <p:nvSpPr>
          <p:cNvPr id="42" name="矩形 41"/>
          <p:cNvSpPr/>
          <p:nvPr/>
        </p:nvSpPr>
        <p:spPr>
          <a:xfrm>
            <a:off x="6830525" y="3654907"/>
            <a:ext cx="5231487" cy="1200329"/>
          </a:xfrm>
          <a:prstGeom prst="rect">
            <a:avLst/>
          </a:prstGeom>
        </p:spPr>
        <p:txBody>
          <a:bodyPr wrap="square">
            <a:spAutoFit/>
          </a:bodyPr>
          <a:lstStyle/>
          <a:p>
            <a:pPr algn="just"/>
            <a:r>
              <a:rPr lang="zh-CN" altLang="en-US" dirty="0">
                <a:solidFill>
                  <a:srgbClr val="FF0000"/>
                </a:solidFill>
                <a:latin typeface="Microsoft YaHei" charset="-122"/>
                <a:ea typeface="Microsoft YaHei" charset="-122"/>
                <a:cs typeface="Microsoft YaHei" charset="-122"/>
              </a:rPr>
              <a:t>区块</a:t>
            </a:r>
            <a:r>
              <a:rPr lang="zh-CN" altLang="en-US" dirty="0" smtClean="0">
                <a:solidFill>
                  <a:srgbClr val="FF0000"/>
                </a:solidFill>
                <a:latin typeface="Microsoft YaHei" charset="-122"/>
                <a:ea typeface="Microsoft YaHei" charset="-122"/>
                <a:cs typeface="Microsoft YaHei" charset="-122"/>
              </a:rPr>
              <a:t>体</a:t>
            </a:r>
            <a:r>
              <a:rPr lang="zh-CN" altLang="en-US" dirty="0" smtClean="0">
                <a:latin typeface="Microsoft YaHei" charset="-122"/>
                <a:ea typeface="Microsoft YaHei" charset="-122"/>
                <a:cs typeface="Microsoft YaHei" charset="-122"/>
              </a:rPr>
              <a:t>包括</a:t>
            </a:r>
            <a:r>
              <a:rPr lang="zh-CN" altLang="en-US" dirty="0">
                <a:latin typeface="Microsoft YaHei" charset="-122"/>
                <a:ea typeface="Microsoft YaHei" charset="-122"/>
                <a:cs typeface="Microsoft YaHei" charset="-122"/>
              </a:rPr>
              <a:t>当前区块的交易数量以及经过验证的、区块创建过程中生成的所有交易记录</a:t>
            </a:r>
            <a:r>
              <a:rPr lang="en-US"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这些记录通过</a:t>
            </a:r>
            <a:r>
              <a:rPr lang="en-US" altLang="zh-CN" dirty="0">
                <a:latin typeface="Microsoft YaHei" charset="-122"/>
                <a:ea typeface="Microsoft YaHei" charset="-122"/>
                <a:cs typeface="Microsoft YaHei" charset="-122"/>
              </a:rPr>
              <a:t>Merkle</a:t>
            </a:r>
            <a:r>
              <a:rPr lang="zh-CN" altLang="en-US" dirty="0">
                <a:latin typeface="Microsoft YaHei" charset="-122"/>
                <a:ea typeface="Microsoft YaHei" charset="-122"/>
                <a:cs typeface="Microsoft YaHei" charset="-122"/>
              </a:rPr>
              <a:t>树的哈希过程</a:t>
            </a:r>
            <a:r>
              <a:rPr lang="zh-CN" altLang="en-US" dirty="0">
                <a:solidFill>
                  <a:srgbClr val="FF0000"/>
                </a:solidFill>
                <a:latin typeface="Microsoft YaHei" charset="-122"/>
                <a:ea typeface="Microsoft YaHei" charset="-122"/>
                <a:cs typeface="Microsoft YaHei" charset="-122"/>
              </a:rPr>
              <a:t>生成唯一的</a:t>
            </a:r>
            <a:r>
              <a:rPr lang="en-US" altLang="zh-CN" dirty="0" smtClean="0">
                <a:solidFill>
                  <a:srgbClr val="FF0000"/>
                </a:solidFill>
                <a:latin typeface="Microsoft YaHei" charset="-122"/>
                <a:ea typeface="Microsoft YaHei" charset="-122"/>
                <a:cs typeface="Microsoft YaHei" charset="-122"/>
              </a:rPr>
              <a:t>Merkle</a:t>
            </a:r>
            <a:r>
              <a:rPr lang="zh-CN" altLang="en-US" dirty="0" smtClean="0">
                <a:solidFill>
                  <a:srgbClr val="FF0000"/>
                </a:solidFill>
                <a:latin typeface="Microsoft YaHei" charset="-122"/>
                <a:ea typeface="Microsoft YaHei" charset="-122"/>
                <a:cs typeface="Microsoft YaHei" charset="-122"/>
              </a:rPr>
              <a:t>根</a:t>
            </a:r>
            <a:r>
              <a:rPr lang="zh-CN" altLang="en-US" dirty="0">
                <a:latin typeface="Microsoft YaHei" charset="-122"/>
                <a:ea typeface="Microsoft YaHei" charset="-122"/>
                <a:cs typeface="Microsoft YaHei" charset="-122"/>
              </a:rPr>
              <a:t>并记入区块头</a:t>
            </a:r>
            <a:endParaRPr lang="zh-CN" altLang="en-US" dirty="0">
              <a:solidFill>
                <a:schemeClr val="tx1">
                  <a:lumMod val="75000"/>
                  <a:lumOff val="25000"/>
                </a:schemeClr>
              </a:solidFill>
              <a:latin typeface="Microsoft YaHei" charset="-122"/>
              <a:ea typeface="Microsoft YaHei" charset="-122"/>
              <a:cs typeface="Microsoft YaHei" charset="-122"/>
            </a:endParaRPr>
          </a:p>
        </p:txBody>
      </p:sp>
      <p:sp>
        <p:nvSpPr>
          <p:cNvPr id="45" name="矩形 44"/>
          <p:cNvSpPr/>
          <p:nvPr/>
        </p:nvSpPr>
        <p:spPr>
          <a:xfrm>
            <a:off x="6830525" y="5061946"/>
            <a:ext cx="5231487" cy="923330"/>
          </a:xfrm>
          <a:prstGeom prst="rect">
            <a:avLst/>
          </a:prstGeom>
        </p:spPr>
        <p:txBody>
          <a:bodyPr wrap="square">
            <a:spAutoFit/>
          </a:bodyPr>
          <a:lstStyle/>
          <a:p>
            <a:pPr algn="just"/>
            <a:r>
              <a:rPr lang="zh-CN" altLang="en-US" dirty="0">
                <a:latin typeface="Microsoft YaHei" charset="-122"/>
                <a:ea typeface="Microsoft YaHei" charset="-122"/>
                <a:cs typeface="Microsoft YaHei" charset="-122"/>
              </a:rPr>
              <a:t>比特币网络可以动态</a:t>
            </a:r>
            <a:r>
              <a:rPr lang="zh-CN" altLang="en-US" dirty="0" smtClean="0">
                <a:latin typeface="Microsoft YaHei" charset="-122"/>
                <a:ea typeface="Microsoft YaHei" charset="-122"/>
                <a:cs typeface="Microsoft YaHei" charset="-122"/>
              </a:rPr>
              <a:t>调整共识</a:t>
            </a:r>
            <a:r>
              <a:rPr lang="zh-CN" altLang="en-US" dirty="0">
                <a:latin typeface="Microsoft YaHei" charset="-122"/>
                <a:ea typeface="Microsoft YaHei" charset="-122"/>
                <a:cs typeface="Microsoft YaHei" charset="-122"/>
              </a:rPr>
              <a:t>过程的难度值</a:t>
            </a:r>
            <a:r>
              <a:rPr lang="en-US"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最先找到正确的解随机数</a:t>
            </a:r>
            <a:r>
              <a:rPr lang="en-US" altLang="zh-CN" dirty="0" smtClean="0">
                <a:latin typeface="Microsoft YaHei" charset="-122"/>
                <a:ea typeface="Microsoft YaHei" charset="-122"/>
                <a:cs typeface="Microsoft YaHei" charset="-122"/>
              </a:rPr>
              <a:t>Nonce</a:t>
            </a:r>
            <a:r>
              <a:rPr lang="zh-CN" altLang="en-US" dirty="0" smtClean="0">
                <a:latin typeface="Microsoft YaHei" charset="-122"/>
                <a:ea typeface="Microsoft YaHei" charset="-122"/>
                <a:cs typeface="Microsoft YaHei" charset="-122"/>
              </a:rPr>
              <a:t>并</a:t>
            </a:r>
            <a:r>
              <a:rPr lang="zh-CN" altLang="en-US" dirty="0">
                <a:latin typeface="Microsoft YaHei" charset="-122"/>
                <a:ea typeface="Microsoft YaHei" charset="-122"/>
                <a:cs typeface="Microsoft YaHei" charset="-122"/>
              </a:rPr>
              <a:t>经过全体矿工验证的矿工将会获得当前区块的</a:t>
            </a:r>
            <a:r>
              <a:rPr lang="zh-CN" altLang="en-US" dirty="0">
                <a:solidFill>
                  <a:srgbClr val="FF0000"/>
                </a:solidFill>
                <a:latin typeface="Microsoft YaHei" charset="-122"/>
                <a:ea typeface="Microsoft YaHei" charset="-122"/>
                <a:cs typeface="Microsoft YaHei" charset="-122"/>
              </a:rPr>
              <a:t>记账权</a:t>
            </a:r>
          </a:p>
        </p:txBody>
      </p:sp>
      <p:sp>
        <p:nvSpPr>
          <p:cNvPr id="41" name="矩形 3"/>
          <p:cNvSpPr>
            <a:spLocks noChangeArrowheads="1"/>
          </p:cNvSpPr>
          <p:nvPr/>
        </p:nvSpPr>
        <p:spPr bwMode="auto">
          <a:xfrm>
            <a:off x="798575" y="234824"/>
            <a:ext cx="4622544" cy="523220"/>
          </a:xfrm>
          <a:prstGeom prst="rect">
            <a:avLst/>
          </a:prstGeom>
          <a:extLst/>
        </p:spPr>
        <p:txBody>
          <a:bodyPr wrap="square">
            <a:spAutoFit/>
          </a:bodyPr>
          <a:lstStyle/>
          <a:p>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区块的基本结构</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44" name="等腰三角形 43"/>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Picture 2" descr="C:\Users\LiuMingxi\Desktop\666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28" y="1552867"/>
            <a:ext cx="4918889" cy="3633130"/>
          </a:xfrm>
          <a:prstGeom prst="rect">
            <a:avLst/>
          </a:prstGeom>
          <a:noFill/>
          <a:extLst>
            <a:ext uri="{909E8E84-426E-40DD-AFC4-6F175D3DCCD1}">
              <a14:hiddenFill xmlns:a14="http://schemas.microsoft.com/office/drawing/2010/main">
                <a:solidFill>
                  <a:srgbClr val="FFFFFF"/>
                </a:solidFill>
              </a14:hiddenFill>
            </a:ext>
          </a:extLst>
        </p:spPr>
      </p:pic>
      <p:sp>
        <p:nvSpPr>
          <p:cNvPr id="3" name="右箭头 2"/>
          <p:cNvSpPr/>
          <p:nvPr/>
        </p:nvSpPr>
        <p:spPr bwMode="auto">
          <a:xfrm>
            <a:off x="4718304" y="3157944"/>
            <a:ext cx="463296" cy="547467"/>
          </a:xfrm>
          <a:prstGeom prst="rightArrow">
            <a:avLst/>
          </a:prstGeom>
          <a:ln/>
          <a:extLst/>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sz="1400"/>
          </a:p>
        </p:txBody>
      </p:sp>
    </p:spTree>
    <p:extLst>
      <p:ext uri="{BB962C8B-B14F-4D97-AF65-F5344CB8AC3E}">
        <p14:creationId xmlns:p14="http://schemas.microsoft.com/office/powerpoint/2010/main" val="2307426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44"/>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p:cTn id="14" dur="500" fill="hold"/>
                                        <p:tgtEl>
                                          <p:spTgt spid="41"/>
                                        </p:tgtEl>
                                        <p:attrNameLst>
                                          <p:attrName>ppt_w</p:attrName>
                                        </p:attrNameLst>
                                      </p:cBhvr>
                                      <p:tavLst>
                                        <p:tav tm="0">
                                          <p:val>
                                            <p:fltVal val="0"/>
                                          </p:val>
                                        </p:tav>
                                        <p:tav tm="100000">
                                          <p:val>
                                            <p:strVal val="#ppt_w"/>
                                          </p:val>
                                        </p:tav>
                                      </p:tavLst>
                                    </p:anim>
                                    <p:anim calcmode="lin" valueType="num">
                                      <p:cBhvr>
                                        <p:cTn id="15" dur="500" fill="hold"/>
                                        <p:tgtEl>
                                          <p:spTgt spid="41"/>
                                        </p:tgtEl>
                                        <p:attrNameLst>
                                          <p:attrName>ppt_h</p:attrName>
                                        </p:attrNameLst>
                                      </p:cBhvr>
                                      <p:tavLst>
                                        <p:tav tm="0">
                                          <p:val>
                                            <p:fltVal val="0"/>
                                          </p:val>
                                        </p:tav>
                                        <p:tav tm="100000">
                                          <p:val>
                                            <p:strVal val="#ppt_h"/>
                                          </p:val>
                                        </p:tav>
                                      </p:tavLst>
                                    </p:anim>
                                    <p:animEffect transition="in" filter="fade">
                                      <p:cBhvr>
                                        <p:cTn id="16" dur="500"/>
                                        <p:tgtEl>
                                          <p:spTgt spid="41"/>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41"/>
                                        </p:tgtEl>
                                        <p:attrNameLst>
                                          <p:attrName>ppt_x</p:attrName>
                                          <p:attrName>ppt_y</p:attrName>
                                        </p:attrNameLst>
                                      </p:cBhvr>
                                      <p:rCtr x="6068" y="0"/>
                                    </p:animMotion>
                                  </p:childTnLst>
                                </p:cTn>
                              </p:par>
                            </p:childTnLst>
                          </p:cTn>
                        </p:par>
                        <p:par>
                          <p:cTn id="19" fill="hold">
                            <p:stCondLst>
                              <p:cond delay="1000"/>
                            </p:stCondLst>
                            <p:childTnLst>
                              <p:par>
                                <p:cTn id="20" presetID="16" presetClass="entr" presetSubtype="42"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outHorizontal)">
                                      <p:cBhvr>
                                        <p:cTn id="22" dur="500"/>
                                        <p:tgtEl>
                                          <p:spTgt spid="6"/>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par>
                                <p:cTn id="27" presetID="22" presetClass="entr" presetSubtype="8"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par>
                                <p:cTn id="30" presetID="22" presetClass="entr" presetSubtype="8"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22" presetClass="entr" presetSubtype="8"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250" fill="hold"/>
                                        <p:tgtEl>
                                          <p:spTgt spid="19"/>
                                        </p:tgtEl>
                                        <p:attrNameLst>
                                          <p:attrName>ppt_w</p:attrName>
                                        </p:attrNameLst>
                                      </p:cBhvr>
                                      <p:tavLst>
                                        <p:tav tm="0">
                                          <p:val>
                                            <p:fltVal val="0"/>
                                          </p:val>
                                        </p:tav>
                                        <p:tav tm="100000">
                                          <p:val>
                                            <p:strVal val="#ppt_w"/>
                                          </p:val>
                                        </p:tav>
                                      </p:tavLst>
                                    </p:anim>
                                    <p:anim calcmode="lin" valueType="num">
                                      <p:cBhvr>
                                        <p:cTn id="40" dur="250" fill="hold"/>
                                        <p:tgtEl>
                                          <p:spTgt spid="19"/>
                                        </p:tgtEl>
                                        <p:attrNameLst>
                                          <p:attrName>ppt_h</p:attrName>
                                        </p:attrNameLst>
                                      </p:cBhvr>
                                      <p:tavLst>
                                        <p:tav tm="0">
                                          <p:val>
                                            <p:fltVal val="0"/>
                                          </p:val>
                                        </p:tav>
                                        <p:tav tm="100000">
                                          <p:val>
                                            <p:strVal val="#ppt_h"/>
                                          </p:val>
                                        </p:tav>
                                      </p:tavLst>
                                    </p:anim>
                                    <p:animEffect transition="in" filter="fade">
                                      <p:cBhvr>
                                        <p:cTn id="41" dur="250"/>
                                        <p:tgtEl>
                                          <p:spTgt spid="19"/>
                                        </p:tgtEl>
                                      </p:cBhvr>
                                    </p:animEffect>
                                  </p:childTnLst>
                                </p:cTn>
                              </p:par>
                            </p:childTnLst>
                          </p:cTn>
                        </p:par>
                        <p:par>
                          <p:cTn id="42" fill="hold">
                            <p:stCondLst>
                              <p:cond delay="2250"/>
                            </p:stCondLst>
                            <p:childTnLst>
                              <p:par>
                                <p:cTn id="43" presetID="53" presetClass="entr" presetSubtype="16"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250" fill="hold"/>
                                        <p:tgtEl>
                                          <p:spTgt spid="21"/>
                                        </p:tgtEl>
                                        <p:attrNameLst>
                                          <p:attrName>ppt_w</p:attrName>
                                        </p:attrNameLst>
                                      </p:cBhvr>
                                      <p:tavLst>
                                        <p:tav tm="0">
                                          <p:val>
                                            <p:fltVal val="0"/>
                                          </p:val>
                                        </p:tav>
                                        <p:tav tm="100000">
                                          <p:val>
                                            <p:strVal val="#ppt_w"/>
                                          </p:val>
                                        </p:tav>
                                      </p:tavLst>
                                    </p:anim>
                                    <p:anim calcmode="lin" valueType="num">
                                      <p:cBhvr>
                                        <p:cTn id="46" dur="250" fill="hold"/>
                                        <p:tgtEl>
                                          <p:spTgt spid="21"/>
                                        </p:tgtEl>
                                        <p:attrNameLst>
                                          <p:attrName>ppt_h</p:attrName>
                                        </p:attrNameLst>
                                      </p:cBhvr>
                                      <p:tavLst>
                                        <p:tav tm="0">
                                          <p:val>
                                            <p:fltVal val="0"/>
                                          </p:val>
                                        </p:tav>
                                        <p:tav tm="100000">
                                          <p:val>
                                            <p:strVal val="#ppt_h"/>
                                          </p:val>
                                        </p:tav>
                                      </p:tavLst>
                                    </p:anim>
                                    <p:animEffect transition="in" filter="fade">
                                      <p:cBhvr>
                                        <p:cTn id="47" dur="250"/>
                                        <p:tgtEl>
                                          <p:spTgt spid="21"/>
                                        </p:tgtEl>
                                      </p:cBhvr>
                                    </p:animEffect>
                                  </p:childTnLst>
                                </p:cTn>
                              </p:par>
                            </p:childTnLst>
                          </p:cTn>
                        </p:par>
                        <p:par>
                          <p:cTn id="48" fill="hold">
                            <p:stCondLst>
                              <p:cond delay="2500"/>
                            </p:stCondLst>
                            <p:childTnLst>
                              <p:par>
                                <p:cTn id="49" presetID="53" presetClass="entr" presetSubtype="16" fill="hold" grpId="0" nodeType="afterEffect">
                                  <p:stCondLst>
                                    <p:cond delay="0"/>
                                  </p:stCondLst>
                                  <p:iterate type="lt">
                                    <p:tmPct val="10000"/>
                                  </p:iterate>
                                  <p:childTnLst>
                                    <p:set>
                                      <p:cBhvr>
                                        <p:cTn id="50" dur="1" fill="hold">
                                          <p:stCondLst>
                                            <p:cond delay="0"/>
                                          </p:stCondLst>
                                        </p:cTn>
                                        <p:tgtEl>
                                          <p:spTgt spid="36"/>
                                        </p:tgtEl>
                                        <p:attrNameLst>
                                          <p:attrName>style.visibility</p:attrName>
                                        </p:attrNameLst>
                                      </p:cBhvr>
                                      <p:to>
                                        <p:strVal val="visible"/>
                                      </p:to>
                                    </p:set>
                                    <p:anim calcmode="lin" valueType="num">
                                      <p:cBhvr>
                                        <p:cTn id="51" dur="100" fill="hold"/>
                                        <p:tgtEl>
                                          <p:spTgt spid="36"/>
                                        </p:tgtEl>
                                        <p:attrNameLst>
                                          <p:attrName>ppt_w</p:attrName>
                                        </p:attrNameLst>
                                      </p:cBhvr>
                                      <p:tavLst>
                                        <p:tav tm="0">
                                          <p:val>
                                            <p:fltVal val="0"/>
                                          </p:val>
                                        </p:tav>
                                        <p:tav tm="100000">
                                          <p:val>
                                            <p:strVal val="#ppt_w"/>
                                          </p:val>
                                        </p:tav>
                                      </p:tavLst>
                                    </p:anim>
                                    <p:anim calcmode="lin" valueType="num">
                                      <p:cBhvr>
                                        <p:cTn id="52" dur="100" fill="hold"/>
                                        <p:tgtEl>
                                          <p:spTgt spid="36"/>
                                        </p:tgtEl>
                                        <p:attrNameLst>
                                          <p:attrName>ppt_h</p:attrName>
                                        </p:attrNameLst>
                                      </p:cBhvr>
                                      <p:tavLst>
                                        <p:tav tm="0">
                                          <p:val>
                                            <p:fltVal val="0"/>
                                          </p:val>
                                        </p:tav>
                                        <p:tav tm="100000">
                                          <p:val>
                                            <p:strVal val="#ppt_h"/>
                                          </p:val>
                                        </p:tav>
                                      </p:tavLst>
                                    </p:anim>
                                    <p:animEffect transition="in" filter="fade">
                                      <p:cBhvr>
                                        <p:cTn id="53" dur="100"/>
                                        <p:tgtEl>
                                          <p:spTgt spid="36"/>
                                        </p:tgtEl>
                                      </p:cBhvr>
                                    </p:animEffect>
                                  </p:childTnLst>
                                </p:cTn>
                              </p:par>
                            </p:childTnLst>
                          </p:cTn>
                        </p:par>
                        <p:par>
                          <p:cTn id="54" fill="hold">
                            <p:stCondLst>
                              <p:cond delay="2930"/>
                            </p:stCondLst>
                            <p:childTnLst>
                              <p:par>
                                <p:cTn id="55" presetID="53" presetClass="entr" presetSubtype="16" fill="hold" grpId="0" nodeType="after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250" fill="hold"/>
                                        <p:tgtEl>
                                          <p:spTgt spid="9"/>
                                        </p:tgtEl>
                                        <p:attrNameLst>
                                          <p:attrName>ppt_w</p:attrName>
                                        </p:attrNameLst>
                                      </p:cBhvr>
                                      <p:tavLst>
                                        <p:tav tm="0">
                                          <p:val>
                                            <p:fltVal val="0"/>
                                          </p:val>
                                        </p:tav>
                                        <p:tav tm="100000">
                                          <p:val>
                                            <p:strVal val="#ppt_w"/>
                                          </p:val>
                                        </p:tav>
                                      </p:tavLst>
                                    </p:anim>
                                    <p:anim calcmode="lin" valueType="num">
                                      <p:cBhvr>
                                        <p:cTn id="58" dur="250" fill="hold"/>
                                        <p:tgtEl>
                                          <p:spTgt spid="9"/>
                                        </p:tgtEl>
                                        <p:attrNameLst>
                                          <p:attrName>ppt_h</p:attrName>
                                        </p:attrNameLst>
                                      </p:cBhvr>
                                      <p:tavLst>
                                        <p:tav tm="0">
                                          <p:val>
                                            <p:fltVal val="0"/>
                                          </p:val>
                                        </p:tav>
                                        <p:tav tm="100000">
                                          <p:val>
                                            <p:strVal val="#ppt_h"/>
                                          </p:val>
                                        </p:tav>
                                      </p:tavLst>
                                    </p:anim>
                                    <p:animEffect transition="in" filter="fade">
                                      <p:cBhvr>
                                        <p:cTn id="59" dur="250"/>
                                        <p:tgtEl>
                                          <p:spTgt spid="9"/>
                                        </p:tgtEl>
                                      </p:cBhvr>
                                    </p:animEffect>
                                  </p:childTnLst>
                                </p:cTn>
                              </p:par>
                            </p:childTnLst>
                          </p:cTn>
                        </p:par>
                        <p:par>
                          <p:cTn id="60" fill="hold">
                            <p:stCondLst>
                              <p:cond delay="3180"/>
                            </p:stCondLst>
                            <p:childTnLst>
                              <p:par>
                                <p:cTn id="61" presetID="53" presetClass="entr" presetSubtype="16"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p:cTn id="63" dur="250" fill="hold"/>
                                        <p:tgtEl>
                                          <p:spTgt spid="24"/>
                                        </p:tgtEl>
                                        <p:attrNameLst>
                                          <p:attrName>ppt_w</p:attrName>
                                        </p:attrNameLst>
                                      </p:cBhvr>
                                      <p:tavLst>
                                        <p:tav tm="0">
                                          <p:val>
                                            <p:fltVal val="0"/>
                                          </p:val>
                                        </p:tav>
                                        <p:tav tm="100000">
                                          <p:val>
                                            <p:strVal val="#ppt_w"/>
                                          </p:val>
                                        </p:tav>
                                      </p:tavLst>
                                    </p:anim>
                                    <p:anim calcmode="lin" valueType="num">
                                      <p:cBhvr>
                                        <p:cTn id="64" dur="250" fill="hold"/>
                                        <p:tgtEl>
                                          <p:spTgt spid="24"/>
                                        </p:tgtEl>
                                        <p:attrNameLst>
                                          <p:attrName>ppt_h</p:attrName>
                                        </p:attrNameLst>
                                      </p:cBhvr>
                                      <p:tavLst>
                                        <p:tav tm="0">
                                          <p:val>
                                            <p:fltVal val="0"/>
                                          </p:val>
                                        </p:tav>
                                        <p:tav tm="100000">
                                          <p:val>
                                            <p:strVal val="#ppt_h"/>
                                          </p:val>
                                        </p:tav>
                                      </p:tavLst>
                                    </p:anim>
                                    <p:animEffect transition="in" filter="fade">
                                      <p:cBhvr>
                                        <p:cTn id="65" dur="250"/>
                                        <p:tgtEl>
                                          <p:spTgt spid="24"/>
                                        </p:tgtEl>
                                      </p:cBhvr>
                                    </p:animEffect>
                                  </p:childTnLst>
                                </p:cTn>
                              </p:par>
                            </p:childTnLst>
                          </p:cTn>
                        </p:par>
                        <p:par>
                          <p:cTn id="66" fill="hold">
                            <p:stCondLst>
                              <p:cond delay="3430"/>
                            </p:stCondLst>
                            <p:childTnLst>
                              <p:par>
                                <p:cTn id="67" presetID="53" presetClass="entr" presetSubtype="16" fill="hold" grpId="0" nodeType="afterEffect">
                                  <p:stCondLst>
                                    <p:cond delay="0"/>
                                  </p:stCondLst>
                                  <p:iterate type="lt">
                                    <p:tmPct val="10000"/>
                                  </p:iterate>
                                  <p:childTnLst>
                                    <p:set>
                                      <p:cBhvr>
                                        <p:cTn id="68" dur="1" fill="hold">
                                          <p:stCondLst>
                                            <p:cond delay="0"/>
                                          </p:stCondLst>
                                        </p:cTn>
                                        <p:tgtEl>
                                          <p:spTgt spid="39"/>
                                        </p:tgtEl>
                                        <p:attrNameLst>
                                          <p:attrName>style.visibility</p:attrName>
                                        </p:attrNameLst>
                                      </p:cBhvr>
                                      <p:to>
                                        <p:strVal val="visible"/>
                                      </p:to>
                                    </p:set>
                                    <p:anim calcmode="lin" valueType="num">
                                      <p:cBhvr>
                                        <p:cTn id="69" dur="100" fill="hold"/>
                                        <p:tgtEl>
                                          <p:spTgt spid="39"/>
                                        </p:tgtEl>
                                        <p:attrNameLst>
                                          <p:attrName>ppt_w</p:attrName>
                                        </p:attrNameLst>
                                      </p:cBhvr>
                                      <p:tavLst>
                                        <p:tav tm="0">
                                          <p:val>
                                            <p:fltVal val="0"/>
                                          </p:val>
                                        </p:tav>
                                        <p:tav tm="100000">
                                          <p:val>
                                            <p:strVal val="#ppt_w"/>
                                          </p:val>
                                        </p:tav>
                                      </p:tavLst>
                                    </p:anim>
                                    <p:anim calcmode="lin" valueType="num">
                                      <p:cBhvr>
                                        <p:cTn id="70" dur="100" fill="hold"/>
                                        <p:tgtEl>
                                          <p:spTgt spid="39"/>
                                        </p:tgtEl>
                                        <p:attrNameLst>
                                          <p:attrName>ppt_h</p:attrName>
                                        </p:attrNameLst>
                                      </p:cBhvr>
                                      <p:tavLst>
                                        <p:tav tm="0">
                                          <p:val>
                                            <p:fltVal val="0"/>
                                          </p:val>
                                        </p:tav>
                                        <p:tav tm="100000">
                                          <p:val>
                                            <p:strVal val="#ppt_h"/>
                                          </p:val>
                                        </p:tav>
                                      </p:tavLst>
                                    </p:anim>
                                    <p:animEffect transition="in" filter="fade">
                                      <p:cBhvr>
                                        <p:cTn id="71" dur="100"/>
                                        <p:tgtEl>
                                          <p:spTgt spid="39"/>
                                        </p:tgtEl>
                                      </p:cBhvr>
                                    </p:animEffect>
                                  </p:childTnLst>
                                </p:cTn>
                              </p:par>
                            </p:childTnLst>
                          </p:cTn>
                        </p:par>
                        <p:par>
                          <p:cTn id="72" fill="hold">
                            <p:stCondLst>
                              <p:cond delay="4090"/>
                            </p:stCondLst>
                            <p:childTnLst>
                              <p:par>
                                <p:cTn id="73" presetID="53" presetClass="entr" presetSubtype="16" fill="hold" grpId="0" nodeType="afterEffect">
                                  <p:stCondLst>
                                    <p:cond delay="0"/>
                                  </p:stCondLst>
                                  <p:childTnLst>
                                    <p:set>
                                      <p:cBhvr>
                                        <p:cTn id="74" dur="1" fill="hold">
                                          <p:stCondLst>
                                            <p:cond delay="0"/>
                                          </p:stCondLst>
                                        </p:cTn>
                                        <p:tgtEl>
                                          <p:spTgt spid="17"/>
                                        </p:tgtEl>
                                        <p:attrNameLst>
                                          <p:attrName>style.visibility</p:attrName>
                                        </p:attrNameLst>
                                      </p:cBhvr>
                                      <p:to>
                                        <p:strVal val="visible"/>
                                      </p:to>
                                    </p:set>
                                    <p:anim calcmode="lin" valueType="num">
                                      <p:cBhvr>
                                        <p:cTn id="75" dur="250" fill="hold"/>
                                        <p:tgtEl>
                                          <p:spTgt spid="17"/>
                                        </p:tgtEl>
                                        <p:attrNameLst>
                                          <p:attrName>ppt_w</p:attrName>
                                        </p:attrNameLst>
                                      </p:cBhvr>
                                      <p:tavLst>
                                        <p:tav tm="0">
                                          <p:val>
                                            <p:fltVal val="0"/>
                                          </p:val>
                                        </p:tav>
                                        <p:tav tm="100000">
                                          <p:val>
                                            <p:strVal val="#ppt_w"/>
                                          </p:val>
                                        </p:tav>
                                      </p:tavLst>
                                    </p:anim>
                                    <p:anim calcmode="lin" valueType="num">
                                      <p:cBhvr>
                                        <p:cTn id="76" dur="250" fill="hold"/>
                                        <p:tgtEl>
                                          <p:spTgt spid="17"/>
                                        </p:tgtEl>
                                        <p:attrNameLst>
                                          <p:attrName>ppt_h</p:attrName>
                                        </p:attrNameLst>
                                      </p:cBhvr>
                                      <p:tavLst>
                                        <p:tav tm="0">
                                          <p:val>
                                            <p:fltVal val="0"/>
                                          </p:val>
                                        </p:tav>
                                        <p:tav tm="100000">
                                          <p:val>
                                            <p:strVal val="#ppt_h"/>
                                          </p:val>
                                        </p:tav>
                                      </p:tavLst>
                                    </p:anim>
                                    <p:animEffect transition="in" filter="fade">
                                      <p:cBhvr>
                                        <p:cTn id="77" dur="250"/>
                                        <p:tgtEl>
                                          <p:spTgt spid="17"/>
                                        </p:tgtEl>
                                      </p:cBhvr>
                                    </p:animEffect>
                                  </p:childTnLst>
                                </p:cTn>
                              </p:par>
                            </p:childTnLst>
                          </p:cTn>
                        </p:par>
                        <p:par>
                          <p:cTn id="78" fill="hold">
                            <p:stCondLst>
                              <p:cond delay="4340"/>
                            </p:stCondLst>
                            <p:childTnLst>
                              <p:par>
                                <p:cTn id="79" presetID="53" presetClass="entr" presetSubtype="16"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 calcmode="lin" valueType="num">
                                      <p:cBhvr>
                                        <p:cTn id="81" dur="250" fill="hold"/>
                                        <p:tgtEl>
                                          <p:spTgt spid="23"/>
                                        </p:tgtEl>
                                        <p:attrNameLst>
                                          <p:attrName>ppt_w</p:attrName>
                                        </p:attrNameLst>
                                      </p:cBhvr>
                                      <p:tavLst>
                                        <p:tav tm="0">
                                          <p:val>
                                            <p:fltVal val="0"/>
                                          </p:val>
                                        </p:tav>
                                        <p:tav tm="100000">
                                          <p:val>
                                            <p:strVal val="#ppt_w"/>
                                          </p:val>
                                        </p:tav>
                                      </p:tavLst>
                                    </p:anim>
                                    <p:anim calcmode="lin" valueType="num">
                                      <p:cBhvr>
                                        <p:cTn id="82" dur="250" fill="hold"/>
                                        <p:tgtEl>
                                          <p:spTgt spid="23"/>
                                        </p:tgtEl>
                                        <p:attrNameLst>
                                          <p:attrName>ppt_h</p:attrName>
                                        </p:attrNameLst>
                                      </p:cBhvr>
                                      <p:tavLst>
                                        <p:tav tm="0">
                                          <p:val>
                                            <p:fltVal val="0"/>
                                          </p:val>
                                        </p:tav>
                                        <p:tav tm="100000">
                                          <p:val>
                                            <p:strVal val="#ppt_h"/>
                                          </p:val>
                                        </p:tav>
                                      </p:tavLst>
                                    </p:anim>
                                    <p:animEffect transition="in" filter="fade">
                                      <p:cBhvr>
                                        <p:cTn id="83" dur="250"/>
                                        <p:tgtEl>
                                          <p:spTgt spid="23"/>
                                        </p:tgtEl>
                                      </p:cBhvr>
                                    </p:animEffect>
                                  </p:childTnLst>
                                </p:cTn>
                              </p:par>
                            </p:childTnLst>
                          </p:cTn>
                        </p:par>
                        <p:par>
                          <p:cTn id="84" fill="hold">
                            <p:stCondLst>
                              <p:cond delay="4590"/>
                            </p:stCondLst>
                            <p:childTnLst>
                              <p:par>
                                <p:cTn id="85" presetID="53" presetClass="entr" presetSubtype="16" fill="hold" grpId="0" nodeType="afterEffect">
                                  <p:stCondLst>
                                    <p:cond delay="0"/>
                                  </p:stCondLst>
                                  <p:iterate type="lt">
                                    <p:tmPct val="10000"/>
                                  </p:iterate>
                                  <p:childTnLst>
                                    <p:set>
                                      <p:cBhvr>
                                        <p:cTn id="86" dur="1" fill="hold">
                                          <p:stCondLst>
                                            <p:cond delay="0"/>
                                          </p:stCondLst>
                                        </p:cTn>
                                        <p:tgtEl>
                                          <p:spTgt spid="42"/>
                                        </p:tgtEl>
                                        <p:attrNameLst>
                                          <p:attrName>style.visibility</p:attrName>
                                        </p:attrNameLst>
                                      </p:cBhvr>
                                      <p:to>
                                        <p:strVal val="visible"/>
                                      </p:to>
                                    </p:set>
                                    <p:anim calcmode="lin" valueType="num">
                                      <p:cBhvr>
                                        <p:cTn id="87" dur="100" fill="hold"/>
                                        <p:tgtEl>
                                          <p:spTgt spid="42"/>
                                        </p:tgtEl>
                                        <p:attrNameLst>
                                          <p:attrName>ppt_w</p:attrName>
                                        </p:attrNameLst>
                                      </p:cBhvr>
                                      <p:tavLst>
                                        <p:tav tm="0">
                                          <p:val>
                                            <p:fltVal val="0"/>
                                          </p:val>
                                        </p:tav>
                                        <p:tav tm="100000">
                                          <p:val>
                                            <p:strVal val="#ppt_w"/>
                                          </p:val>
                                        </p:tav>
                                      </p:tavLst>
                                    </p:anim>
                                    <p:anim calcmode="lin" valueType="num">
                                      <p:cBhvr>
                                        <p:cTn id="88" dur="100" fill="hold"/>
                                        <p:tgtEl>
                                          <p:spTgt spid="42"/>
                                        </p:tgtEl>
                                        <p:attrNameLst>
                                          <p:attrName>ppt_h</p:attrName>
                                        </p:attrNameLst>
                                      </p:cBhvr>
                                      <p:tavLst>
                                        <p:tav tm="0">
                                          <p:val>
                                            <p:fltVal val="0"/>
                                          </p:val>
                                        </p:tav>
                                        <p:tav tm="100000">
                                          <p:val>
                                            <p:strVal val="#ppt_h"/>
                                          </p:val>
                                        </p:tav>
                                      </p:tavLst>
                                    </p:anim>
                                    <p:animEffect transition="in" filter="fade">
                                      <p:cBhvr>
                                        <p:cTn id="89" dur="100"/>
                                        <p:tgtEl>
                                          <p:spTgt spid="42"/>
                                        </p:tgtEl>
                                      </p:cBhvr>
                                    </p:animEffect>
                                  </p:childTnLst>
                                </p:cTn>
                              </p:par>
                            </p:childTnLst>
                          </p:cTn>
                        </p:par>
                        <p:par>
                          <p:cTn id="90" fill="hold">
                            <p:stCondLst>
                              <p:cond delay="5430"/>
                            </p:stCondLst>
                            <p:childTnLst>
                              <p:par>
                                <p:cTn id="91" presetID="53" presetClass="entr" presetSubtype="16" fill="hold" grpId="0" nodeType="after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p:cTn id="93" dur="250" fill="hold"/>
                                        <p:tgtEl>
                                          <p:spTgt spid="18"/>
                                        </p:tgtEl>
                                        <p:attrNameLst>
                                          <p:attrName>ppt_w</p:attrName>
                                        </p:attrNameLst>
                                      </p:cBhvr>
                                      <p:tavLst>
                                        <p:tav tm="0">
                                          <p:val>
                                            <p:fltVal val="0"/>
                                          </p:val>
                                        </p:tav>
                                        <p:tav tm="100000">
                                          <p:val>
                                            <p:strVal val="#ppt_w"/>
                                          </p:val>
                                        </p:tav>
                                      </p:tavLst>
                                    </p:anim>
                                    <p:anim calcmode="lin" valueType="num">
                                      <p:cBhvr>
                                        <p:cTn id="94" dur="250" fill="hold"/>
                                        <p:tgtEl>
                                          <p:spTgt spid="18"/>
                                        </p:tgtEl>
                                        <p:attrNameLst>
                                          <p:attrName>ppt_h</p:attrName>
                                        </p:attrNameLst>
                                      </p:cBhvr>
                                      <p:tavLst>
                                        <p:tav tm="0">
                                          <p:val>
                                            <p:fltVal val="0"/>
                                          </p:val>
                                        </p:tav>
                                        <p:tav tm="100000">
                                          <p:val>
                                            <p:strVal val="#ppt_h"/>
                                          </p:val>
                                        </p:tav>
                                      </p:tavLst>
                                    </p:anim>
                                    <p:animEffect transition="in" filter="fade">
                                      <p:cBhvr>
                                        <p:cTn id="95" dur="250"/>
                                        <p:tgtEl>
                                          <p:spTgt spid="18"/>
                                        </p:tgtEl>
                                      </p:cBhvr>
                                    </p:animEffect>
                                  </p:childTnLst>
                                </p:cTn>
                              </p:par>
                            </p:childTnLst>
                          </p:cTn>
                        </p:par>
                        <p:par>
                          <p:cTn id="96" fill="hold">
                            <p:stCondLst>
                              <p:cond delay="5680"/>
                            </p:stCondLst>
                            <p:childTnLst>
                              <p:par>
                                <p:cTn id="97" presetID="53" presetClass="entr" presetSubtype="16" fill="hold" nodeType="afterEffect">
                                  <p:stCondLst>
                                    <p:cond delay="0"/>
                                  </p:stCondLst>
                                  <p:childTnLst>
                                    <p:set>
                                      <p:cBhvr>
                                        <p:cTn id="98" dur="1" fill="hold">
                                          <p:stCondLst>
                                            <p:cond delay="0"/>
                                          </p:stCondLst>
                                        </p:cTn>
                                        <p:tgtEl>
                                          <p:spTgt spid="22"/>
                                        </p:tgtEl>
                                        <p:attrNameLst>
                                          <p:attrName>style.visibility</p:attrName>
                                        </p:attrNameLst>
                                      </p:cBhvr>
                                      <p:to>
                                        <p:strVal val="visible"/>
                                      </p:to>
                                    </p:set>
                                    <p:anim calcmode="lin" valueType="num">
                                      <p:cBhvr>
                                        <p:cTn id="99" dur="250" fill="hold"/>
                                        <p:tgtEl>
                                          <p:spTgt spid="22"/>
                                        </p:tgtEl>
                                        <p:attrNameLst>
                                          <p:attrName>ppt_w</p:attrName>
                                        </p:attrNameLst>
                                      </p:cBhvr>
                                      <p:tavLst>
                                        <p:tav tm="0">
                                          <p:val>
                                            <p:fltVal val="0"/>
                                          </p:val>
                                        </p:tav>
                                        <p:tav tm="100000">
                                          <p:val>
                                            <p:strVal val="#ppt_w"/>
                                          </p:val>
                                        </p:tav>
                                      </p:tavLst>
                                    </p:anim>
                                    <p:anim calcmode="lin" valueType="num">
                                      <p:cBhvr>
                                        <p:cTn id="100" dur="250" fill="hold"/>
                                        <p:tgtEl>
                                          <p:spTgt spid="22"/>
                                        </p:tgtEl>
                                        <p:attrNameLst>
                                          <p:attrName>ppt_h</p:attrName>
                                        </p:attrNameLst>
                                      </p:cBhvr>
                                      <p:tavLst>
                                        <p:tav tm="0">
                                          <p:val>
                                            <p:fltVal val="0"/>
                                          </p:val>
                                        </p:tav>
                                        <p:tav tm="100000">
                                          <p:val>
                                            <p:strVal val="#ppt_h"/>
                                          </p:val>
                                        </p:tav>
                                      </p:tavLst>
                                    </p:anim>
                                    <p:animEffect transition="in" filter="fade">
                                      <p:cBhvr>
                                        <p:cTn id="101" dur="250"/>
                                        <p:tgtEl>
                                          <p:spTgt spid="22"/>
                                        </p:tgtEl>
                                      </p:cBhvr>
                                    </p:animEffect>
                                  </p:childTnLst>
                                </p:cTn>
                              </p:par>
                            </p:childTnLst>
                          </p:cTn>
                        </p:par>
                        <p:par>
                          <p:cTn id="102" fill="hold">
                            <p:stCondLst>
                              <p:cond delay="5930"/>
                            </p:stCondLst>
                            <p:childTnLst>
                              <p:par>
                                <p:cTn id="103" presetID="53" presetClass="entr" presetSubtype="16" fill="hold" grpId="0" nodeType="afterEffect">
                                  <p:stCondLst>
                                    <p:cond delay="0"/>
                                  </p:stCondLst>
                                  <p:iterate type="lt">
                                    <p:tmPct val="10000"/>
                                  </p:iterate>
                                  <p:childTnLst>
                                    <p:set>
                                      <p:cBhvr>
                                        <p:cTn id="104" dur="1" fill="hold">
                                          <p:stCondLst>
                                            <p:cond delay="0"/>
                                          </p:stCondLst>
                                        </p:cTn>
                                        <p:tgtEl>
                                          <p:spTgt spid="45"/>
                                        </p:tgtEl>
                                        <p:attrNameLst>
                                          <p:attrName>style.visibility</p:attrName>
                                        </p:attrNameLst>
                                      </p:cBhvr>
                                      <p:to>
                                        <p:strVal val="visible"/>
                                      </p:to>
                                    </p:set>
                                    <p:anim calcmode="lin" valueType="num">
                                      <p:cBhvr>
                                        <p:cTn id="105" dur="100" fill="hold"/>
                                        <p:tgtEl>
                                          <p:spTgt spid="45"/>
                                        </p:tgtEl>
                                        <p:attrNameLst>
                                          <p:attrName>ppt_w</p:attrName>
                                        </p:attrNameLst>
                                      </p:cBhvr>
                                      <p:tavLst>
                                        <p:tav tm="0">
                                          <p:val>
                                            <p:fltVal val="0"/>
                                          </p:val>
                                        </p:tav>
                                        <p:tav tm="100000">
                                          <p:val>
                                            <p:strVal val="#ppt_w"/>
                                          </p:val>
                                        </p:tav>
                                      </p:tavLst>
                                    </p:anim>
                                    <p:anim calcmode="lin" valueType="num">
                                      <p:cBhvr>
                                        <p:cTn id="106" dur="100" fill="hold"/>
                                        <p:tgtEl>
                                          <p:spTgt spid="45"/>
                                        </p:tgtEl>
                                        <p:attrNameLst>
                                          <p:attrName>ppt_h</p:attrName>
                                        </p:attrNameLst>
                                      </p:cBhvr>
                                      <p:tavLst>
                                        <p:tav tm="0">
                                          <p:val>
                                            <p:fltVal val="0"/>
                                          </p:val>
                                        </p:tav>
                                        <p:tav tm="100000">
                                          <p:val>
                                            <p:strVal val="#ppt_h"/>
                                          </p:val>
                                        </p:tav>
                                      </p:tavLst>
                                    </p:anim>
                                    <p:animEffect transition="in" filter="fade">
                                      <p:cBhvr>
                                        <p:cTn id="107" dur="1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8" grpId="0" animBg="1"/>
      <p:bldP spid="19" grpId="0" animBg="1"/>
      <p:bldP spid="21" grpId="0" animBg="1"/>
      <p:bldP spid="24" grpId="0" animBg="1"/>
      <p:bldP spid="36" grpId="0"/>
      <p:bldP spid="39" grpId="0"/>
      <p:bldP spid="42" grpId="0"/>
      <p:bldP spid="45" grpId="0"/>
      <p:bldP spid="41" grpId="0"/>
      <p:bldP spid="41" grpId="1"/>
      <p:bldP spid="44" grpId="0" animBg="1"/>
      <p:bldP spid="4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3"/>
          <p:cNvSpPr>
            <a:spLocks noChangeArrowheads="1"/>
          </p:cNvSpPr>
          <p:nvPr/>
        </p:nvSpPr>
        <p:spPr bwMode="auto">
          <a:xfrm>
            <a:off x="798575" y="234824"/>
            <a:ext cx="4622544" cy="523220"/>
          </a:xfrm>
          <a:prstGeom prst="rect">
            <a:avLst/>
          </a:prstGeom>
          <a:extLst/>
        </p:spPr>
        <p:txBody>
          <a:bodyPr wrap="square">
            <a:spAutoFit/>
          </a:bodyPr>
          <a:lstStyle/>
          <a:p>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几种典型共识机制的比较</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6" name="等腰三角形 26"/>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表格 1"/>
          <p:cNvGraphicFramePr>
            <a:graphicFrameLocks noGrp="1"/>
          </p:cNvGraphicFramePr>
          <p:nvPr>
            <p:extLst>
              <p:ext uri="{D42A27DB-BD31-4B8C-83A1-F6EECF244321}">
                <p14:modId xmlns:p14="http://schemas.microsoft.com/office/powerpoint/2010/main" val="634076214"/>
              </p:ext>
            </p:extLst>
          </p:nvPr>
        </p:nvGraphicFramePr>
        <p:xfrm>
          <a:off x="294468" y="882261"/>
          <a:ext cx="11312316" cy="5786764"/>
        </p:xfrm>
        <a:graphic>
          <a:graphicData uri="http://schemas.openxmlformats.org/drawingml/2006/table">
            <a:tbl>
              <a:tblPr firstRow="1" firstCol="1" bandRow="1">
                <a:tableStyleId>{5C22544A-7EE6-4342-B048-85BDC9FD1C3A}</a:tableStyleId>
              </a:tblPr>
              <a:tblGrid>
                <a:gridCol w="1622474">
                  <a:extLst>
                    <a:ext uri="{9D8B030D-6E8A-4147-A177-3AD203B41FA5}">
                      <a16:colId xmlns:a16="http://schemas.microsoft.com/office/drawing/2014/main" val="20000"/>
                    </a:ext>
                  </a:extLst>
                </a:gridCol>
                <a:gridCol w="1669917">
                  <a:extLst>
                    <a:ext uri="{9D8B030D-6E8A-4147-A177-3AD203B41FA5}">
                      <a16:colId xmlns:a16="http://schemas.microsoft.com/office/drawing/2014/main" val="20001"/>
                    </a:ext>
                  </a:extLst>
                </a:gridCol>
                <a:gridCol w="1308515">
                  <a:extLst>
                    <a:ext uri="{9D8B030D-6E8A-4147-A177-3AD203B41FA5}">
                      <a16:colId xmlns:a16="http://schemas.microsoft.com/office/drawing/2014/main" val="20002"/>
                    </a:ext>
                  </a:extLst>
                </a:gridCol>
                <a:gridCol w="1216877">
                  <a:extLst>
                    <a:ext uri="{9D8B030D-6E8A-4147-A177-3AD203B41FA5}">
                      <a16:colId xmlns:a16="http://schemas.microsoft.com/office/drawing/2014/main" val="20003"/>
                    </a:ext>
                  </a:extLst>
                </a:gridCol>
                <a:gridCol w="1398867">
                  <a:extLst>
                    <a:ext uri="{9D8B030D-6E8A-4147-A177-3AD203B41FA5}">
                      <a16:colId xmlns:a16="http://schemas.microsoft.com/office/drawing/2014/main" val="20004"/>
                    </a:ext>
                  </a:extLst>
                </a:gridCol>
                <a:gridCol w="1398867">
                  <a:extLst>
                    <a:ext uri="{9D8B030D-6E8A-4147-A177-3AD203B41FA5}">
                      <a16:colId xmlns:a16="http://schemas.microsoft.com/office/drawing/2014/main" val="20005"/>
                    </a:ext>
                  </a:extLst>
                </a:gridCol>
                <a:gridCol w="1433808">
                  <a:extLst>
                    <a:ext uri="{9D8B030D-6E8A-4147-A177-3AD203B41FA5}">
                      <a16:colId xmlns:a16="http://schemas.microsoft.com/office/drawing/2014/main" val="20006"/>
                    </a:ext>
                  </a:extLst>
                </a:gridCol>
                <a:gridCol w="1262991">
                  <a:extLst>
                    <a:ext uri="{9D8B030D-6E8A-4147-A177-3AD203B41FA5}">
                      <a16:colId xmlns:a16="http://schemas.microsoft.com/office/drawing/2014/main" val="20007"/>
                    </a:ext>
                  </a:extLst>
                </a:gridCol>
              </a:tblGrid>
              <a:tr h="484457">
                <a:tc>
                  <a:txBody>
                    <a:bodyPr/>
                    <a:lstStyle/>
                    <a:p>
                      <a:pPr algn="ctr">
                        <a:lnSpc>
                          <a:spcPct val="100000"/>
                        </a:lnSpc>
                        <a:spcAft>
                          <a:spcPts val="0"/>
                        </a:spcAft>
                        <a:tabLst>
                          <a:tab pos="560070" algn="l"/>
                        </a:tabLst>
                      </a:pPr>
                      <a:r>
                        <a:rPr lang="en-US" sz="1400" kern="100" dirty="0">
                          <a:effectLst/>
                        </a:rPr>
                        <a:t> </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en-US" sz="1400" kern="100" dirty="0">
                          <a:effectLst/>
                        </a:rPr>
                        <a:t>POW</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en-US" sz="1400" kern="100">
                          <a:effectLst/>
                        </a:rPr>
                        <a:t>POS</a:t>
                      </a:r>
                      <a:endParaRPr lang="zh-CN" sz="1400" kern="10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en-US" sz="1400" kern="100" dirty="0">
                          <a:effectLst/>
                        </a:rPr>
                        <a:t>DPOS</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en-US" sz="1400" kern="100">
                          <a:effectLst/>
                        </a:rPr>
                        <a:t>PBFT</a:t>
                      </a:r>
                      <a:endParaRPr lang="zh-CN" sz="1400" kern="10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en-US" sz="1400" kern="100">
                          <a:effectLst/>
                        </a:rPr>
                        <a:t>dBFT</a:t>
                      </a:r>
                      <a:endParaRPr lang="zh-CN" sz="1400" kern="10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en-US" sz="1400" kern="100">
                          <a:effectLst/>
                        </a:rPr>
                        <a:t>RBFT</a:t>
                      </a:r>
                      <a:endParaRPr lang="zh-CN" sz="1400" kern="10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en-US" sz="1400" kern="100">
                          <a:effectLst/>
                        </a:rPr>
                        <a:t>SCP</a:t>
                      </a:r>
                      <a:endParaRPr lang="zh-CN" sz="1400" kern="100">
                        <a:effectLst/>
                        <a:latin typeface="Times New Roman" charset="0"/>
                        <a:ea typeface="DengXian" charset="-122"/>
                      </a:endParaRPr>
                    </a:p>
                  </a:txBody>
                  <a:tcPr marL="59336" marR="59336" marT="0" marB="0" anchor="ctr"/>
                </a:tc>
                <a:extLst>
                  <a:ext uri="{0D108BD9-81ED-4DB2-BD59-A6C34878D82A}">
                    <a16:rowId xmlns:a16="http://schemas.microsoft.com/office/drawing/2014/main" val="10000"/>
                  </a:ext>
                </a:extLst>
              </a:tr>
              <a:tr h="483307">
                <a:tc>
                  <a:txBody>
                    <a:bodyPr/>
                    <a:lstStyle/>
                    <a:p>
                      <a:pPr algn="ctr">
                        <a:lnSpc>
                          <a:spcPct val="100000"/>
                        </a:lnSpc>
                        <a:spcAft>
                          <a:spcPts val="0"/>
                        </a:spcAft>
                        <a:tabLst>
                          <a:tab pos="560070" algn="l"/>
                        </a:tabLst>
                      </a:pPr>
                      <a:r>
                        <a:rPr lang="zh-CN" sz="1400" kern="100">
                          <a:effectLst/>
                        </a:rPr>
                        <a:t>能耗</a:t>
                      </a:r>
                      <a:endParaRPr lang="zh-CN" sz="1400" kern="10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dirty="0">
                          <a:effectLst/>
                        </a:rPr>
                        <a:t>算力消耗巨大</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a:effectLst/>
                        </a:rPr>
                        <a:t>资源消耗低</a:t>
                      </a:r>
                      <a:endParaRPr lang="zh-CN" sz="1400" kern="10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a:effectLst/>
                        </a:rPr>
                        <a:t>资源消耗低</a:t>
                      </a:r>
                      <a:endParaRPr lang="zh-CN" sz="1400" kern="10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altLang="en-US" sz="1400" kern="100" dirty="0" smtClean="0">
                          <a:effectLst/>
                        </a:rPr>
                        <a:t>能耗较低</a:t>
                      </a:r>
                      <a:r>
                        <a:rPr lang="en-US" sz="1400" kern="100" dirty="0">
                          <a:effectLst/>
                        </a:rPr>
                        <a:t> </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en-US" sz="1400" kern="100" dirty="0">
                          <a:effectLst/>
                        </a:rPr>
                        <a:t> </a:t>
                      </a:r>
                      <a:r>
                        <a:rPr lang="zh-CN" altLang="en-US" sz="1400" kern="100" dirty="0" smtClean="0">
                          <a:effectLst/>
                        </a:rPr>
                        <a:t>能耗较低</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altLang="en-US" sz="1400" kern="100" dirty="0" smtClean="0">
                          <a:effectLst/>
                        </a:rPr>
                        <a:t>能耗较低</a:t>
                      </a:r>
                      <a:r>
                        <a:rPr lang="en-US" sz="1400" kern="100" dirty="0">
                          <a:effectLst/>
                        </a:rPr>
                        <a:t> </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a:effectLst/>
                        </a:rPr>
                        <a:t>能耗较低</a:t>
                      </a:r>
                      <a:endParaRPr lang="zh-CN" sz="1400" kern="100">
                        <a:effectLst/>
                        <a:latin typeface="Times New Roman" charset="0"/>
                        <a:ea typeface="DengXian" charset="-122"/>
                      </a:endParaRPr>
                    </a:p>
                  </a:txBody>
                  <a:tcPr marL="59336" marR="59336" marT="0" marB="0" anchor="ctr"/>
                </a:tc>
                <a:extLst>
                  <a:ext uri="{0D108BD9-81ED-4DB2-BD59-A6C34878D82A}">
                    <a16:rowId xmlns:a16="http://schemas.microsoft.com/office/drawing/2014/main" val="10001"/>
                  </a:ext>
                </a:extLst>
              </a:tr>
              <a:tr h="1251302">
                <a:tc>
                  <a:txBody>
                    <a:bodyPr/>
                    <a:lstStyle/>
                    <a:p>
                      <a:pPr algn="ctr">
                        <a:lnSpc>
                          <a:spcPct val="100000"/>
                        </a:lnSpc>
                        <a:spcAft>
                          <a:spcPts val="0"/>
                        </a:spcAft>
                        <a:tabLst>
                          <a:tab pos="560070" algn="l"/>
                        </a:tabLst>
                      </a:pPr>
                      <a:r>
                        <a:rPr lang="zh-CN" sz="1400" kern="100">
                          <a:effectLst/>
                        </a:rPr>
                        <a:t>出块时间</a:t>
                      </a:r>
                      <a:endParaRPr lang="zh-CN" sz="1400" kern="10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dirty="0">
                          <a:effectLst/>
                        </a:rPr>
                        <a:t>出块时间长，不能满足实际应用场景中的高频交易需求</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dirty="0">
                          <a:effectLst/>
                        </a:rPr>
                        <a:t>出块时间较短</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dirty="0">
                          <a:effectLst/>
                        </a:rPr>
                        <a:t>可以达到秒级的共识验证</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a:effectLst/>
                        </a:rPr>
                        <a:t>出块速度较慢</a:t>
                      </a:r>
                      <a:r>
                        <a:rPr lang="en-US" sz="1400" kern="100">
                          <a:effectLst/>
                        </a:rPr>
                        <a:t>, </a:t>
                      </a:r>
                      <a:r>
                        <a:rPr lang="zh-CN" sz="1400" kern="100">
                          <a:effectLst/>
                        </a:rPr>
                        <a:t>不适用于大规模的节点共识</a:t>
                      </a:r>
                      <a:endParaRPr lang="zh-CN" sz="1400" kern="10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dirty="0">
                          <a:effectLst/>
                        </a:rPr>
                        <a:t>出块速度快，可以适应高频交易</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dirty="0">
                          <a:effectLst/>
                        </a:rPr>
                        <a:t>出块速度快，支持每秒</a:t>
                      </a:r>
                      <a:r>
                        <a:rPr lang="en-US" sz="1400" kern="100" dirty="0">
                          <a:effectLst/>
                        </a:rPr>
                        <a:t>10000</a:t>
                      </a:r>
                      <a:r>
                        <a:rPr lang="zh-CN" sz="1400" kern="100" dirty="0">
                          <a:effectLst/>
                        </a:rPr>
                        <a:t>笔以上的交易吞吐量</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en-US" sz="1400" kern="100" dirty="0">
                          <a:effectLst/>
                        </a:rPr>
                        <a:t> </a:t>
                      </a:r>
                      <a:r>
                        <a:rPr lang="zh-CN" altLang="zh-CN" sz="1400" kern="100" dirty="0" smtClean="0">
                          <a:effectLst/>
                        </a:rPr>
                        <a:t>出块速度快，可以适应高频交易</a:t>
                      </a:r>
                      <a:endParaRPr lang="zh-CN" altLang="zh-CN" sz="1400" kern="100" dirty="0">
                        <a:effectLst/>
                        <a:latin typeface="Times New Roman" charset="0"/>
                        <a:ea typeface="DengXian" charset="-122"/>
                      </a:endParaRPr>
                    </a:p>
                  </a:txBody>
                  <a:tcPr marL="59336" marR="59336" marT="0" marB="0" anchor="ctr"/>
                </a:tc>
                <a:extLst>
                  <a:ext uri="{0D108BD9-81ED-4DB2-BD59-A6C34878D82A}">
                    <a16:rowId xmlns:a16="http://schemas.microsoft.com/office/drawing/2014/main" val="10002"/>
                  </a:ext>
                </a:extLst>
              </a:tr>
              <a:tr h="1564127">
                <a:tc>
                  <a:txBody>
                    <a:bodyPr/>
                    <a:lstStyle/>
                    <a:p>
                      <a:pPr algn="ctr">
                        <a:lnSpc>
                          <a:spcPct val="100000"/>
                        </a:lnSpc>
                        <a:spcAft>
                          <a:spcPts val="0"/>
                        </a:spcAft>
                        <a:tabLst>
                          <a:tab pos="560070" algn="l"/>
                        </a:tabLst>
                      </a:pPr>
                      <a:r>
                        <a:rPr lang="zh-CN" sz="1400" kern="100">
                          <a:effectLst/>
                        </a:rPr>
                        <a:t>安全性</a:t>
                      </a:r>
                      <a:endParaRPr lang="zh-CN" sz="1400" kern="10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dirty="0">
                          <a:effectLst/>
                        </a:rPr>
                        <a:t>容易面临</a:t>
                      </a:r>
                      <a:r>
                        <a:rPr lang="en-US" sz="1400" kern="100" dirty="0">
                          <a:effectLst/>
                        </a:rPr>
                        <a:t>51%</a:t>
                      </a:r>
                      <a:r>
                        <a:rPr lang="zh-CN" sz="1400" kern="100" dirty="0">
                          <a:effectLst/>
                        </a:rPr>
                        <a:t>的算力攻击</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dirty="0">
                          <a:effectLst/>
                        </a:rPr>
                        <a:t>解决了</a:t>
                      </a:r>
                      <a:r>
                        <a:rPr lang="en-US" sz="1400" kern="100" dirty="0">
                          <a:effectLst/>
                        </a:rPr>
                        <a:t>51%</a:t>
                      </a:r>
                      <a:r>
                        <a:rPr lang="zh-CN" sz="1400" kern="100" dirty="0">
                          <a:effectLst/>
                        </a:rPr>
                        <a:t>的算力攻击；中间步骤较多</a:t>
                      </a:r>
                      <a:r>
                        <a:rPr lang="zh-CN" sz="1400" kern="100" dirty="0" smtClean="0">
                          <a:effectLst/>
                        </a:rPr>
                        <a:t>，易</a:t>
                      </a:r>
                      <a:r>
                        <a:rPr lang="zh-CN" sz="1400" kern="100" dirty="0">
                          <a:effectLst/>
                        </a:rPr>
                        <a:t>产生安全漏洞</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altLang="zh-CN" sz="1400" kern="100" dirty="0" smtClean="0">
                          <a:effectLst/>
                        </a:rPr>
                        <a:t>解决了</a:t>
                      </a:r>
                      <a:r>
                        <a:rPr lang="en-US" altLang="zh-CN" sz="1400" kern="100" dirty="0" smtClean="0">
                          <a:effectLst/>
                        </a:rPr>
                        <a:t>51%</a:t>
                      </a:r>
                      <a:r>
                        <a:rPr lang="zh-CN" altLang="zh-CN" sz="1400" kern="100" dirty="0" smtClean="0">
                          <a:effectLst/>
                        </a:rPr>
                        <a:t>的算力攻击；</a:t>
                      </a:r>
                      <a:r>
                        <a:rPr lang="zh-CN" sz="1400" kern="100" dirty="0" smtClean="0">
                          <a:effectLst/>
                        </a:rPr>
                        <a:t>中间</a:t>
                      </a:r>
                      <a:r>
                        <a:rPr lang="zh-CN" sz="1400" kern="100" dirty="0">
                          <a:effectLst/>
                        </a:rPr>
                        <a:t>步骤较多</a:t>
                      </a:r>
                      <a:r>
                        <a:rPr lang="zh-CN" sz="1400" kern="100" dirty="0" smtClean="0">
                          <a:effectLst/>
                        </a:rPr>
                        <a:t>，易</a:t>
                      </a:r>
                      <a:r>
                        <a:rPr lang="zh-CN" sz="1400" kern="100" dirty="0">
                          <a:effectLst/>
                        </a:rPr>
                        <a:t>产生安全漏洞</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dirty="0">
                          <a:effectLst/>
                        </a:rPr>
                        <a:t>安全性较低，只能</a:t>
                      </a:r>
                      <a:r>
                        <a:rPr lang="zh-CN" sz="1400" kern="100" dirty="0" smtClean="0">
                          <a:effectLst/>
                        </a:rPr>
                        <a:t>容忍</a:t>
                      </a:r>
                      <a:r>
                        <a:rPr lang="zh-CN" altLang="en-US" sz="1400" kern="100" dirty="0" smtClean="0">
                          <a:effectLst/>
                        </a:rPr>
                        <a:t>少于</a:t>
                      </a:r>
                      <a:r>
                        <a:rPr lang="en-US" sz="1400" kern="100" dirty="0" smtClean="0">
                          <a:effectLst/>
                        </a:rPr>
                        <a:t>1/3</a:t>
                      </a:r>
                      <a:r>
                        <a:rPr lang="zh-CN" sz="1400" kern="100" dirty="0">
                          <a:effectLst/>
                        </a:rPr>
                        <a:t>的作恶节点</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dirty="0">
                          <a:effectLst/>
                        </a:rPr>
                        <a:t>安全性较低，只能容忍少于</a:t>
                      </a:r>
                      <a:r>
                        <a:rPr lang="en-US" sz="1400" kern="100" dirty="0">
                          <a:effectLst/>
                        </a:rPr>
                        <a:t>1/3</a:t>
                      </a:r>
                      <a:r>
                        <a:rPr lang="zh-CN" sz="1400" kern="100" dirty="0">
                          <a:effectLst/>
                        </a:rPr>
                        <a:t>的作恶节点</a:t>
                      </a:r>
                      <a:endParaRPr lang="zh-CN" sz="1400" kern="100" dirty="0">
                        <a:effectLst/>
                        <a:latin typeface="Times New Roman" charset="0"/>
                        <a:ea typeface="DengXian" charset="-122"/>
                      </a:endParaRPr>
                    </a:p>
                  </a:txBody>
                  <a:tcPr marL="59336" marR="59336"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560070" algn="l"/>
                        </a:tabLst>
                        <a:defRPr/>
                      </a:pPr>
                      <a:r>
                        <a:rPr lang="zh-CN" altLang="zh-CN" sz="1400" kern="100" dirty="0" smtClean="0">
                          <a:effectLst/>
                        </a:rPr>
                        <a:t>安全性较低，只能容忍少于</a:t>
                      </a:r>
                      <a:r>
                        <a:rPr lang="en-US" altLang="zh-CN" sz="1400" kern="100" dirty="0" smtClean="0">
                          <a:effectLst/>
                        </a:rPr>
                        <a:t>1/3</a:t>
                      </a:r>
                      <a:r>
                        <a:rPr lang="zh-CN" altLang="zh-CN" sz="1400" kern="100" dirty="0" smtClean="0">
                          <a:effectLst/>
                        </a:rPr>
                        <a:t>的作恶节点</a:t>
                      </a:r>
                      <a:r>
                        <a:rPr lang="en-US" sz="1400" kern="100" dirty="0">
                          <a:effectLst/>
                        </a:rPr>
                        <a:t> </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dirty="0">
                          <a:effectLst/>
                        </a:rPr>
                        <a:t>渐进式安全，参数可根据实际情况调整以抵御拥有强大算力的对手</a:t>
                      </a:r>
                      <a:endParaRPr lang="zh-CN" sz="1400" kern="100" dirty="0">
                        <a:effectLst/>
                        <a:latin typeface="Times New Roman" charset="0"/>
                        <a:ea typeface="DengXian" charset="-122"/>
                      </a:endParaRPr>
                    </a:p>
                  </a:txBody>
                  <a:tcPr marL="59336" marR="59336" marT="0" marB="0" anchor="ctr"/>
                </a:tc>
                <a:extLst>
                  <a:ext uri="{0D108BD9-81ED-4DB2-BD59-A6C34878D82A}">
                    <a16:rowId xmlns:a16="http://schemas.microsoft.com/office/drawing/2014/main" val="10003"/>
                  </a:ext>
                </a:extLst>
              </a:tr>
              <a:tr h="1094889">
                <a:tc>
                  <a:txBody>
                    <a:bodyPr/>
                    <a:lstStyle/>
                    <a:p>
                      <a:pPr algn="ctr">
                        <a:lnSpc>
                          <a:spcPct val="100000"/>
                        </a:lnSpc>
                        <a:spcAft>
                          <a:spcPts val="0"/>
                        </a:spcAft>
                        <a:tabLst>
                          <a:tab pos="560070" algn="l"/>
                        </a:tabLst>
                      </a:pPr>
                      <a:r>
                        <a:rPr lang="zh-CN" sz="1400" kern="100">
                          <a:effectLst/>
                        </a:rPr>
                        <a:t>一致性</a:t>
                      </a:r>
                      <a:endParaRPr lang="zh-CN" sz="1400" kern="10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a:effectLst/>
                        </a:rPr>
                        <a:t>易分叉，没有最终性</a:t>
                      </a:r>
                      <a:endParaRPr lang="zh-CN" sz="1400" kern="10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dirty="0" smtClean="0">
                          <a:effectLst/>
                        </a:rPr>
                        <a:t>易分叉</a:t>
                      </a:r>
                      <a:r>
                        <a:rPr lang="zh-CN" altLang="en-US" sz="1400" kern="100" dirty="0" smtClean="0">
                          <a:effectLst/>
                        </a:rPr>
                        <a:t>，</a:t>
                      </a:r>
                      <a:r>
                        <a:rPr lang="zh-CN" sz="1400" kern="100" dirty="0" smtClean="0">
                          <a:effectLst/>
                        </a:rPr>
                        <a:t>没有</a:t>
                      </a:r>
                      <a:r>
                        <a:rPr lang="zh-CN" sz="1400" kern="100" dirty="0">
                          <a:effectLst/>
                        </a:rPr>
                        <a:t>最终性</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a:effectLst/>
                        </a:rPr>
                        <a:t>没有最终性</a:t>
                      </a:r>
                      <a:endParaRPr lang="zh-CN" sz="1400" kern="10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a:effectLst/>
                        </a:rPr>
                        <a:t>具有最终性，不会分叉</a:t>
                      </a:r>
                      <a:endParaRPr lang="zh-CN" sz="1400" kern="10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dirty="0">
                          <a:effectLst/>
                        </a:rPr>
                        <a:t>具有最终性，不会分叉</a:t>
                      </a:r>
                      <a:endParaRPr lang="zh-CN" sz="1400" kern="100" dirty="0">
                        <a:effectLst/>
                        <a:latin typeface="Times New Roman" charset="0"/>
                        <a:ea typeface="DengXian" charset="-122"/>
                      </a:endParaRPr>
                    </a:p>
                  </a:txBody>
                  <a:tcPr marL="59336" marR="59336"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560070" algn="l"/>
                        </a:tabLst>
                        <a:defRPr/>
                      </a:pPr>
                      <a:r>
                        <a:rPr lang="zh-CN" altLang="zh-CN" sz="1400" kern="100" dirty="0" smtClean="0">
                          <a:effectLst/>
                        </a:rPr>
                        <a:t>具有最终性，不会分叉</a:t>
                      </a:r>
                      <a:r>
                        <a:rPr lang="en-US" sz="1400" kern="100" dirty="0">
                          <a:effectLst/>
                        </a:rPr>
                        <a:t> </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altLang="zh-CN" sz="1400" kern="100" dirty="0" smtClean="0">
                          <a:effectLst/>
                        </a:rPr>
                        <a:t>具有最终性，不会分叉</a:t>
                      </a:r>
                      <a:r>
                        <a:rPr lang="en-US" sz="1400" kern="100" dirty="0">
                          <a:effectLst/>
                        </a:rPr>
                        <a:t> </a:t>
                      </a:r>
                      <a:endParaRPr lang="zh-CN" sz="1400" kern="100" dirty="0">
                        <a:effectLst/>
                        <a:latin typeface="Times New Roman" charset="0"/>
                        <a:ea typeface="DengXian" charset="-122"/>
                      </a:endParaRPr>
                    </a:p>
                  </a:txBody>
                  <a:tcPr marL="59336" marR="59336" marT="0" marB="0" anchor="ctr"/>
                </a:tc>
                <a:extLst>
                  <a:ext uri="{0D108BD9-81ED-4DB2-BD59-A6C34878D82A}">
                    <a16:rowId xmlns:a16="http://schemas.microsoft.com/office/drawing/2014/main" val="10004"/>
                  </a:ext>
                </a:extLst>
              </a:tr>
              <a:tr h="439444">
                <a:tc>
                  <a:txBody>
                    <a:bodyPr/>
                    <a:lstStyle/>
                    <a:p>
                      <a:pPr algn="ctr">
                        <a:lnSpc>
                          <a:spcPct val="100000"/>
                        </a:lnSpc>
                        <a:spcAft>
                          <a:spcPts val="0"/>
                        </a:spcAft>
                        <a:tabLst>
                          <a:tab pos="560070" algn="l"/>
                        </a:tabLst>
                      </a:pPr>
                      <a:r>
                        <a:rPr lang="zh-CN" sz="1400" kern="100" dirty="0" smtClean="0">
                          <a:effectLst/>
                        </a:rPr>
                        <a:t>代</a:t>
                      </a:r>
                      <a:r>
                        <a:rPr lang="zh-CN" sz="1400" kern="100" dirty="0">
                          <a:effectLst/>
                        </a:rPr>
                        <a:t>币</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a:effectLst/>
                        </a:rPr>
                        <a:t>否</a:t>
                      </a:r>
                      <a:endParaRPr lang="zh-CN" sz="1400" kern="10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a:effectLst/>
                        </a:rPr>
                        <a:t>是</a:t>
                      </a:r>
                      <a:endParaRPr lang="zh-CN" sz="1400" kern="10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a:effectLst/>
                        </a:rPr>
                        <a:t>是</a:t>
                      </a:r>
                      <a:endParaRPr lang="zh-CN" sz="1400" kern="10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a:effectLst/>
                        </a:rPr>
                        <a:t>否</a:t>
                      </a:r>
                      <a:endParaRPr lang="zh-CN" sz="1400" kern="10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dirty="0">
                          <a:effectLst/>
                        </a:rPr>
                        <a:t>否</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dirty="0">
                          <a:effectLst/>
                        </a:rPr>
                        <a:t>否</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a:effectLst/>
                        </a:rPr>
                        <a:t>否</a:t>
                      </a:r>
                      <a:endParaRPr lang="zh-CN" sz="1400" kern="100">
                        <a:effectLst/>
                        <a:latin typeface="Times New Roman" charset="0"/>
                        <a:ea typeface="DengXian" charset="-122"/>
                      </a:endParaRPr>
                    </a:p>
                  </a:txBody>
                  <a:tcPr marL="59336" marR="59336" marT="0" marB="0" anchor="ctr"/>
                </a:tc>
                <a:extLst>
                  <a:ext uri="{0D108BD9-81ED-4DB2-BD59-A6C34878D82A}">
                    <a16:rowId xmlns:a16="http://schemas.microsoft.com/office/drawing/2014/main" val="10005"/>
                  </a:ext>
                </a:extLst>
              </a:tr>
              <a:tr h="469238">
                <a:tc>
                  <a:txBody>
                    <a:bodyPr/>
                    <a:lstStyle/>
                    <a:p>
                      <a:pPr algn="ctr">
                        <a:lnSpc>
                          <a:spcPct val="100000"/>
                        </a:lnSpc>
                        <a:spcAft>
                          <a:spcPts val="0"/>
                        </a:spcAft>
                        <a:tabLst>
                          <a:tab pos="560070" algn="l"/>
                        </a:tabLst>
                      </a:pPr>
                      <a:r>
                        <a:rPr lang="zh-CN" sz="1400" kern="100" dirty="0" smtClean="0">
                          <a:effectLst/>
                        </a:rPr>
                        <a:t>专业</a:t>
                      </a:r>
                      <a:r>
                        <a:rPr lang="zh-CN" sz="1400" kern="100" dirty="0">
                          <a:effectLst/>
                        </a:rPr>
                        <a:t>记账人</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a:effectLst/>
                        </a:rPr>
                        <a:t>否</a:t>
                      </a:r>
                      <a:endParaRPr lang="zh-CN" sz="1400" kern="10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a:effectLst/>
                        </a:rPr>
                        <a:t>否</a:t>
                      </a:r>
                      <a:endParaRPr lang="zh-CN" sz="1400" kern="10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a:effectLst/>
                        </a:rPr>
                        <a:t>是</a:t>
                      </a:r>
                      <a:endParaRPr lang="zh-CN" sz="1400" kern="10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altLang="en-US" sz="1400" kern="100" dirty="0" smtClean="0">
                          <a:effectLst/>
                        </a:rPr>
                        <a:t>是</a:t>
                      </a:r>
                      <a:r>
                        <a:rPr lang="en-US" sz="1400" kern="100" dirty="0">
                          <a:effectLst/>
                        </a:rPr>
                        <a:t> </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sz="1400" kern="100" dirty="0">
                          <a:effectLst/>
                        </a:rPr>
                        <a:t>是</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altLang="en-US" sz="1400" kern="100" dirty="0" smtClean="0">
                          <a:effectLst/>
                        </a:rPr>
                        <a:t>是</a:t>
                      </a:r>
                      <a:r>
                        <a:rPr lang="en-US" sz="1400" kern="100" dirty="0">
                          <a:effectLst/>
                        </a:rPr>
                        <a:t> </a:t>
                      </a:r>
                      <a:endParaRPr lang="zh-CN" sz="1400" kern="100" dirty="0">
                        <a:effectLst/>
                        <a:latin typeface="Times New Roman" charset="0"/>
                        <a:ea typeface="DengXian" charset="-122"/>
                      </a:endParaRPr>
                    </a:p>
                  </a:txBody>
                  <a:tcPr marL="59336" marR="59336" marT="0" marB="0" anchor="ctr"/>
                </a:tc>
                <a:tc>
                  <a:txBody>
                    <a:bodyPr/>
                    <a:lstStyle/>
                    <a:p>
                      <a:pPr algn="ctr">
                        <a:lnSpc>
                          <a:spcPct val="100000"/>
                        </a:lnSpc>
                        <a:spcAft>
                          <a:spcPts val="0"/>
                        </a:spcAft>
                        <a:tabLst>
                          <a:tab pos="560070" algn="l"/>
                        </a:tabLst>
                      </a:pPr>
                      <a:r>
                        <a:rPr lang="zh-CN" altLang="en-US" sz="1400" kern="100" dirty="0" smtClean="0">
                          <a:effectLst/>
                        </a:rPr>
                        <a:t>是</a:t>
                      </a:r>
                      <a:r>
                        <a:rPr lang="en-US" sz="1400" kern="100" dirty="0">
                          <a:effectLst/>
                        </a:rPr>
                        <a:t> </a:t>
                      </a:r>
                      <a:endParaRPr lang="zh-CN" sz="1400" kern="100" dirty="0">
                        <a:effectLst/>
                        <a:latin typeface="Times New Roman" charset="0"/>
                        <a:ea typeface="DengXian" charset="-122"/>
                      </a:endParaRPr>
                    </a:p>
                  </a:txBody>
                  <a:tcPr marL="59336" marR="59336"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0659180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35" presetClass="path" presetSubtype="0" accel="50000" decel="50000" fill="hold" grpId="1" nodeType="withEffect">
                                  <p:stCondLst>
                                    <p:cond delay="0"/>
                                  </p:stCondLst>
                                  <p:childTnLst>
                                    <p:animMotion origin="layout" path="M 1.875E-6 -3.7037E-6 L 0.12148 -3.7037E-6 " pathEditMode="relative" rAng="0" ptsTypes="AA">
                                      <p:cBhvr>
                                        <p:cTn id="11" dur="1000" spd="-100000" fill="hold"/>
                                        <p:tgtEl>
                                          <p:spTgt spid="5"/>
                                        </p:tgtEl>
                                        <p:attrNameLst>
                                          <p:attrName>ppt_x</p:attrName>
                                          <p:attrName>ppt_y</p:attrName>
                                        </p:attrNameLst>
                                      </p:cBhvr>
                                      <p:rCtr x="6068" y="0"/>
                                    </p:animMotion>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35" presetClass="path" presetSubtype="0" accel="50000" decel="50000" fill="hold" grpId="1" nodeType="withEffect">
                                  <p:stCondLst>
                                    <p:cond delay="0"/>
                                  </p:stCondLst>
                                  <p:childTnLst>
                                    <p:animMotion origin="layout" path="M 3.125E-6 -2.22222E-6 L -0.0681 -2.22222E-6 " pathEditMode="relative" rAng="0" ptsTypes="AA">
                                      <p:cBhvr>
                                        <p:cTn id="19" dur="1000" spd="-100000" fill="hold"/>
                                        <p:tgtEl>
                                          <p:spTgt spid="6"/>
                                        </p:tgtEl>
                                        <p:attrNameLst>
                                          <p:attrName>ppt_x</p:attrName>
                                          <p:attrName>ppt_y</p:attrName>
                                        </p:attrNameLst>
                                      </p:cBhvr>
                                      <p:rCtr x="-34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线1"/>
          <p:cNvCxnSpPr>
            <a:cxnSpLocks noChangeShapeType="1"/>
          </p:cNvCxnSpPr>
          <p:nvPr/>
        </p:nvCxnSpPr>
        <p:spPr bwMode="auto">
          <a:xfrm>
            <a:off x="4092478" y="3399032"/>
            <a:ext cx="1276183" cy="0"/>
          </a:xfrm>
          <a:prstGeom prst="line">
            <a:avLst/>
          </a:prstGeom>
          <a:noFill/>
          <a:ln w="19050">
            <a:solidFill>
              <a:srgbClr val="093B5C"/>
            </a:solidFill>
            <a:round/>
            <a:headEnd/>
            <a:tailEnd/>
          </a:ln>
          <a:extLst>
            <a:ext uri="{909E8E84-426E-40DD-AFC4-6F175D3DCCD1}">
              <a14:hiddenFill xmlns:a14="http://schemas.microsoft.com/office/drawing/2010/main">
                <a:noFill/>
              </a14:hiddenFill>
            </a:ext>
          </a:extLst>
        </p:spPr>
      </p:cxnSp>
      <p:cxnSp>
        <p:nvCxnSpPr>
          <p:cNvPr id="6" name="直线2"/>
          <p:cNvCxnSpPr>
            <a:cxnSpLocks noChangeShapeType="1"/>
          </p:cNvCxnSpPr>
          <p:nvPr/>
        </p:nvCxnSpPr>
        <p:spPr bwMode="auto">
          <a:xfrm flipV="1">
            <a:off x="5368661" y="1527494"/>
            <a:ext cx="0" cy="4723059"/>
          </a:xfrm>
          <a:prstGeom prst="line">
            <a:avLst/>
          </a:prstGeom>
          <a:noFill/>
          <a:ln w="19050">
            <a:solidFill>
              <a:srgbClr val="093B5C"/>
            </a:solidFill>
            <a:round/>
            <a:headEnd/>
            <a:tailEnd/>
          </a:ln>
          <a:extLst>
            <a:ext uri="{909E8E84-426E-40DD-AFC4-6F175D3DCCD1}">
              <a14:hiddenFill xmlns:a14="http://schemas.microsoft.com/office/drawing/2010/main">
                <a:noFill/>
              </a14:hiddenFill>
            </a:ext>
          </a:extLst>
        </p:spPr>
      </p:cxnSp>
      <p:sp>
        <p:nvSpPr>
          <p:cNvPr id="9" name="圆2"/>
          <p:cNvSpPr>
            <a:spLocks noChangeArrowheads="1"/>
          </p:cNvSpPr>
          <p:nvPr/>
        </p:nvSpPr>
        <p:spPr bwMode="auto">
          <a:xfrm>
            <a:off x="5875598" y="2313541"/>
            <a:ext cx="842929" cy="844403"/>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ym typeface="Arial" panose="020B0604020202020204" pitchFamily="34" charset="0"/>
            </a:endParaRPr>
          </a:p>
        </p:txBody>
      </p:sp>
      <p:cxnSp>
        <p:nvCxnSpPr>
          <p:cNvPr id="14" name="箭头2"/>
          <p:cNvCxnSpPr>
            <a:cxnSpLocks noChangeShapeType="1"/>
          </p:cNvCxnSpPr>
          <p:nvPr/>
        </p:nvCxnSpPr>
        <p:spPr bwMode="auto">
          <a:xfrm>
            <a:off x="5368661" y="2735888"/>
            <a:ext cx="394939" cy="0"/>
          </a:xfrm>
          <a:prstGeom prst="straightConnector1">
            <a:avLst/>
          </a:prstGeom>
          <a:noFill/>
          <a:ln w="19050">
            <a:solidFill>
              <a:srgbClr val="093B5C"/>
            </a:solidFill>
            <a:round/>
            <a:headEnd/>
            <a:tailEnd type="triangle" w="med" len="med"/>
          </a:ln>
          <a:extLst>
            <a:ext uri="{909E8E84-426E-40DD-AFC4-6F175D3DCCD1}">
              <a14:hiddenFill xmlns:a14="http://schemas.microsoft.com/office/drawing/2010/main">
                <a:noFill/>
              </a14:hiddenFill>
            </a:ext>
          </a:extLst>
        </p:spPr>
      </p:cxnSp>
      <p:cxnSp>
        <p:nvCxnSpPr>
          <p:cNvPr id="15" name="箭头3"/>
          <p:cNvCxnSpPr>
            <a:cxnSpLocks noChangeShapeType="1"/>
          </p:cNvCxnSpPr>
          <p:nvPr/>
        </p:nvCxnSpPr>
        <p:spPr bwMode="auto">
          <a:xfrm>
            <a:off x="5368661" y="4037123"/>
            <a:ext cx="394939" cy="0"/>
          </a:xfrm>
          <a:prstGeom prst="straightConnector1">
            <a:avLst/>
          </a:prstGeom>
          <a:noFill/>
          <a:ln w="19050">
            <a:solidFill>
              <a:srgbClr val="093B5C"/>
            </a:solidFill>
            <a:round/>
            <a:headEnd/>
            <a:tailEnd type="triangle" w="med" len="med"/>
          </a:ln>
          <a:extLst>
            <a:ext uri="{909E8E84-426E-40DD-AFC4-6F175D3DCCD1}">
              <a14:hiddenFill xmlns:a14="http://schemas.microsoft.com/office/drawing/2010/main">
                <a:noFill/>
              </a14:hiddenFill>
            </a:ext>
          </a:extLst>
        </p:spPr>
      </p:cxnSp>
      <p:cxnSp>
        <p:nvCxnSpPr>
          <p:cNvPr id="33" name="箭头1"/>
          <p:cNvCxnSpPr>
            <a:cxnSpLocks noChangeShapeType="1"/>
          </p:cNvCxnSpPr>
          <p:nvPr/>
        </p:nvCxnSpPr>
        <p:spPr bwMode="auto">
          <a:xfrm>
            <a:off x="5368661" y="1527493"/>
            <a:ext cx="394939" cy="0"/>
          </a:xfrm>
          <a:prstGeom prst="straightConnector1">
            <a:avLst/>
          </a:prstGeom>
          <a:noFill/>
          <a:ln w="19050">
            <a:solidFill>
              <a:srgbClr val="093B5C"/>
            </a:solidFill>
            <a:round/>
            <a:headEnd/>
            <a:tailEnd type="triangle" w="med" len="med"/>
          </a:ln>
          <a:extLst>
            <a:ext uri="{909E8E84-426E-40DD-AFC4-6F175D3DCCD1}">
              <a14:hiddenFill xmlns:a14="http://schemas.microsoft.com/office/drawing/2010/main">
                <a:noFill/>
              </a14:hiddenFill>
            </a:ext>
          </a:extLst>
        </p:spPr>
      </p:cxnSp>
      <p:cxnSp>
        <p:nvCxnSpPr>
          <p:cNvPr id="34" name="箭头4"/>
          <p:cNvCxnSpPr>
            <a:cxnSpLocks noChangeShapeType="1"/>
          </p:cNvCxnSpPr>
          <p:nvPr/>
        </p:nvCxnSpPr>
        <p:spPr bwMode="auto">
          <a:xfrm flipV="1">
            <a:off x="5368661" y="5269097"/>
            <a:ext cx="394939" cy="0"/>
          </a:xfrm>
          <a:prstGeom prst="straightConnector1">
            <a:avLst/>
          </a:prstGeom>
          <a:noFill/>
          <a:ln w="19050">
            <a:solidFill>
              <a:srgbClr val="093B5C"/>
            </a:solidFill>
            <a:round/>
            <a:headEnd/>
            <a:tailEnd type="triangle" w="med" len="med"/>
          </a:ln>
          <a:extLst>
            <a:ext uri="{909E8E84-426E-40DD-AFC4-6F175D3DCCD1}">
              <a14:hiddenFill xmlns:a14="http://schemas.microsoft.com/office/drawing/2010/main">
                <a:noFill/>
              </a14:hiddenFill>
            </a:ext>
          </a:extLst>
        </p:spPr>
      </p:cxnSp>
      <p:sp>
        <p:nvSpPr>
          <p:cNvPr id="17" name="圆3"/>
          <p:cNvSpPr>
            <a:spLocks noChangeArrowheads="1"/>
          </p:cNvSpPr>
          <p:nvPr/>
        </p:nvSpPr>
        <p:spPr bwMode="auto">
          <a:xfrm>
            <a:off x="5875598" y="3602164"/>
            <a:ext cx="842929" cy="844403"/>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ym typeface="Arial" panose="020B0604020202020204" pitchFamily="34" charset="0"/>
            </a:endParaRPr>
          </a:p>
        </p:txBody>
      </p:sp>
      <p:sp>
        <p:nvSpPr>
          <p:cNvPr id="18" name="圆4"/>
          <p:cNvSpPr>
            <a:spLocks noChangeArrowheads="1"/>
          </p:cNvSpPr>
          <p:nvPr/>
        </p:nvSpPr>
        <p:spPr bwMode="auto">
          <a:xfrm>
            <a:off x="5875598" y="4848166"/>
            <a:ext cx="842929" cy="844403"/>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ym typeface="Arial" panose="020B0604020202020204" pitchFamily="34" charset="0"/>
            </a:endParaRPr>
          </a:p>
        </p:txBody>
      </p:sp>
      <p:sp>
        <p:nvSpPr>
          <p:cNvPr id="19" name="圆1"/>
          <p:cNvSpPr>
            <a:spLocks noChangeArrowheads="1"/>
          </p:cNvSpPr>
          <p:nvPr/>
        </p:nvSpPr>
        <p:spPr bwMode="auto">
          <a:xfrm>
            <a:off x="5875598" y="1096305"/>
            <a:ext cx="842929" cy="842929"/>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ym typeface="Arial" panose="020B0604020202020204" pitchFamily="34" charset="0"/>
            </a:endParaRPr>
          </a:p>
        </p:txBody>
      </p:sp>
      <p:sp>
        <p:nvSpPr>
          <p:cNvPr id="21" name="Freeform 31"/>
          <p:cNvSpPr>
            <a:spLocks/>
          </p:cNvSpPr>
          <p:nvPr/>
        </p:nvSpPr>
        <p:spPr bwMode="auto">
          <a:xfrm>
            <a:off x="6127702" y="1336784"/>
            <a:ext cx="338721" cy="335078"/>
          </a:xfrm>
          <a:custGeom>
            <a:avLst/>
            <a:gdLst>
              <a:gd name="T0" fmla="*/ 58 w 116"/>
              <a:gd name="T1" fmla="*/ 100 h 115"/>
              <a:gd name="T2" fmla="*/ 48 w 116"/>
              <a:gd name="T3" fmla="*/ 103 h 115"/>
              <a:gd name="T4" fmla="*/ 29 w 116"/>
              <a:gd name="T5" fmla="*/ 114 h 115"/>
              <a:gd name="T6" fmla="*/ 26 w 116"/>
              <a:gd name="T7" fmla="*/ 115 h 115"/>
              <a:gd name="T8" fmla="*/ 21 w 116"/>
              <a:gd name="T9" fmla="*/ 111 h 115"/>
              <a:gd name="T10" fmla="*/ 22 w 116"/>
              <a:gd name="T11" fmla="*/ 105 h 115"/>
              <a:gd name="T12" fmla="*/ 25 w 116"/>
              <a:gd name="T13" fmla="*/ 83 h 115"/>
              <a:gd name="T14" fmla="*/ 24 w 116"/>
              <a:gd name="T15" fmla="*/ 74 h 115"/>
              <a:gd name="T16" fmla="*/ 19 w 116"/>
              <a:gd name="T17" fmla="*/ 65 h 115"/>
              <a:gd name="T18" fmla="*/ 4 w 116"/>
              <a:gd name="T19" fmla="*/ 50 h 115"/>
              <a:gd name="T20" fmla="*/ 1 w 116"/>
              <a:gd name="T21" fmla="*/ 47 h 115"/>
              <a:gd name="T22" fmla="*/ 3 w 116"/>
              <a:gd name="T23" fmla="*/ 42 h 115"/>
              <a:gd name="T24" fmla="*/ 8 w 116"/>
              <a:gd name="T25" fmla="*/ 40 h 115"/>
              <a:gd name="T26" fmla="*/ 29 w 116"/>
              <a:gd name="T27" fmla="*/ 37 h 115"/>
              <a:gd name="T28" fmla="*/ 39 w 116"/>
              <a:gd name="T29" fmla="*/ 32 h 115"/>
              <a:gd name="T30" fmla="*/ 44 w 116"/>
              <a:gd name="T31" fmla="*/ 25 h 115"/>
              <a:gd name="T32" fmla="*/ 54 w 116"/>
              <a:gd name="T33" fmla="*/ 5 h 115"/>
              <a:gd name="T34" fmla="*/ 55 w 116"/>
              <a:gd name="T35" fmla="*/ 2 h 115"/>
              <a:gd name="T36" fmla="*/ 61 w 116"/>
              <a:gd name="T37" fmla="*/ 2 h 115"/>
              <a:gd name="T38" fmla="*/ 63 w 116"/>
              <a:gd name="T39" fmla="*/ 5 h 115"/>
              <a:gd name="T40" fmla="*/ 73 w 116"/>
              <a:gd name="T41" fmla="*/ 26 h 115"/>
              <a:gd name="T42" fmla="*/ 89 w 116"/>
              <a:gd name="T43" fmla="*/ 37 h 115"/>
              <a:gd name="T44" fmla="*/ 111 w 116"/>
              <a:gd name="T45" fmla="*/ 41 h 115"/>
              <a:gd name="T46" fmla="*/ 113 w 116"/>
              <a:gd name="T47" fmla="*/ 42 h 115"/>
              <a:gd name="T48" fmla="*/ 115 w 116"/>
              <a:gd name="T49" fmla="*/ 47 h 115"/>
              <a:gd name="T50" fmla="*/ 113 w 116"/>
              <a:gd name="T51" fmla="*/ 50 h 115"/>
              <a:gd name="T52" fmla="*/ 97 w 116"/>
              <a:gd name="T53" fmla="*/ 66 h 115"/>
              <a:gd name="T54" fmla="*/ 91 w 116"/>
              <a:gd name="T55" fmla="*/ 85 h 115"/>
              <a:gd name="T56" fmla="*/ 95 w 116"/>
              <a:gd name="T57" fmla="*/ 109 h 115"/>
              <a:gd name="T58" fmla="*/ 95 w 116"/>
              <a:gd name="T59" fmla="*/ 111 h 115"/>
              <a:gd name="T60" fmla="*/ 90 w 116"/>
              <a:gd name="T61" fmla="*/ 115 h 115"/>
              <a:gd name="T62" fmla="*/ 87 w 116"/>
              <a:gd name="T63" fmla="*/ 113 h 115"/>
              <a:gd name="T64" fmla="*/ 68 w 116"/>
              <a:gd name="T65" fmla="*/ 103 h 115"/>
              <a:gd name="T66" fmla="*/ 58 w 116"/>
              <a:gd name="T67" fmla="*/ 10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15">
                <a:moveTo>
                  <a:pt x="58" y="100"/>
                </a:moveTo>
                <a:cubicBezTo>
                  <a:pt x="55" y="101"/>
                  <a:pt x="51" y="101"/>
                  <a:pt x="48" y="103"/>
                </a:cubicBezTo>
                <a:cubicBezTo>
                  <a:pt x="42" y="107"/>
                  <a:pt x="35" y="110"/>
                  <a:pt x="29" y="114"/>
                </a:cubicBezTo>
                <a:cubicBezTo>
                  <a:pt x="28" y="114"/>
                  <a:pt x="27" y="115"/>
                  <a:pt x="26" y="115"/>
                </a:cubicBezTo>
                <a:cubicBezTo>
                  <a:pt x="23" y="115"/>
                  <a:pt x="21" y="114"/>
                  <a:pt x="21" y="111"/>
                </a:cubicBezTo>
                <a:cubicBezTo>
                  <a:pt x="21" y="109"/>
                  <a:pt x="22" y="107"/>
                  <a:pt x="22" y="105"/>
                </a:cubicBezTo>
                <a:cubicBezTo>
                  <a:pt x="23" y="98"/>
                  <a:pt x="24" y="91"/>
                  <a:pt x="25" y="83"/>
                </a:cubicBezTo>
                <a:cubicBezTo>
                  <a:pt x="26" y="80"/>
                  <a:pt x="25" y="77"/>
                  <a:pt x="24" y="74"/>
                </a:cubicBezTo>
                <a:cubicBezTo>
                  <a:pt x="23" y="71"/>
                  <a:pt x="21" y="68"/>
                  <a:pt x="19" y="65"/>
                </a:cubicBezTo>
                <a:cubicBezTo>
                  <a:pt x="14" y="60"/>
                  <a:pt x="9" y="55"/>
                  <a:pt x="4" y="50"/>
                </a:cubicBezTo>
                <a:cubicBezTo>
                  <a:pt x="3" y="49"/>
                  <a:pt x="2" y="48"/>
                  <a:pt x="1" y="47"/>
                </a:cubicBezTo>
                <a:cubicBezTo>
                  <a:pt x="0" y="45"/>
                  <a:pt x="1" y="43"/>
                  <a:pt x="3" y="42"/>
                </a:cubicBezTo>
                <a:cubicBezTo>
                  <a:pt x="5" y="41"/>
                  <a:pt x="6" y="41"/>
                  <a:pt x="8" y="40"/>
                </a:cubicBezTo>
                <a:cubicBezTo>
                  <a:pt x="15" y="39"/>
                  <a:pt x="22" y="38"/>
                  <a:pt x="29" y="37"/>
                </a:cubicBezTo>
                <a:cubicBezTo>
                  <a:pt x="33" y="36"/>
                  <a:pt x="37" y="34"/>
                  <a:pt x="39" y="32"/>
                </a:cubicBezTo>
                <a:cubicBezTo>
                  <a:pt x="41" y="30"/>
                  <a:pt x="43" y="28"/>
                  <a:pt x="44" y="25"/>
                </a:cubicBezTo>
                <a:cubicBezTo>
                  <a:pt x="47" y="18"/>
                  <a:pt x="50" y="11"/>
                  <a:pt x="54" y="5"/>
                </a:cubicBezTo>
                <a:cubicBezTo>
                  <a:pt x="54" y="4"/>
                  <a:pt x="55" y="3"/>
                  <a:pt x="55" y="2"/>
                </a:cubicBezTo>
                <a:cubicBezTo>
                  <a:pt x="57" y="0"/>
                  <a:pt x="59" y="0"/>
                  <a:pt x="61" y="2"/>
                </a:cubicBezTo>
                <a:cubicBezTo>
                  <a:pt x="62" y="3"/>
                  <a:pt x="62" y="4"/>
                  <a:pt x="63" y="5"/>
                </a:cubicBezTo>
                <a:cubicBezTo>
                  <a:pt x="66" y="12"/>
                  <a:pt x="69" y="19"/>
                  <a:pt x="73" y="26"/>
                </a:cubicBezTo>
                <a:cubicBezTo>
                  <a:pt x="76" y="32"/>
                  <a:pt x="81" y="36"/>
                  <a:pt x="89" y="37"/>
                </a:cubicBezTo>
                <a:cubicBezTo>
                  <a:pt x="96" y="39"/>
                  <a:pt x="104" y="40"/>
                  <a:pt x="111" y="41"/>
                </a:cubicBezTo>
                <a:cubicBezTo>
                  <a:pt x="112" y="41"/>
                  <a:pt x="113" y="41"/>
                  <a:pt x="113" y="42"/>
                </a:cubicBezTo>
                <a:cubicBezTo>
                  <a:pt x="115" y="43"/>
                  <a:pt x="116" y="45"/>
                  <a:pt x="115" y="47"/>
                </a:cubicBezTo>
                <a:cubicBezTo>
                  <a:pt x="114" y="48"/>
                  <a:pt x="114" y="49"/>
                  <a:pt x="113" y="50"/>
                </a:cubicBezTo>
                <a:cubicBezTo>
                  <a:pt x="108" y="55"/>
                  <a:pt x="102" y="61"/>
                  <a:pt x="97" y="66"/>
                </a:cubicBezTo>
                <a:cubicBezTo>
                  <a:pt x="92" y="71"/>
                  <a:pt x="90" y="78"/>
                  <a:pt x="91" y="85"/>
                </a:cubicBezTo>
                <a:cubicBezTo>
                  <a:pt x="92" y="93"/>
                  <a:pt x="94" y="101"/>
                  <a:pt x="95" y="109"/>
                </a:cubicBezTo>
                <a:cubicBezTo>
                  <a:pt x="95" y="109"/>
                  <a:pt x="95" y="110"/>
                  <a:pt x="95" y="111"/>
                </a:cubicBezTo>
                <a:cubicBezTo>
                  <a:pt x="95" y="114"/>
                  <a:pt x="93" y="115"/>
                  <a:pt x="90" y="115"/>
                </a:cubicBezTo>
                <a:cubicBezTo>
                  <a:pt x="89" y="114"/>
                  <a:pt x="88" y="114"/>
                  <a:pt x="87" y="113"/>
                </a:cubicBezTo>
                <a:cubicBezTo>
                  <a:pt x="81" y="110"/>
                  <a:pt x="75" y="107"/>
                  <a:pt x="68" y="103"/>
                </a:cubicBezTo>
                <a:cubicBezTo>
                  <a:pt x="65" y="101"/>
                  <a:pt x="62" y="101"/>
                  <a:pt x="58" y="10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2" name="Group 18"/>
          <p:cNvGrpSpPr>
            <a:grpSpLocks noChangeAspect="1"/>
          </p:cNvGrpSpPr>
          <p:nvPr/>
        </p:nvGrpSpPr>
        <p:grpSpPr bwMode="auto">
          <a:xfrm>
            <a:off x="6135795" y="5118750"/>
            <a:ext cx="322535" cy="303235"/>
            <a:chOff x="2647" y="2985"/>
            <a:chExt cx="518" cy="487"/>
          </a:xfrm>
          <a:solidFill>
            <a:schemeClr val="bg1"/>
          </a:solidFill>
        </p:grpSpPr>
        <p:sp>
          <p:nvSpPr>
            <p:cNvPr id="29" name="Freeform 20"/>
            <p:cNvSpPr>
              <a:spLocks/>
            </p:cNvSpPr>
            <p:nvPr/>
          </p:nvSpPr>
          <p:spPr bwMode="auto">
            <a:xfrm>
              <a:off x="2852" y="2985"/>
              <a:ext cx="103" cy="382"/>
            </a:xfrm>
            <a:custGeom>
              <a:avLst/>
              <a:gdLst>
                <a:gd name="T0" fmla="*/ 43 w 43"/>
                <a:gd name="T1" fmla="*/ 160 h 160"/>
                <a:gd name="T2" fmla="*/ 0 w 43"/>
                <a:gd name="T3" fmla="*/ 160 h 160"/>
                <a:gd name="T4" fmla="*/ 0 w 43"/>
                <a:gd name="T5" fmla="*/ 0 h 160"/>
                <a:gd name="T6" fmla="*/ 43 w 43"/>
                <a:gd name="T7" fmla="*/ 0 h 160"/>
                <a:gd name="T8" fmla="*/ 43 w 43"/>
                <a:gd name="T9" fmla="*/ 160 h 160"/>
              </a:gdLst>
              <a:ahLst/>
              <a:cxnLst>
                <a:cxn ang="0">
                  <a:pos x="T0" y="T1"/>
                </a:cxn>
                <a:cxn ang="0">
                  <a:pos x="T2" y="T3"/>
                </a:cxn>
                <a:cxn ang="0">
                  <a:pos x="T4" y="T5"/>
                </a:cxn>
                <a:cxn ang="0">
                  <a:pos x="T6" y="T7"/>
                </a:cxn>
                <a:cxn ang="0">
                  <a:pos x="T8" y="T9"/>
                </a:cxn>
              </a:cxnLst>
              <a:rect l="0" t="0" r="r" b="b"/>
              <a:pathLst>
                <a:path w="43" h="160">
                  <a:moveTo>
                    <a:pt x="43" y="160"/>
                  </a:moveTo>
                  <a:cubicBezTo>
                    <a:pt x="29" y="160"/>
                    <a:pt x="15" y="160"/>
                    <a:pt x="0" y="160"/>
                  </a:cubicBezTo>
                  <a:cubicBezTo>
                    <a:pt x="0" y="107"/>
                    <a:pt x="0" y="53"/>
                    <a:pt x="0" y="0"/>
                  </a:cubicBezTo>
                  <a:cubicBezTo>
                    <a:pt x="15" y="0"/>
                    <a:pt x="29" y="0"/>
                    <a:pt x="43" y="0"/>
                  </a:cubicBezTo>
                  <a:cubicBezTo>
                    <a:pt x="43" y="53"/>
                    <a:pt x="43" y="107"/>
                    <a:pt x="4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
            <p:cNvSpPr>
              <a:spLocks/>
            </p:cNvSpPr>
            <p:nvPr/>
          </p:nvSpPr>
          <p:spPr bwMode="auto">
            <a:xfrm>
              <a:off x="2647" y="3406"/>
              <a:ext cx="518" cy="66"/>
            </a:xfrm>
            <a:custGeom>
              <a:avLst/>
              <a:gdLst>
                <a:gd name="T0" fmla="*/ 0 w 217"/>
                <a:gd name="T1" fmla="*/ 28 h 28"/>
                <a:gd name="T2" fmla="*/ 0 w 217"/>
                <a:gd name="T3" fmla="*/ 0 h 28"/>
                <a:gd name="T4" fmla="*/ 217 w 217"/>
                <a:gd name="T5" fmla="*/ 0 h 28"/>
                <a:gd name="T6" fmla="*/ 217 w 217"/>
                <a:gd name="T7" fmla="*/ 28 h 28"/>
                <a:gd name="T8" fmla="*/ 0 w 217"/>
                <a:gd name="T9" fmla="*/ 28 h 28"/>
              </a:gdLst>
              <a:ahLst/>
              <a:cxnLst>
                <a:cxn ang="0">
                  <a:pos x="T0" y="T1"/>
                </a:cxn>
                <a:cxn ang="0">
                  <a:pos x="T2" y="T3"/>
                </a:cxn>
                <a:cxn ang="0">
                  <a:pos x="T4" y="T5"/>
                </a:cxn>
                <a:cxn ang="0">
                  <a:pos x="T6" y="T7"/>
                </a:cxn>
                <a:cxn ang="0">
                  <a:pos x="T8" y="T9"/>
                </a:cxn>
              </a:cxnLst>
              <a:rect l="0" t="0" r="r" b="b"/>
              <a:pathLst>
                <a:path w="217" h="28">
                  <a:moveTo>
                    <a:pt x="0" y="28"/>
                  </a:moveTo>
                  <a:cubicBezTo>
                    <a:pt x="0" y="18"/>
                    <a:pt x="0" y="9"/>
                    <a:pt x="0" y="0"/>
                  </a:cubicBezTo>
                  <a:cubicBezTo>
                    <a:pt x="72" y="0"/>
                    <a:pt x="144" y="0"/>
                    <a:pt x="217" y="0"/>
                  </a:cubicBezTo>
                  <a:cubicBezTo>
                    <a:pt x="217" y="9"/>
                    <a:pt x="217" y="18"/>
                    <a:pt x="217" y="28"/>
                  </a:cubicBezTo>
                  <a:cubicBezTo>
                    <a:pt x="144" y="28"/>
                    <a:pt x="72"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
            <p:cNvSpPr>
              <a:spLocks/>
            </p:cNvSpPr>
            <p:nvPr/>
          </p:nvSpPr>
          <p:spPr bwMode="auto">
            <a:xfrm>
              <a:off x="2991" y="3093"/>
              <a:ext cx="105" cy="274"/>
            </a:xfrm>
            <a:custGeom>
              <a:avLst/>
              <a:gdLst>
                <a:gd name="T0" fmla="*/ 44 w 44"/>
                <a:gd name="T1" fmla="*/ 115 h 115"/>
                <a:gd name="T2" fmla="*/ 0 w 44"/>
                <a:gd name="T3" fmla="*/ 115 h 115"/>
                <a:gd name="T4" fmla="*/ 0 w 44"/>
                <a:gd name="T5" fmla="*/ 0 h 115"/>
                <a:gd name="T6" fmla="*/ 44 w 44"/>
                <a:gd name="T7" fmla="*/ 0 h 115"/>
                <a:gd name="T8" fmla="*/ 44 w 44"/>
                <a:gd name="T9" fmla="*/ 115 h 115"/>
              </a:gdLst>
              <a:ahLst/>
              <a:cxnLst>
                <a:cxn ang="0">
                  <a:pos x="T0" y="T1"/>
                </a:cxn>
                <a:cxn ang="0">
                  <a:pos x="T2" y="T3"/>
                </a:cxn>
                <a:cxn ang="0">
                  <a:pos x="T4" y="T5"/>
                </a:cxn>
                <a:cxn ang="0">
                  <a:pos x="T6" y="T7"/>
                </a:cxn>
                <a:cxn ang="0">
                  <a:pos x="T8" y="T9"/>
                </a:cxn>
              </a:cxnLst>
              <a:rect l="0" t="0" r="r" b="b"/>
              <a:pathLst>
                <a:path w="44" h="115">
                  <a:moveTo>
                    <a:pt x="44" y="115"/>
                  </a:moveTo>
                  <a:cubicBezTo>
                    <a:pt x="29" y="115"/>
                    <a:pt x="15" y="115"/>
                    <a:pt x="0" y="115"/>
                  </a:cubicBezTo>
                  <a:cubicBezTo>
                    <a:pt x="0" y="77"/>
                    <a:pt x="0" y="39"/>
                    <a:pt x="0" y="0"/>
                  </a:cubicBezTo>
                  <a:cubicBezTo>
                    <a:pt x="15" y="0"/>
                    <a:pt x="29" y="0"/>
                    <a:pt x="44" y="0"/>
                  </a:cubicBezTo>
                  <a:cubicBezTo>
                    <a:pt x="44" y="39"/>
                    <a:pt x="44" y="77"/>
                    <a:pt x="44"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3"/>
            <p:cNvSpPr>
              <a:spLocks/>
            </p:cNvSpPr>
            <p:nvPr/>
          </p:nvSpPr>
          <p:spPr bwMode="auto">
            <a:xfrm>
              <a:off x="2714" y="3162"/>
              <a:ext cx="102" cy="205"/>
            </a:xfrm>
            <a:custGeom>
              <a:avLst/>
              <a:gdLst>
                <a:gd name="T0" fmla="*/ 0 w 43"/>
                <a:gd name="T1" fmla="*/ 0 h 86"/>
                <a:gd name="T2" fmla="*/ 43 w 43"/>
                <a:gd name="T3" fmla="*/ 0 h 86"/>
                <a:gd name="T4" fmla="*/ 43 w 43"/>
                <a:gd name="T5" fmla="*/ 86 h 86"/>
                <a:gd name="T6" fmla="*/ 0 w 43"/>
                <a:gd name="T7" fmla="*/ 86 h 86"/>
                <a:gd name="T8" fmla="*/ 0 w 43"/>
                <a:gd name="T9" fmla="*/ 0 h 86"/>
              </a:gdLst>
              <a:ahLst/>
              <a:cxnLst>
                <a:cxn ang="0">
                  <a:pos x="T0" y="T1"/>
                </a:cxn>
                <a:cxn ang="0">
                  <a:pos x="T2" y="T3"/>
                </a:cxn>
                <a:cxn ang="0">
                  <a:pos x="T4" y="T5"/>
                </a:cxn>
                <a:cxn ang="0">
                  <a:pos x="T6" y="T7"/>
                </a:cxn>
                <a:cxn ang="0">
                  <a:pos x="T8" y="T9"/>
                </a:cxn>
              </a:cxnLst>
              <a:rect l="0" t="0" r="r" b="b"/>
              <a:pathLst>
                <a:path w="43" h="86">
                  <a:moveTo>
                    <a:pt x="0" y="0"/>
                  </a:moveTo>
                  <a:cubicBezTo>
                    <a:pt x="14" y="0"/>
                    <a:pt x="29" y="0"/>
                    <a:pt x="43" y="0"/>
                  </a:cubicBezTo>
                  <a:cubicBezTo>
                    <a:pt x="43" y="29"/>
                    <a:pt x="43" y="58"/>
                    <a:pt x="43" y="86"/>
                  </a:cubicBezTo>
                  <a:cubicBezTo>
                    <a:pt x="29" y="86"/>
                    <a:pt x="14" y="86"/>
                    <a:pt x="0" y="86"/>
                  </a:cubicBezTo>
                  <a:cubicBezTo>
                    <a:pt x="0" y="58"/>
                    <a:pt x="0" y="2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3" name="Group 13"/>
          <p:cNvGrpSpPr>
            <a:grpSpLocks noChangeAspect="1"/>
          </p:cNvGrpSpPr>
          <p:nvPr/>
        </p:nvGrpSpPr>
        <p:grpSpPr bwMode="auto">
          <a:xfrm>
            <a:off x="6127359" y="3851088"/>
            <a:ext cx="339408" cy="346553"/>
            <a:chOff x="1151" y="2911"/>
            <a:chExt cx="190" cy="194"/>
          </a:xfrm>
          <a:solidFill>
            <a:schemeClr val="bg1"/>
          </a:solidFill>
        </p:grpSpPr>
        <p:sp>
          <p:nvSpPr>
            <p:cNvPr id="25" name="Freeform 15"/>
            <p:cNvSpPr>
              <a:spLocks/>
            </p:cNvSpPr>
            <p:nvPr/>
          </p:nvSpPr>
          <p:spPr bwMode="auto">
            <a:xfrm>
              <a:off x="1151" y="2911"/>
              <a:ext cx="89" cy="90"/>
            </a:xfrm>
            <a:custGeom>
              <a:avLst/>
              <a:gdLst>
                <a:gd name="T0" fmla="*/ 37 w 37"/>
                <a:gd name="T1" fmla="*/ 25 h 37"/>
                <a:gd name="T2" fmla="*/ 37 w 37"/>
                <a:gd name="T3" fmla="*/ 32 h 37"/>
                <a:gd name="T4" fmla="*/ 32 w 37"/>
                <a:gd name="T5" fmla="*/ 37 h 37"/>
                <a:gd name="T6" fmla="*/ 19 w 37"/>
                <a:gd name="T7" fmla="*/ 37 h 37"/>
                <a:gd name="T8" fmla="*/ 4 w 37"/>
                <a:gd name="T9" fmla="*/ 29 h 37"/>
                <a:gd name="T10" fmla="*/ 1 w 37"/>
                <a:gd name="T11" fmla="*/ 16 h 37"/>
                <a:gd name="T12" fmla="*/ 10 w 37"/>
                <a:gd name="T13" fmla="*/ 3 h 37"/>
                <a:gd name="T14" fmla="*/ 21 w 37"/>
                <a:gd name="T15" fmla="*/ 1 h 37"/>
                <a:gd name="T16" fmla="*/ 34 w 37"/>
                <a:gd name="T17" fmla="*/ 10 h 37"/>
                <a:gd name="T18" fmla="*/ 37 w 37"/>
                <a:gd name="T19" fmla="*/ 19 h 37"/>
                <a:gd name="T20" fmla="*/ 37 w 37"/>
                <a:gd name="T21"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7">
                  <a:moveTo>
                    <a:pt x="37" y="25"/>
                  </a:moveTo>
                  <a:cubicBezTo>
                    <a:pt x="37" y="27"/>
                    <a:pt x="37" y="30"/>
                    <a:pt x="37" y="32"/>
                  </a:cubicBezTo>
                  <a:cubicBezTo>
                    <a:pt x="37" y="35"/>
                    <a:pt x="35" y="37"/>
                    <a:pt x="32" y="37"/>
                  </a:cubicBezTo>
                  <a:cubicBezTo>
                    <a:pt x="28" y="37"/>
                    <a:pt x="23" y="37"/>
                    <a:pt x="19" y="37"/>
                  </a:cubicBezTo>
                  <a:cubicBezTo>
                    <a:pt x="12" y="37"/>
                    <a:pt x="7" y="34"/>
                    <a:pt x="4" y="29"/>
                  </a:cubicBezTo>
                  <a:cubicBezTo>
                    <a:pt x="1" y="25"/>
                    <a:pt x="0" y="21"/>
                    <a:pt x="1" y="16"/>
                  </a:cubicBezTo>
                  <a:cubicBezTo>
                    <a:pt x="2" y="10"/>
                    <a:pt x="5" y="6"/>
                    <a:pt x="10" y="3"/>
                  </a:cubicBezTo>
                  <a:cubicBezTo>
                    <a:pt x="13" y="1"/>
                    <a:pt x="17" y="0"/>
                    <a:pt x="21" y="1"/>
                  </a:cubicBezTo>
                  <a:cubicBezTo>
                    <a:pt x="27" y="2"/>
                    <a:pt x="31" y="5"/>
                    <a:pt x="34" y="10"/>
                  </a:cubicBezTo>
                  <a:cubicBezTo>
                    <a:pt x="36" y="13"/>
                    <a:pt x="36" y="16"/>
                    <a:pt x="37" y="19"/>
                  </a:cubicBezTo>
                  <a:cubicBezTo>
                    <a:pt x="37" y="21"/>
                    <a:pt x="37" y="23"/>
                    <a:pt x="3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p:cNvSpPr>
              <a:spLocks/>
            </p:cNvSpPr>
            <p:nvPr/>
          </p:nvSpPr>
          <p:spPr bwMode="auto">
            <a:xfrm>
              <a:off x="1151" y="3015"/>
              <a:ext cx="89" cy="87"/>
            </a:xfrm>
            <a:custGeom>
              <a:avLst/>
              <a:gdLst>
                <a:gd name="T0" fmla="*/ 25 w 37"/>
                <a:gd name="T1" fmla="*/ 0 h 36"/>
                <a:gd name="T2" fmla="*/ 32 w 37"/>
                <a:gd name="T3" fmla="*/ 0 h 36"/>
                <a:gd name="T4" fmla="*/ 37 w 37"/>
                <a:gd name="T5" fmla="*/ 4 h 36"/>
                <a:gd name="T6" fmla="*/ 37 w 37"/>
                <a:gd name="T7" fmla="*/ 18 h 36"/>
                <a:gd name="T8" fmla="*/ 29 w 37"/>
                <a:gd name="T9" fmla="*/ 33 h 36"/>
                <a:gd name="T10" fmla="*/ 16 w 37"/>
                <a:gd name="T11" fmla="*/ 36 h 36"/>
                <a:gd name="T12" fmla="*/ 3 w 37"/>
                <a:gd name="T13" fmla="*/ 27 h 36"/>
                <a:gd name="T14" fmla="*/ 1 w 37"/>
                <a:gd name="T15" fmla="*/ 15 h 36"/>
                <a:gd name="T16" fmla="*/ 10 w 37"/>
                <a:gd name="T17" fmla="*/ 2 h 36"/>
                <a:gd name="T18" fmla="*/ 19 w 37"/>
                <a:gd name="T19" fmla="*/ 0 h 36"/>
                <a:gd name="T20" fmla="*/ 25 w 37"/>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25" y="0"/>
                  </a:moveTo>
                  <a:cubicBezTo>
                    <a:pt x="27" y="0"/>
                    <a:pt x="30" y="0"/>
                    <a:pt x="32" y="0"/>
                  </a:cubicBezTo>
                  <a:cubicBezTo>
                    <a:pt x="35" y="0"/>
                    <a:pt x="37" y="1"/>
                    <a:pt x="37" y="4"/>
                  </a:cubicBezTo>
                  <a:cubicBezTo>
                    <a:pt x="37" y="9"/>
                    <a:pt x="37" y="13"/>
                    <a:pt x="37" y="18"/>
                  </a:cubicBezTo>
                  <a:cubicBezTo>
                    <a:pt x="36" y="24"/>
                    <a:pt x="34" y="29"/>
                    <a:pt x="29" y="33"/>
                  </a:cubicBezTo>
                  <a:cubicBezTo>
                    <a:pt x="25" y="35"/>
                    <a:pt x="20" y="36"/>
                    <a:pt x="16" y="36"/>
                  </a:cubicBezTo>
                  <a:cubicBezTo>
                    <a:pt x="10" y="35"/>
                    <a:pt x="6" y="32"/>
                    <a:pt x="3" y="27"/>
                  </a:cubicBezTo>
                  <a:cubicBezTo>
                    <a:pt x="1" y="23"/>
                    <a:pt x="0" y="19"/>
                    <a:pt x="1" y="15"/>
                  </a:cubicBezTo>
                  <a:cubicBezTo>
                    <a:pt x="2" y="9"/>
                    <a:pt x="5" y="5"/>
                    <a:pt x="10" y="2"/>
                  </a:cubicBezTo>
                  <a:cubicBezTo>
                    <a:pt x="12" y="0"/>
                    <a:pt x="16" y="0"/>
                    <a:pt x="19" y="0"/>
                  </a:cubicBezTo>
                  <a:cubicBezTo>
                    <a:pt x="21" y="0"/>
                    <a:pt x="23"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p:cNvSpPr>
              <a:spLocks/>
            </p:cNvSpPr>
            <p:nvPr/>
          </p:nvSpPr>
          <p:spPr bwMode="auto">
            <a:xfrm>
              <a:off x="1252" y="3015"/>
              <a:ext cx="89" cy="90"/>
            </a:xfrm>
            <a:custGeom>
              <a:avLst/>
              <a:gdLst>
                <a:gd name="T0" fmla="*/ 12 w 37"/>
                <a:gd name="T1" fmla="*/ 0 h 37"/>
                <a:gd name="T2" fmla="*/ 20 w 37"/>
                <a:gd name="T3" fmla="*/ 0 h 37"/>
                <a:gd name="T4" fmla="*/ 31 w 37"/>
                <a:gd name="T5" fmla="*/ 5 h 37"/>
                <a:gd name="T6" fmla="*/ 36 w 37"/>
                <a:gd name="T7" fmla="*/ 20 h 37"/>
                <a:gd name="T8" fmla="*/ 22 w 37"/>
                <a:gd name="T9" fmla="*/ 36 h 37"/>
                <a:gd name="T10" fmla="*/ 1 w 37"/>
                <a:gd name="T11" fmla="*/ 23 h 37"/>
                <a:gd name="T12" fmla="*/ 0 w 37"/>
                <a:gd name="T13" fmla="*/ 18 h 37"/>
                <a:gd name="T14" fmla="*/ 0 w 37"/>
                <a:gd name="T15" fmla="*/ 4 h 37"/>
                <a:gd name="T16" fmla="*/ 5 w 37"/>
                <a:gd name="T17" fmla="*/ 0 h 37"/>
                <a:gd name="T18" fmla="*/ 12 w 37"/>
                <a:gd name="T19" fmla="*/ 0 h 37"/>
                <a:gd name="T20" fmla="*/ 12 w 37"/>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7">
                  <a:moveTo>
                    <a:pt x="12" y="0"/>
                  </a:moveTo>
                  <a:cubicBezTo>
                    <a:pt x="15" y="0"/>
                    <a:pt x="17" y="0"/>
                    <a:pt x="20" y="0"/>
                  </a:cubicBezTo>
                  <a:cubicBezTo>
                    <a:pt x="24" y="0"/>
                    <a:pt x="28" y="2"/>
                    <a:pt x="31" y="5"/>
                  </a:cubicBezTo>
                  <a:cubicBezTo>
                    <a:pt x="35" y="9"/>
                    <a:pt x="37" y="14"/>
                    <a:pt x="36" y="20"/>
                  </a:cubicBezTo>
                  <a:cubicBezTo>
                    <a:pt x="36" y="28"/>
                    <a:pt x="30" y="34"/>
                    <a:pt x="22" y="36"/>
                  </a:cubicBezTo>
                  <a:cubicBezTo>
                    <a:pt x="13" y="37"/>
                    <a:pt x="4" y="32"/>
                    <a:pt x="1" y="23"/>
                  </a:cubicBezTo>
                  <a:cubicBezTo>
                    <a:pt x="1" y="21"/>
                    <a:pt x="0" y="19"/>
                    <a:pt x="0" y="18"/>
                  </a:cubicBezTo>
                  <a:cubicBezTo>
                    <a:pt x="0" y="13"/>
                    <a:pt x="0" y="9"/>
                    <a:pt x="0" y="4"/>
                  </a:cubicBezTo>
                  <a:cubicBezTo>
                    <a:pt x="0" y="1"/>
                    <a:pt x="2" y="0"/>
                    <a:pt x="5" y="0"/>
                  </a:cubicBezTo>
                  <a:cubicBezTo>
                    <a:pt x="7" y="0"/>
                    <a:pt x="10" y="0"/>
                    <a:pt x="12" y="0"/>
                  </a:cubicBezTo>
                  <a:cubicBezTo>
                    <a:pt x="12" y="0"/>
                    <a:pt x="12"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8"/>
            <p:cNvSpPr>
              <a:spLocks noEditPoints="1"/>
            </p:cNvSpPr>
            <p:nvPr/>
          </p:nvSpPr>
          <p:spPr bwMode="auto">
            <a:xfrm>
              <a:off x="1252" y="2911"/>
              <a:ext cx="89" cy="90"/>
            </a:xfrm>
            <a:custGeom>
              <a:avLst/>
              <a:gdLst>
                <a:gd name="T0" fmla="*/ 12 w 37"/>
                <a:gd name="T1" fmla="*/ 37 h 37"/>
                <a:gd name="T2" fmla="*/ 5 w 37"/>
                <a:gd name="T3" fmla="*/ 37 h 37"/>
                <a:gd name="T4" fmla="*/ 0 w 37"/>
                <a:gd name="T5" fmla="*/ 32 h 37"/>
                <a:gd name="T6" fmla="*/ 0 w 37"/>
                <a:gd name="T7" fmla="*/ 19 h 37"/>
                <a:gd name="T8" fmla="*/ 8 w 37"/>
                <a:gd name="T9" fmla="*/ 4 h 37"/>
                <a:gd name="T10" fmla="*/ 21 w 37"/>
                <a:gd name="T11" fmla="*/ 1 h 37"/>
                <a:gd name="T12" fmla="*/ 35 w 37"/>
                <a:gd name="T13" fmla="*/ 12 h 37"/>
                <a:gd name="T14" fmla="*/ 34 w 37"/>
                <a:gd name="T15" fmla="*/ 28 h 37"/>
                <a:gd name="T16" fmla="*/ 22 w 37"/>
                <a:gd name="T17" fmla="*/ 36 h 37"/>
                <a:gd name="T18" fmla="*/ 18 w 37"/>
                <a:gd name="T19" fmla="*/ 37 h 37"/>
                <a:gd name="T20" fmla="*/ 12 w 37"/>
                <a:gd name="T21" fmla="*/ 37 h 37"/>
                <a:gd name="T22" fmla="*/ 7 w 37"/>
                <a:gd name="T23" fmla="*/ 31 h 37"/>
                <a:gd name="T24" fmla="*/ 7 w 37"/>
                <a:gd name="T25" fmla="*/ 31 h 37"/>
                <a:gd name="T26" fmla="*/ 18 w 37"/>
                <a:gd name="T27" fmla="*/ 31 h 37"/>
                <a:gd name="T28" fmla="*/ 30 w 37"/>
                <a:gd name="T29" fmla="*/ 17 h 37"/>
                <a:gd name="T30" fmla="*/ 16 w 37"/>
                <a:gd name="T31" fmla="*/ 7 h 37"/>
                <a:gd name="T32" fmla="*/ 7 w 37"/>
                <a:gd name="T33" fmla="*/ 19 h 37"/>
                <a:gd name="T34" fmla="*/ 7 w 37"/>
                <a:gd name="T35" fmla="*/ 29 h 37"/>
                <a:gd name="T36" fmla="*/ 7 w 37"/>
                <a:gd name="T37"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37">
                  <a:moveTo>
                    <a:pt x="12" y="37"/>
                  </a:moveTo>
                  <a:cubicBezTo>
                    <a:pt x="10" y="37"/>
                    <a:pt x="7" y="37"/>
                    <a:pt x="5" y="37"/>
                  </a:cubicBezTo>
                  <a:cubicBezTo>
                    <a:pt x="2" y="37"/>
                    <a:pt x="0" y="35"/>
                    <a:pt x="0" y="32"/>
                  </a:cubicBezTo>
                  <a:cubicBezTo>
                    <a:pt x="0" y="28"/>
                    <a:pt x="0" y="23"/>
                    <a:pt x="0" y="19"/>
                  </a:cubicBezTo>
                  <a:cubicBezTo>
                    <a:pt x="1" y="13"/>
                    <a:pt x="3" y="8"/>
                    <a:pt x="8" y="4"/>
                  </a:cubicBezTo>
                  <a:cubicBezTo>
                    <a:pt x="12" y="1"/>
                    <a:pt x="17" y="0"/>
                    <a:pt x="21" y="1"/>
                  </a:cubicBezTo>
                  <a:cubicBezTo>
                    <a:pt x="28" y="2"/>
                    <a:pt x="32" y="6"/>
                    <a:pt x="35" y="12"/>
                  </a:cubicBezTo>
                  <a:cubicBezTo>
                    <a:pt x="37" y="17"/>
                    <a:pt x="37" y="23"/>
                    <a:pt x="34" y="28"/>
                  </a:cubicBezTo>
                  <a:cubicBezTo>
                    <a:pt x="32" y="32"/>
                    <a:pt x="28" y="35"/>
                    <a:pt x="22" y="36"/>
                  </a:cubicBezTo>
                  <a:cubicBezTo>
                    <a:pt x="21" y="37"/>
                    <a:pt x="20" y="37"/>
                    <a:pt x="18" y="37"/>
                  </a:cubicBezTo>
                  <a:cubicBezTo>
                    <a:pt x="16" y="37"/>
                    <a:pt x="14" y="37"/>
                    <a:pt x="12" y="37"/>
                  </a:cubicBezTo>
                  <a:close/>
                  <a:moveTo>
                    <a:pt x="7" y="31"/>
                  </a:moveTo>
                  <a:cubicBezTo>
                    <a:pt x="7" y="31"/>
                    <a:pt x="7" y="31"/>
                    <a:pt x="7" y="31"/>
                  </a:cubicBezTo>
                  <a:cubicBezTo>
                    <a:pt x="11" y="31"/>
                    <a:pt x="15" y="31"/>
                    <a:pt x="18" y="31"/>
                  </a:cubicBezTo>
                  <a:cubicBezTo>
                    <a:pt x="26" y="30"/>
                    <a:pt x="31" y="24"/>
                    <a:pt x="30" y="17"/>
                  </a:cubicBezTo>
                  <a:cubicBezTo>
                    <a:pt x="29" y="10"/>
                    <a:pt x="23" y="6"/>
                    <a:pt x="16" y="7"/>
                  </a:cubicBezTo>
                  <a:cubicBezTo>
                    <a:pt x="11" y="8"/>
                    <a:pt x="7" y="13"/>
                    <a:pt x="7" y="19"/>
                  </a:cubicBezTo>
                  <a:cubicBezTo>
                    <a:pt x="7" y="22"/>
                    <a:pt x="7" y="26"/>
                    <a:pt x="7" y="29"/>
                  </a:cubicBezTo>
                  <a:cubicBezTo>
                    <a:pt x="7" y="29"/>
                    <a:pt x="7" y="30"/>
                    <a:pt x="7"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4" name="Freeform 6"/>
          <p:cNvSpPr>
            <a:spLocks noEditPoints="1"/>
          </p:cNvSpPr>
          <p:nvPr/>
        </p:nvSpPr>
        <p:spPr bwMode="auto">
          <a:xfrm>
            <a:off x="6119902" y="2555872"/>
            <a:ext cx="354321" cy="332847"/>
          </a:xfrm>
          <a:custGeom>
            <a:avLst/>
            <a:gdLst>
              <a:gd name="T0" fmla="*/ 222 w 332"/>
              <a:gd name="T1" fmla="*/ 312 h 312"/>
              <a:gd name="T2" fmla="*/ 205 w 332"/>
              <a:gd name="T3" fmla="*/ 304 h 312"/>
              <a:gd name="T4" fmla="*/ 158 w 332"/>
              <a:gd name="T5" fmla="*/ 287 h 312"/>
              <a:gd name="T6" fmla="*/ 126 w 332"/>
              <a:gd name="T7" fmla="*/ 304 h 312"/>
              <a:gd name="T8" fmla="*/ 106 w 332"/>
              <a:gd name="T9" fmla="*/ 311 h 312"/>
              <a:gd name="T10" fmla="*/ 99 w 332"/>
              <a:gd name="T11" fmla="*/ 309 h 312"/>
              <a:gd name="T12" fmla="*/ 66 w 332"/>
              <a:gd name="T13" fmla="*/ 289 h 312"/>
              <a:gd name="T14" fmla="*/ 57 w 332"/>
              <a:gd name="T15" fmla="*/ 265 h 312"/>
              <a:gd name="T16" fmla="*/ 60 w 332"/>
              <a:gd name="T17" fmla="*/ 247 h 312"/>
              <a:gd name="T18" fmla="*/ 49 w 332"/>
              <a:gd name="T19" fmla="*/ 216 h 312"/>
              <a:gd name="T20" fmla="*/ 23 w 332"/>
              <a:gd name="T21" fmla="*/ 197 h 312"/>
              <a:gd name="T22" fmla="*/ 18 w 332"/>
              <a:gd name="T23" fmla="*/ 196 h 312"/>
              <a:gd name="T24" fmla="*/ 1 w 332"/>
              <a:gd name="T25" fmla="*/ 176 h 312"/>
              <a:gd name="T26" fmla="*/ 1 w 332"/>
              <a:gd name="T27" fmla="*/ 137 h 312"/>
              <a:gd name="T28" fmla="*/ 18 w 332"/>
              <a:gd name="T29" fmla="*/ 117 h 312"/>
              <a:gd name="T30" fmla="*/ 60 w 332"/>
              <a:gd name="T31" fmla="*/ 73 h 312"/>
              <a:gd name="T32" fmla="*/ 58 w 332"/>
              <a:gd name="T33" fmla="*/ 49 h 312"/>
              <a:gd name="T34" fmla="*/ 61 w 332"/>
              <a:gd name="T35" fmla="*/ 28 h 312"/>
              <a:gd name="T36" fmla="*/ 67 w 332"/>
              <a:gd name="T37" fmla="*/ 23 h 312"/>
              <a:gd name="T38" fmla="*/ 101 w 332"/>
              <a:gd name="T39" fmla="*/ 3 h 312"/>
              <a:gd name="T40" fmla="*/ 126 w 332"/>
              <a:gd name="T41" fmla="*/ 8 h 312"/>
              <a:gd name="T42" fmla="*/ 144 w 332"/>
              <a:gd name="T43" fmla="*/ 22 h 312"/>
              <a:gd name="T44" fmla="*/ 174 w 332"/>
              <a:gd name="T45" fmla="*/ 26 h 312"/>
              <a:gd name="T46" fmla="*/ 202 w 332"/>
              <a:gd name="T47" fmla="*/ 12 h 312"/>
              <a:gd name="T48" fmla="*/ 207 w 332"/>
              <a:gd name="T49" fmla="*/ 7 h 312"/>
              <a:gd name="T50" fmla="*/ 230 w 332"/>
              <a:gd name="T51" fmla="*/ 3 h 312"/>
              <a:gd name="T52" fmla="*/ 266 w 332"/>
              <a:gd name="T53" fmla="*/ 24 h 312"/>
              <a:gd name="T54" fmla="*/ 274 w 332"/>
              <a:gd name="T55" fmla="*/ 47 h 312"/>
              <a:gd name="T56" fmla="*/ 274 w 332"/>
              <a:gd name="T57" fmla="*/ 81 h 312"/>
              <a:gd name="T58" fmla="*/ 297 w 332"/>
              <a:gd name="T59" fmla="*/ 110 h 312"/>
              <a:gd name="T60" fmla="*/ 314 w 332"/>
              <a:gd name="T61" fmla="*/ 117 h 312"/>
              <a:gd name="T62" fmla="*/ 331 w 332"/>
              <a:gd name="T63" fmla="*/ 136 h 312"/>
              <a:gd name="T64" fmla="*/ 331 w 332"/>
              <a:gd name="T65" fmla="*/ 178 h 312"/>
              <a:gd name="T66" fmla="*/ 322 w 332"/>
              <a:gd name="T67" fmla="*/ 192 h 312"/>
              <a:gd name="T68" fmla="*/ 312 w 332"/>
              <a:gd name="T69" fmla="*/ 196 h 312"/>
              <a:gd name="T70" fmla="*/ 278 w 332"/>
              <a:gd name="T71" fmla="*/ 223 h 312"/>
              <a:gd name="T72" fmla="*/ 274 w 332"/>
              <a:gd name="T73" fmla="*/ 265 h 312"/>
              <a:gd name="T74" fmla="*/ 266 w 332"/>
              <a:gd name="T75" fmla="*/ 290 h 312"/>
              <a:gd name="T76" fmla="*/ 229 w 332"/>
              <a:gd name="T77" fmla="*/ 310 h 312"/>
              <a:gd name="T78" fmla="*/ 222 w 332"/>
              <a:gd name="T79" fmla="*/ 312 h 312"/>
              <a:gd name="T80" fmla="*/ 166 w 332"/>
              <a:gd name="T81" fmla="*/ 223 h 312"/>
              <a:gd name="T82" fmla="*/ 232 w 332"/>
              <a:gd name="T83" fmla="*/ 157 h 312"/>
              <a:gd name="T84" fmla="*/ 166 w 332"/>
              <a:gd name="T85" fmla="*/ 90 h 312"/>
              <a:gd name="T86" fmla="*/ 100 w 332"/>
              <a:gd name="T87" fmla="*/ 156 h 312"/>
              <a:gd name="T88" fmla="*/ 166 w 332"/>
              <a:gd name="T89" fmla="*/ 22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2" h="312">
                <a:moveTo>
                  <a:pt x="222" y="312"/>
                </a:moveTo>
                <a:cubicBezTo>
                  <a:pt x="215" y="311"/>
                  <a:pt x="210" y="309"/>
                  <a:pt x="205" y="304"/>
                </a:cubicBezTo>
                <a:cubicBezTo>
                  <a:pt x="192" y="290"/>
                  <a:pt x="176" y="285"/>
                  <a:pt x="158" y="287"/>
                </a:cubicBezTo>
                <a:cubicBezTo>
                  <a:pt x="145" y="289"/>
                  <a:pt x="135" y="295"/>
                  <a:pt x="126" y="304"/>
                </a:cubicBezTo>
                <a:cubicBezTo>
                  <a:pt x="121" y="310"/>
                  <a:pt x="114" y="312"/>
                  <a:pt x="106" y="311"/>
                </a:cubicBezTo>
                <a:cubicBezTo>
                  <a:pt x="104" y="311"/>
                  <a:pt x="101" y="310"/>
                  <a:pt x="99" y="309"/>
                </a:cubicBezTo>
                <a:cubicBezTo>
                  <a:pt x="87" y="303"/>
                  <a:pt x="76" y="297"/>
                  <a:pt x="66" y="289"/>
                </a:cubicBezTo>
                <a:cubicBezTo>
                  <a:pt x="58" y="284"/>
                  <a:pt x="55" y="274"/>
                  <a:pt x="57" y="265"/>
                </a:cubicBezTo>
                <a:cubicBezTo>
                  <a:pt x="59" y="259"/>
                  <a:pt x="60" y="253"/>
                  <a:pt x="60" y="247"/>
                </a:cubicBezTo>
                <a:cubicBezTo>
                  <a:pt x="60" y="236"/>
                  <a:pt x="56" y="225"/>
                  <a:pt x="49" y="216"/>
                </a:cubicBezTo>
                <a:cubicBezTo>
                  <a:pt x="43" y="207"/>
                  <a:pt x="34" y="201"/>
                  <a:pt x="23" y="197"/>
                </a:cubicBezTo>
                <a:cubicBezTo>
                  <a:pt x="21" y="197"/>
                  <a:pt x="19" y="196"/>
                  <a:pt x="18" y="196"/>
                </a:cubicBezTo>
                <a:cubicBezTo>
                  <a:pt x="8" y="194"/>
                  <a:pt x="1" y="186"/>
                  <a:pt x="1" y="176"/>
                </a:cubicBezTo>
                <a:cubicBezTo>
                  <a:pt x="0" y="163"/>
                  <a:pt x="0" y="150"/>
                  <a:pt x="1" y="137"/>
                </a:cubicBezTo>
                <a:cubicBezTo>
                  <a:pt x="1" y="127"/>
                  <a:pt x="8" y="119"/>
                  <a:pt x="18" y="117"/>
                </a:cubicBezTo>
                <a:cubicBezTo>
                  <a:pt x="40" y="112"/>
                  <a:pt x="56" y="95"/>
                  <a:pt x="60" y="73"/>
                </a:cubicBezTo>
                <a:cubicBezTo>
                  <a:pt x="61" y="65"/>
                  <a:pt x="61" y="57"/>
                  <a:pt x="58" y="49"/>
                </a:cubicBezTo>
                <a:cubicBezTo>
                  <a:pt x="55" y="42"/>
                  <a:pt x="56" y="35"/>
                  <a:pt x="61" y="28"/>
                </a:cubicBezTo>
                <a:cubicBezTo>
                  <a:pt x="63" y="26"/>
                  <a:pt x="65" y="24"/>
                  <a:pt x="67" y="23"/>
                </a:cubicBezTo>
                <a:cubicBezTo>
                  <a:pt x="78" y="15"/>
                  <a:pt x="89" y="9"/>
                  <a:pt x="101" y="3"/>
                </a:cubicBezTo>
                <a:cubicBezTo>
                  <a:pt x="109" y="0"/>
                  <a:pt x="120" y="2"/>
                  <a:pt x="126" y="8"/>
                </a:cubicBezTo>
                <a:cubicBezTo>
                  <a:pt x="131" y="14"/>
                  <a:pt x="137" y="19"/>
                  <a:pt x="144" y="22"/>
                </a:cubicBezTo>
                <a:cubicBezTo>
                  <a:pt x="153" y="26"/>
                  <a:pt x="163" y="27"/>
                  <a:pt x="174" y="26"/>
                </a:cubicBezTo>
                <a:cubicBezTo>
                  <a:pt x="184" y="24"/>
                  <a:pt x="194" y="20"/>
                  <a:pt x="202" y="12"/>
                </a:cubicBezTo>
                <a:cubicBezTo>
                  <a:pt x="204" y="11"/>
                  <a:pt x="205" y="9"/>
                  <a:pt x="207" y="7"/>
                </a:cubicBezTo>
                <a:cubicBezTo>
                  <a:pt x="214" y="1"/>
                  <a:pt x="222" y="0"/>
                  <a:pt x="230" y="3"/>
                </a:cubicBezTo>
                <a:cubicBezTo>
                  <a:pt x="243" y="9"/>
                  <a:pt x="255" y="16"/>
                  <a:pt x="266" y="24"/>
                </a:cubicBezTo>
                <a:cubicBezTo>
                  <a:pt x="274" y="29"/>
                  <a:pt x="277" y="39"/>
                  <a:pt x="274" y="47"/>
                </a:cubicBezTo>
                <a:cubicBezTo>
                  <a:pt x="270" y="59"/>
                  <a:pt x="270" y="70"/>
                  <a:pt x="274" y="81"/>
                </a:cubicBezTo>
                <a:cubicBezTo>
                  <a:pt x="278" y="93"/>
                  <a:pt x="286" y="103"/>
                  <a:pt x="297" y="110"/>
                </a:cubicBezTo>
                <a:cubicBezTo>
                  <a:pt x="302" y="114"/>
                  <a:pt x="308" y="116"/>
                  <a:pt x="314" y="117"/>
                </a:cubicBezTo>
                <a:cubicBezTo>
                  <a:pt x="323" y="119"/>
                  <a:pt x="330" y="127"/>
                  <a:pt x="331" y="136"/>
                </a:cubicBezTo>
                <a:cubicBezTo>
                  <a:pt x="332" y="150"/>
                  <a:pt x="332" y="164"/>
                  <a:pt x="331" y="178"/>
                </a:cubicBezTo>
                <a:cubicBezTo>
                  <a:pt x="330" y="184"/>
                  <a:pt x="327" y="189"/>
                  <a:pt x="322" y="192"/>
                </a:cubicBezTo>
                <a:cubicBezTo>
                  <a:pt x="319" y="195"/>
                  <a:pt x="316" y="196"/>
                  <a:pt x="312" y="196"/>
                </a:cubicBezTo>
                <a:cubicBezTo>
                  <a:pt x="297" y="200"/>
                  <a:pt x="285" y="209"/>
                  <a:pt x="278" y="223"/>
                </a:cubicBezTo>
                <a:cubicBezTo>
                  <a:pt x="271" y="236"/>
                  <a:pt x="269" y="250"/>
                  <a:pt x="274" y="265"/>
                </a:cubicBezTo>
                <a:cubicBezTo>
                  <a:pt x="277" y="274"/>
                  <a:pt x="273" y="284"/>
                  <a:pt x="266" y="290"/>
                </a:cubicBezTo>
                <a:cubicBezTo>
                  <a:pt x="254" y="297"/>
                  <a:pt x="242" y="305"/>
                  <a:pt x="229" y="310"/>
                </a:cubicBezTo>
                <a:cubicBezTo>
                  <a:pt x="227" y="311"/>
                  <a:pt x="224" y="311"/>
                  <a:pt x="222" y="312"/>
                </a:cubicBezTo>
                <a:close/>
                <a:moveTo>
                  <a:pt x="166" y="223"/>
                </a:moveTo>
                <a:cubicBezTo>
                  <a:pt x="202" y="223"/>
                  <a:pt x="232" y="193"/>
                  <a:pt x="232" y="157"/>
                </a:cubicBezTo>
                <a:cubicBezTo>
                  <a:pt x="232" y="120"/>
                  <a:pt x="202" y="90"/>
                  <a:pt x="166" y="90"/>
                </a:cubicBezTo>
                <a:cubicBezTo>
                  <a:pt x="129" y="90"/>
                  <a:pt x="100" y="120"/>
                  <a:pt x="100" y="156"/>
                </a:cubicBezTo>
                <a:cubicBezTo>
                  <a:pt x="100" y="193"/>
                  <a:pt x="129" y="223"/>
                  <a:pt x="166" y="22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 name="矩形 35"/>
          <p:cNvSpPr/>
          <p:nvPr/>
        </p:nvSpPr>
        <p:spPr>
          <a:xfrm>
            <a:off x="6830525" y="1320342"/>
            <a:ext cx="5202979" cy="830997"/>
          </a:xfrm>
          <a:prstGeom prst="rect">
            <a:avLst/>
          </a:prstGeom>
        </p:spPr>
        <p:txBody>
          <a:bodyPr wrap="square">
            <a:spAutoFit/>
          </a:bodyPr>
          <a:lstStyle/>
          <a:p>
            <a:pPr algn="just"/>
            <a:r>
              <a:rPr lang="zh-CN" altLang="zh-CN" sz="1600" dirty="0" smtClean="0">
                <a:latin typeface="Microsoft YaHei" charset="-122"/>
                <a:ea typeface="Microsoft YaHei" charset="-122"/>
                <a:cs typeface="Microsoft YaHei" charset="-122"/>
              </a:rPr>
              <a:t>在</a:t>
            </a:r>
            <a:r>
              <a:rPr lang="en-US" altLang="zh-CN" sz="1600" dirty="0" smtClean="0">
                <a:latin typeface="Microsoft YaHei" charset="-122"/>
                <a:ea typeface="Microsoft YaHei" charset="-122"/>
                <a:cs typeface="Microsoft YaHei" charset="-122"/>
              </a:rPr>
              <a:t>POW</a:t>
            </a:r>
            <a:r>
              <a:rPr lang="zh-CN" altLang="en-US" sz="1600" dirty="0" smtClean="0">
                <a:latin typeface="Microsoft YaHei" charset="-122"/>
                <a:ea typeface="Microsoft YaHei" charset="-122"/>
                <a:cs typeface="Microsoft YaHei" charset="-122"/>
              </a:rPr>
              <a:t>及相关共识机制</a:t>
            </a:r>
            <a:r>
              <a:rPr lang="zh-CN" altLang="zh-CN" sz="1600" dirty="0" smtClean="0">
                <a:latin typeface="Microsoft YaHei" charset="-122"/>
                <a:ea typeface="Microsoft YaHei" charset="-122"/>
                <a:cs typeface="Microsoft YaHei" charset="-122"/>
              </a:rPr>
              <a:t>中</a:t>
            </a:r>
            <a:r>
              <a:rPr lang="zh-CN" altLang="zh-CN" sz="1600" dirty="0">
                <a:latin typeface="Microsoft YaHei" charset="-122"/>
                <a:ea typeface="Microsoft YaHei" charset="-122"/>
                <a:cs typeface="Microsoft YaHei" charset="-122"/>
              </a:rPr>
              <a:t>，大量的算力被用来计算随机数以获得记账权，造成了大量的资源浪费。目前比特币已经吸引全球大部分的算</a:t>
            </a:r>
            <a:r>
              <a:rPr lang="zh-CN" altLang="zh-CN" sz="1600" dirty="0" smtClean="0">
                <a:latin typeface="Microsoft YaHei" charset="-122"/>
                <a:ea typeface="Microsoft YaHei" charset="-122"/>
                <a:cs typeface="Microsoft YaHei" charset="-122"/>
              </a:rPr>
              <a:t>力 </a:t>
            </a:r>
            <a:endParaRPr lang="zh-CN" altLang="en-US" sz="1600" dirty="0">
              <a:solidFill>
                <a:schemeClr val="tx1">
                  <a:lumMod val="75000"/>
                  <a:lumOff val="25000"/>
                </a:schemeClr>
              </a:solidFill>
              <a:latin typeface="Microsoft YaHei" charset="-122"/>
              <a:ea typeface="Microsoft YaHei" charset="-122"/>
              <a:cs typeface="Microsoft YaHei" charset="-122"/>
            </a:endParaRPr>
          </a:p>
        </p:txBody>
      </p:sp>
      <p:sp>
        <p:nvSpPr>
          <p:cNvPr id="37" name="文本框 36"/>
          <p:cNvSpPr txBox="1"/>
          <p:nvPr/>
        </p:nvSpPr>
        <p:spPr>
          <a:xfrm>
            <a:off x="6830525" y="995980"/>
            <a:ext cx="2727551" cy="400110"/>
          </a:xfrm>
          <a:prstGeom prst="rect">
            <a:avLst/>
          </a:prstGeom>
          <a:noFill/>
        </p:spPr>
        <p:txBody>
          <a:bodyPr wrap="square" rtlCol="0">
            <a:spAutoFit/>
          </a:bodyPr>
          <a:lstStyle/>
          <a:p>
            <a:pPr marL="0" marR="0" lvl="0" indent="0" defTabSz="914400" eaLnBrk="1" fontAlgn="auto" latinLnBrk="0" hangingPunct="1">
              <a:spcBef>
                <a:spcPts val="0"/>
              </a:spcBef>
              <a:spcAft>
                <a:spcPts val="0"/>
              </a:spcAft>
              <a:buClrTx/>
              <a:buSzTx/>
              <a:buFontTx/>
              <a:buNone/>
              <a:tabLst/>
              <a:defRPr/>
            </a:pPr>
            <a:r>
              <a:rPr lang="zh-CN" altLang="en-US" sz="2000" b="1" kern="0" dirty="0" smtClean="0">
                <a:solidFill>
                  <a:srgbClr val="093B5C"/>
                </a:solidFill>
                <a:latin typeface="微软雅黑" panose="020B0503020204020204" pitchFamily="34" charset="-122"/>
                <a:ea typeface="微软雅黑" panose="020B0503020204020204" pitchFamily="34" charset="-122"/>
              </a:rPr>
              <a:t>能耗高</a:t>
            </a:r>
            <a:endParaRPr kumimoji="0" lang="zh-CN" altLang="en-US" sz="20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endParaRPr>
          </a:p>
        </p:txBody>
      </p:sp>
      <p:sp>
        <p:nvSpPr>
          <p:cNvPr id="39" name="矩形 38"/>
          <p:cNvSpPr/>
          <p:nvPr/>
        </p:nvSpPr>
        <p:spPr>
          <a:xfrm>
            <a:off x="6830525" y="2528591"/>
            <a:ext cx="4520227" cy="584775"/>
          </a:xfrm>
          <a:prstGeom prst="rect">
            <a:avLst/>
          </a:prstGeom>
        </p:spPr>
        <p:txBody>
          <a:bodyPr wrap="square">
            <a:spAutoFit/>
          </a:bodyPr>
          <a:lstStyle/>
          <a:p>
            <a:pPr algn="just"/>
            <a:r>
              <a:rPr lang="zh-CN" altLang="en-US" sz="1600" dirty="0">
                <a:solidFill>
                  <a:schemeClr val="tx1">
                    <a:lumMod val="75000"/>
                    <a:lumOff val="25000"/>
                  </a:schemeClr>
                </a:solidFill>
                <a:latin typeface="Microsoft YaHei" charset="-122"/>
                <a:ea typeface="Microsoft YaHei" charset="-122"/>
                <a:cs typeface="Microsoft YaHei" charset="-122"/>
              </a:rPr>
              <a:t>虽然目前已经存在秒级的共识机制，但仍然难以满足金融系统等实际应用场景中的交易要求 </a:t>
            </a:r>
          </a:p>
        </p:txBody>
      </p:sp>
      <p:sp>
        <p:nvSpPr>
          <p:cNvPr id="40" name="文本框 39"/>
          <p:cNvSpPr txBox="1"/>
          <p:nvPr/>
        </p:nvSpPr>
        <p:spPr>
          <a:xfrm>
            <a:off x="6830525" y="2204229"/>
            <a:ext cx="2727551" cy="400110"/>
          </a:xfrm>
          <a:prstGeom prst="rect">
            <a:avLst/>
          </a:prstGeom>
          <a:noFill/>
        </p:spPr>
        <p:txBody>
          <a:bodyPr wrap="square" rtlCol="0">
            <a:spAutoFit/>
          </a:bodyPr>
          <a:lstStyle/>
          <a:p>
            <a:pPr lvl="0">
              <a:defRPr/>
            </a:pPr>
            <a:r>
              <a:rPr lang="zh-CN" altLang="en-US" sz="2000" b="1" kern="0" dirty="0">
                <a:solidFill>
                  <a:srgbClr val="093B5C"/>
                </a:solidFill>
                <a:latin typeface="微软雅黑" panose="020B0503020204020204" pitchFamily="34" charset="-122"/>
                <a:ea typeface="微软雅黑" panose="020B0503020204020204" pitchFamily="34" charset="-122"/>
              </a:rPr>
              <a:t>共识达成的</a:t>
            </a:r>
            <a:r>
              <a:rPr lang="zh-CN" altLang="en-US" sz="2000" b="1" kern="0" dirty="0" smtClean="0">
                <a:solidFill>
                  <a:srgbClr val="093B5C"/>
                </a:solidFill>
                <a:latin typeface="微软雅黑" panose="020B0503020204020204" pitchFamily="34" charset="-122"/>
                <a:ea typeface="微软雅黑" panose="020B0503020204020204" pitchFamily="34" charset="-122"/>
              </a:rPr>
              <a:t>周期长 </a:t>
            </a:r>
            <a:endParaRPr kumimoji="0" lang="zh-CN" altLang="en-US" sz="20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endParaRPr>
          </a:p>
        </p:txBody>
      </p:sp>
      <p:sp>
        <p:nvSpPr>
          <p:cNvPr id="42" name="矩形 41"/>
          <p:cNvSpPr/>
          <p:nvPr/>
        </p:nvSpPr>
        <p:spPr>
          <a:xfrm>
            <a:off x="6830525" y="3829718"/>
            <a:ext cx="5202979" cy="830997"/>
          </a:xfrm>
          <a:prstGeom prst="rect">
            <a:avLst/>
          </a:prstGeom>
        </p:spPr>
        <p:txBody>
          <a:bodyPr wrap="square">
            <a:spAutoFit/>
          </a:bodyPr>
          <a:lstStyle/>
          <a:p>
            <a:pPr algn="just"/>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在一些共识机制中，代币余额</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越多的人获得记账权的概率越高，并会得到一定</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的代币作为</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奖励，会造成权益向顶层集中 </a:t>
            </a:r>
          </a:p>
        </p:txBody>
      </p:sp>
      <p:sp>
        <p:nvSpPr>
          <p:cNvPr id="43" name="文本框 42"/>
          <p:cNvSpPr txBox="1"/>
          <p:nvPr/>
        </p:nvSpPr>
        <p:spPr>
          <a:xfrm>
            <a:off x="6830525" y="3505356"/>
            <a:ext cx="2727551" cy="400110"/>
          </a:xfrm>
          <a:prstGeom prst="rect">
            <a:avLst/>
          </a:prstGeom>
          <a:noFill/>
        </p:spPr>
        <p:txBody>
          <a:bodyPr wrap="square" rtlCol="0">
            <a:spAutoFit/>
          </a:bodyPr>
          <a:lstStyle/>
          <a:p>
            <a:pPr lvl="0">
              <a:defRPr/>
            </a:pPr>
            <a:r>
              <a:rPr lang="zh-CN" altLang="en-US" sz="2000" b="1" kern="0" dirty="0">
                <a:solidFill>
                  <a:srgbClr val="093B5C"/>
                </a:solidFill>
                <a:latin typeface="微软雅黑" panose="020B0503020204020204" pitchFamily="34" charset="-122"/>
                <a:ea typeface="微软雅黑" panose="020B0503020204020204" pitchFamily="34" charset="-122"/>
              </a:rPr>
              <a:t>权益向顶层集中 </a:t>
            </a:r>
            <a:endParaRPr kumimoji="0" lang="zh-CN" altLang="en-US" sz="20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endParaRPr>
          </a:p>
        </p:txBody>
      </p:sp>
      <p:sp>
        <p:nvSpPr>
          <p:cNvPr id="45" name="矩形 44"/>
          <p:cNvSpPr/>
          <p:nvPr/>
        </p:nvSpPr>
        <p:spPr>
          <a:xfrm>
            <a:off x="6830525" y="5061946"/>
            <a:ext cx="5093251" cy="584775"/>
          </a:xfrm>
          <a:prstGeom prst="rect">
            <a:avLst/>
          </a:prstGeom>
        </p:spPr>
        <p:txBody>
          <a:bodyPr wrap="square">
            <a:spAutoFit/>
          </a:bodyPr>
          <a:lstStyle/>
          <a:p>
            <a:pPr algn="just"/>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现有的多数共识机制，对拥有较多算力和权益的少数人的作恶行为缺少必要的惩罚 </a:t>
            </a:r>
          </a:p>
        </p:txBody>
      </p:sp>
      <p:sp>
        <p:nvSpPr>
          <p:cNvPr id="46" name="文本框 45"/>
          <p:cNvSpPr txBox="1"/>
          <p:nvPr/>
        </p:nvSpPr>
        <p:spPr>
          <a:xfrm>
            <a:off x="6830525" y="5715298"/>
            <a:ext cx="2727551" cy="400110"/>
          </a:xfrm>
          <a:prstGeom prst="rect">
            <a:avLst/>
          </a:prstGeom>
          <a:noFill/>
        </p:spPr>
        <p:txBody>
          <a:bodyPr wrap="square" rtlCol="0">
            <a:spAutoFit/>
          </a:bodyPr>
          <a:lstStyle/>
          <a:p>
            <a:pPr lvl="0">
              <a:defRPr/>
            </a:pPr>
            <a:r>
              <a:rPr lang="zh-CN" altLang="en-US" sz="2000" b="1" kern="0" dirty="0" smtClean="0">
                <a:solidFill>
                  <a:srgbClr val="093B5C"/>
                </a:solidFill>
                <a:latin typeface="微软雅黑" panose="020B0503020204020204" pitchFamily="34" charset="-122"/>
                <a:ea typeface="微软雅黑" panose="020B0503020204020204" pitchFamily="34" charset="-122"/>
              </a:rPr>
              <a:t>对去中心化的威胁 </a:t>
            </a:r>
            <a:endParaRPr kumimoji="0" lang="zh-CN" altLang="en-US" sz="20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endParaRPr>
          </a:p>
        </p:txBody>
      </p:sp>
      <p:sp>
        <p:nvSpPr>
          <p:cNvPr id="2" name="椭圆 1"/>
          <p:cNvSpPr/>
          <p:nvPr/>
        </p:nvSpPr>
        <p:spPr>
          <a:xfrm>
            <a:off x="2536930" y="3286927"/>
            <a:ext cx="507150" cy="507150"/>
          </a:xfrm>
          <a:prstGeom prst="ellipse">
            <a:avLst/>
          </a:prstGeom>
          <a:solidFill>
            <a:srgbClr val="093B5C"/>
          </a:solidFill>
          <a:ln w="25400" cap="flat" cmpd="sng" algn="ctr">
            <a:noFill/>
            <a:prstDash val="solid"/>
          </a:ln>
          <a:effectLst>
            <a:outerShdw blurRad="152400" dist="101600" dir="2700000" algn="tl" rotWithShape="0">
              <a:prstClr val="black">
                <a:alpha val="6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b="1" kern="0">
              <a:solidFill>
                <a:prstClr val="white"/>
              </a:solidFill>
              <a:latin typeface="微软雅黑" panose="020B0503020204020204" pitchFamily="34" charset="-122"/>
              <a:ea typeface="微软雅黑" panose="020B0503020204020204" pitchFamily="34" charset="-122"/>
            </a:endParaRPr>
          </a:p>
        </p:txBody>
      </p:sp>
      <p:sp>
        <p:nvSpPr>
          <p:cNvPr id="47" name="椭圆 46"/>
          <p:cNvSpPr/>
          <p:nvPr/>
        </p:nvSpPr>
        <p:spPr>
          <a:xfrm>
            <a:off x="2250505" y="3000502"/>
            <a:ext cx="1080000" cy="1080000"/>
          </a:xfrm>
          <a:prstGeom prst="ellipse">
            <a:avLst/>
          </a:prstGeom>
          <a:noFill/>
          <a:ln w="1905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890505" y="2640502"/>
            <a:ext cx="1800000" cy="1800000"/>
          </a:xfrm>
          <a:prstGeom prst="ellipse">
            <a:avLst/>
          </a:prstGeom>
          <a:noFill/>
          <a:ln w="1905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530505" y="2280502"/>
            <a:ext cx="2520000" cy="2520000"/>
          </a:xfrm>
          <a:prstGeom prst="ellipse">
            <a:avLst/>
          </a:prstGeom>
          <a:noFill/>
          <a:ln w="190500">
            <a:solidFill>
              <a:srgbClr val="093B5C"/>
            </a:soli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Freeform 5"/>
          <p:cNvSpPr>
            <a:spLocks/>
          </p:cNvSpPr>
          <p:nvPr/>
        </p:nvSpPr>
        <p:spPr bwMode="auto">
          <a:xfrm>
            <a:off x="2779827" y="1383005"/>
            <a:ext cx="1895254" cy="2167927"/>
          </a:xfrm>
          <a:custGeom>
            <a:avLst/>
            <a:gdLst>
              <a:gd name="T0" fmla="*/ 0 w 19292"/>
              <a:gd name="T1" fmla="*/ 22133 h 22133"/>
              <a:gd name="T2" fmla="*/ 4215 w 19292"/>
              <a:gd name="T3" fmla="*/ 19062 h 22133"/>
              <a:gd name="T4" fmla="*/ 3440 w 19292"/>
              <a:gd name="T5" fmla="*/ 18944 h 22133"/>
              <a:gd name="T6" fmla="*/ 11624 w 19292"/>
              <a:gd name="T7" fmla="*/ 9414 h 22133"/>
              <a:gd name="T8" fmla="*/ 14344 w 19292"/>
              <a:gd name="T9" fmla="*/ 9173 h 22133"/>
              <a:gd name="T10" fmla="*/ 19292 w 19292"/>
              <a:gd name="T11" fmla="*/ 5774 h 22133"/>
              <a:gd name="T12" fmla="*/ 13575 w 19292"/>
              <a:gd name="T13" fmla="*/ 5189 h 22133"/>
              <a:gd name="T14" fmla="*/ 11979 w 19292"/>
              <a:gd name="T15" fmla="*/ 0 h 22133"/>
              <a:gd name="T16" fmla="*/ 9706 w 19292"/>
              <a:gd name="T17" fmla="*/ 5556 h 22133"/>
              <a:gd name="T18" fmla="*/ 10045 w 19292"/>
              <a:gd name="T19" fmla="*/ 8214 h 22133"/>
              <a:gd name="T20" fmla="*/ 2646 w 19292"/>
              <a:gd name="T21" fmla="*/ 18253 h 22133"/>
              <a:gd name="T22" fmla="*/ 2391 w 19292"/>
              <a:gd name="T23" fmla="*/ 17490 h 22133"/>
              <a:gd name="T24" fmla="*/ 0 w 19292"/>
              <a:gd name="T25" fmla="*/ 22133 h 22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92" h="22133">
                <a:moveTo>
                  <a:pt x="0" y="22133"/>
                </a:moveTo>
                <a:lnTo>
                  <a:pt x="4215" y="19062"/>
                </a:lnTo>
                <a:lnTo>
                  <a:pt x="3440" y="18944"/>
                </a:lnTo>
                <a:lnTo>
                  <a:pt x="11624" y="9414"/>
                </a:lnTo>
                <a:lnTo>
                  <a:pt x="14344" y="9173"/>
                </a:lnTo>
                <a:lnTo>
                  <a:pt x="19292" y="5774"/>
                </a:lnTo>
                <a:lnTo>
                  <a:pt x="13575" y="5189"/>
                </a:lnTo>
                <a:lnTo>
                  <a:pt x="11979" y="0"/>
                </a:lnTo>
                <a:lnTo>
                  <a:pt x="9706" y="5556"/>
                </a:lnTo>
                <a:lnTo>
                  <a:pt x="10045" y="8214"/>
                </a:lnTo>
                <a:lnTo>
                  <a:pt x="2646" y="18253"/>
                </a:lnTo>
                <a:lnTo>
                  <a:pt x="2391" y="17490"/>
                </a:lnTo>
                <a:lnTo>
                  <a:pt x="0" y="22133"/>
                </a:lnTo>
                <a:close/>
              </a:path>
            </a:pathLst>
          </a:custGeom>
          <a:solidFill>
            <a:srgbClr val="093B5C"/>
          </a:solidFill>
          <a:ln>
            <a:noFill/>
          </a:ln>
          <a:effectLst>
            <a:glow rad="114300">
              <a:schemeClr val="bg1"/>
            </a:glow>
          </a:effectLst>
        </p:spPr>
        <p:txBody>
          <a:bodyPr vert="horz" wrap="square" lIns="91440" tIns="45720" rIns="91440" bIns="45720" numCol="1" anchor="t" anchorCtr="0" compatLnSpc="1">
            <a:prstTxWarp prst="textNoShape">
              <a:avLst/>
            </a:prstTxWarp>
          </a:bodyPr>
          <a:lstStyle/>
          <a:p>
            <a:endParaRPr lang="zh-CN" altLang="en-US"/>
          </a:p>
        </p:txBody>
      </p:sp>
      <p:sp>
        <p:nvSpPr>
          <p:cNvPr id="41" name="矩形 3"/>
          <p:cNvSpPr>
            <a:spLocks noChangeArrowheads="1"/>
          </p:cNvSpPr>
          <p:nvPr/>
        </p:nvSpPr>
        <p:spPr bwMode="auto">
          <a:xfrm>
            <a:off x="798574" y="234824"/>
            <a:ext cx="5077023" cy="523220"/>
          </a:xfrm>
          <a:prstGeom prst="rect">
            <a:avLst/>
          </a:prstGeom>
          <a:extLst/>
        </p:spPr>
        <p:txBody>
          <a:bodyPr wrap="square">
            <a:spAutoFit/>
          </a:bodyPr>
          <a:lstStyle/>
          <a:p>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现有共识机制</a:t>
            </a:r>
            <a:r>
              <a:rPr lang="zh-CN" altLang="en-US" sz="2800" b="1" kern="10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存在的主要问题</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44" name="等腰三角形 43"/>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箭头4"/>
          <p:cNvCxnSpPr>
            <a:cxnSpLocks noChangeShapeType="1"/>
          </p:cNvCxnSpPr>
          <p:nvPr/>
        </p:nvCxnSpPr>
        <p:spPr bwMode="auto">
          <a:xfrm flipV="1">
            <a:off x="5368661" y="6250553"/>
            <a:ext cx="394939" cy="0"/>
          </a:xfrm>
          <a:prstGeom prst="straightConnector1">
            <a:avLst/>
          </a:prstGeom>
          <a:noFill/>
          <a:ln w="19050">
            <a:solidFill>
              <a:srgbClr val="093B5C"/>
            </a:solidFill>
            <a:round/>
            <a:headEnd/>
            <a:tailEnd type="triangle" w="med" len="med"/>
          </a:ln>
          <a:extLst>
            <a:ext uri="{909E8E84-426E-40DD-AFC4-6F175D3DCCD1}">
              <a14:hiddenFill xmlns:a14="http://schemas.microsoft.com/office/drawing/2010/main">
                <a:noFill/>
              </a14:hiddenFill>
            </a:ext>
          </a:extLst>
        </p:spPr>
      </p:cxnSp>
      <p:sp>
        <p:nvSpPr>
          <p:cNvPr id="52" name="圆2"/>
          <p:cNvSpPr>
            <a:spLocks noChangeArrowheads="1"/>
          </p:cNvSpPr>
          <p:nvPr/>
        </p:nvSpPr>
        <p:spPr bwMode="auto">
          <a:xfrm>
            <a:off x="5900716" y="5913713"/>
            <a:ext cx="842929" cy="844403"/>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ym typeface="Arial" panose="020B0604020202020204" pitchFamily="34" charset="0"/>
            </a:endParaRPr>
          </a:p>
        </p:txBody>
      </p:sp>
      <p:sp>
        <p:nvSpPr>
          <p:cNvPr id="53" name="文本框 52"/>
          <p:cNvSpPr txBox="1"/>
          <p:nvPr/>
        </p:nvSpPr>
        <p:spPr>
          <a:xfrm>
            <a:off x="6812237" y="4707104"/>
            <a:ext cx="2727551" cy="400110"/>
          </a:xfrm>
          <a:prstGeom prst="rect">
            <a:avLst/>
          </a:prstGeom>
          <a:noFill/>
        </p:spPr>
        <p:txBody>
          <a:bodyPr wrap="square" rtlCol="0">
            <a:spAutoFit/>
          </a:bodyPr>
          <a:lstStyle/>
          <a:p>
            <a:pPr lvl="0">
              <a:defRPr/>
            </a:pPr>
            <a:r>
              <a:rPr lang="zh-CN" altLang="en-US" sz="2000" b="1" kern="0" dirty="0">
                <a:solidFill>
                  <a:srgbClr val="093B5C"/>
                </a:solidFill>
                <a:latin typeface="微软雅黑" panose="020B0503020204020204" pitchFamily="34" charset="-122"/>
                <a:ea typeface="微软雅黑" panose="020B0503020204020204" pitchFamily="34" charset="-122"/>
              </a:rPr>
              <a:t>作恶成本低 </a:t>
            </a:r>
            <a:endParaRPr kumimoji="0" lang="zh-CN" altLang="en-US" sz="2000" b="1" i="0" u="none" strike="noStrike" kern="0" cap="none" spc="0" normalizeH="0" baseline="0" noProof="0" dirty="0">
              <a:ln>
                <a:noFill/>
              </a:ln>
              <a:solidFill>
                <a:srgbClr val="093B5C"/>
              </a:solidFill>
              <a:effectLst/>
              <a:uLnTx/>
              <a:uFillTx/>
              <a:latin typeface="微软雅黑" panose="020B0503020204020204" pitchFamily="34" charset="-122"/>
              <a:ea typeface="微软雅黑" panose="020B0503020204020204" pitchFamily="34" charset="-122"/>
            </a:endParaRPr>
          </a:p>
        </p:txBody>
      </p:sp>
      <p:sp>
        <p:nvSpPr>
          <p:cNvPr id="54" name="矩形 53"/>
          <p:cNvSpPr/>
          <p:nvPr/>
        </p:nvSpPr>
        <p:spPr>
          <a:xfrm>
            <a:off x="6880761" y="6131992"/>
            <a:ext cx="5093251" cy="584775"/>
          </a:xfrm>
          <a:prstGeom prst="rect">
            <a:avLst/>
          </a:prstGeom>
        </p:spPr>
        <p:txBody>
          <a:bodyPr wrap="square">
            <a:spAutoFit/>
          </a:bodyPr>
          <a:lstStyle/>
          <a:p>
            <a:pPr algn="just"/>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现有共识机制容易造成记账权掌握在少数人手中，这有违区块链去中心化理念</a:t>
            </a:r>
          </a:p>
        </p:txBody>
      </p:sp>
      <p:sp>
        <p:nvSpPr>
          <p:cNvPr id="8" name="三角形 7"/>
          <p:cNvSpPr/>
          <p:nvPr/>
        </p:nvSpPr>
        <p:spPr bwMode="auto">
          <a:xfrm>
            <a:off x="6156478" y="6188716"/>
            <a:ext cx="326970" cy="263272"/>
          </a:xfrm>
          <a:prstGeom prst="triangl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Tree>
    <p:extLst>
      <p:ext uri="{BB962C8B-B14F-4D97-AF65-F5344CB8AC3E}">
        <p14:creationId xmlns:p14="http://schemas.microsoft.com/office/powerpoint/2010/main" val="25342708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44"/>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p:cTn id="14" dur="500" fill="hold"/>
                                        <p:tgtEl>
                                          <p:spTgt spid="41"/>
                                        </p:tgtEl>
                                        <p:attrNameLst>
                                          <p:attrName>ppt_w</p:attrName>
                                        </p:attrNameLst>
                                      </p:cBhvr>
                                      <p:tavLst>
                                        <p:tav tm="0">
                                          <p:val>
                                            <p:fltVal val="0"/>
                                          </p:val>
                                        </p:tav>
                                        <p:tav tm="100000">
                                          <p:val>
                                            <p:strVal val="#ppt_w"/>
                                          </p:val>
                                        </p:tav>
                                      </p:tavLst>
                                    </p:anim>
                                    <p:anim calcmode="lin" valueType="num">
                                      <p:cBhvr>
                                        <p:cTn id="15" dur="500" fill="hold"/>
                                        <p:tgtEl>
                                          <p:spTgt spid="41"/>
                                        </p:tgtEl>
                                        <p:attrNameLst>
                                          <p:attrName>ppt_h</p:attrName>
                                        </p:attrNameLst>
                                      </p:cBhvr>
                                      <p:tavLst>
                                        <p:tav tm="0">
                                          <p:val>
                                            <p:fltVal val="0"/>
                                          </p:val>
                                        </p:tav>
                                        <p:tav tm="100000">
                                          <p:val>
                                            <p:strVal val="#ppt_h"/>
                                          </p:val>
                                        </p:tav>
                                      </p:tavLst>
                                    </p:anim>
                                    <p:animEffect transition="in" filter="fade">
                                      <p:cBhvr>
                                        <p:cTn id="16" dur="500"/>
                                        <p:tgtEl>
                                          <p:spTgt spid="41"/>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41"/>
                                        </p:tgtEl>
                                        <p:attrNameLst>
                                          <p:attrName>ppt_x</p:attrName>
                                          <p:attrName>ppt_y</p:attrName>
                                        </p:attrNameLst>
                                      </p:cBhvr>
                                      <p:rCtr x="6068" y="0"/>
                                    </p:animMotion>
                                  </p:childTnLst>
                                </p:cTn>
                              </p:par>
                            </p:childTnLst>
                          </p:cTn>
                        </p:par>
                        <p:par>
                          <p:cTn id="19" fill="hold">
                            <p:stCondLst>
                              <p:cond delay="1000"/>
                            </p:stCondLst>
                            <p:childTnLst>
                              <p:par>
                                <p:cTn id="20" presetID="23" presetClass="entr" presetSubtype="32" fill="hold" grpId="0"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00" fill="hold"/>
                                        <p:tgtEl>
                                          <p:spTgt spid="49"/>
                                        </p:tgtEl>
                                        <p:attrNameLst>
                                          <p:attrName>ppt_w</p:attrName>
                                        </p:attrNameLst>
                                      </p:cBhvr>
                                      <p:tavLst>
                                        <p:tav tm="0">
                                          <p:val>
                                            <p:strVal val="4*#ppt_w"/>
                                          </p:val>
                                        </p:tav>
                                        <p:tav tm="100000">
                                          <p:val>
                                            <p:strVal val="#ppt_w"/>
                                          </p:val>
                                        </p:tav>
                                      </p:tavLst>
                                    </p:anim>
                                    <p:anim calcmode="lin" valueType="num">
                                      <p:cBhvr>
                                        <p:cTn id="23" dur="500" fill="hold"/>
                                        <p:tgtEl>
                                          <p:spTgt spid="49"/>
                                        </p:tgtEl>
                                        <p:attrNameLst>
                                          <p:attrName>ppt_h</p:attrName>
                                        </p:attrNameLst>
                                      </p:cBhvr>
                                      <p:tavLst>
                                        <p:tav tm="0">
                                          <p:val>
                                            <p:strVal val="4*#ppt_h"/>
                                          </p:val>
                                        </p:tav>
                                        <p:tav tm="100000">
                                          <p:val>
                                            <p:strVal val="#ppt_h"/>
                                          </p:val>
                                        </p:tav>
                                      </p:tavLst>
                                    </p:anim>
                                  </p:childTnLst>
                                </p:cTn>
                              </p:par>
                            </p:childTnLst>
                          </p:cTn>
                        </p:par>
                        <p:par>
                          <p:cTn id="24" fill="hold">
                            <p:stCondLst>
                              <p:cond delay="1500"/>
                            </p:stCondLst>
                            <p:childTnLst>
                              <p:par>
                                <p:cTn id="25" presetID="23" presetClass="entr" presetSubtype="32"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p:cTn id="27" dur="500" fill="hold"/>
                                        <p:tgtEl>
                                          <p:spTgt spid="48"/>
                                        </p:tgtEl>
                                        <p:attrNameLst>
                                          <p:attrName>ppt_w</p:attrName>
                                        </p:attrNameLst>
                                      </p:cBhvr>
                                      <p:tavLst>
                                        <p:tav tm="0">
                                          <p:val>
                                            <p:strVal val="4*#ppt_w"/>
                                          </p:val>
                                        </p:tav>
                                        <p:tav tm="100000">
                                          <p:val>
                                            <p:strVal val="#ppt_w"/>
                                          </p:val>
                                        </p:tav>
                                      </p:tavLst>
                                    </p:anim>
                                    <p:anim calcmode="lin" valueType="num">
                                      <p:cBhvr>
                                        <p:cTn id="28" dur="500" fill="hold"/>
                                        <p:tgtEl>
                                          <p:spTgt spid="48"/>
                                        </p:tgtEl>
                                        <p:attrNameLst>
                                          <p:attrName>ppt_h</p:attrName>
                                        </p:attrNameLst>
                                      </p:cBhvr>
                                      <p:tavLst>
                                        <p:tav tm="0">
                                          <p:val>
                                            <p:strVal val="4*#ppt_h"/>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p:cTn id="32" dur="500" fill="hold"/>
                                        <p:tgtEl>
                                          <p:spTgt spid="47"/>
                                        </p:tgtEl>
                                        <p:attrNameLst>
                                          <p:attrName>ppt_w</p:attrName>
                                        </p:attrNameLst>
                                      </p:cBhvr>
                                      <p:tavLst>
                                        <p:tav tm="0">
                                          <p:val>
                                            <p:strVal val="4*#ppt_w"/>
                                          </p:val>
                                        </p:tav>
                                        <p:tav tm="100000">
                                          <p:val>
                                            <p:strVal val="#ppt_w"/>
                                          </p:val>
                                        </p:tav>
                                      </p:tavLst>
                                    </p:anim>
                                    <p:anim calcmode="lin" valueType="num">
                                      <p:cBhvr>
                                        <p:cTn id="33" dur="500" fill="hold"/>
                                        <p:tgtEl>
                                          <p:spTgt spid="47"/>
                                        </p:tgtEl>
                                        <p:attrNameLst>
                                          <p:attrName>ppt_h</p:attrName>
                                        </p:attrNameLst>
                                      </p:cBhvr>
                                      <p:tavLst>
                                        <p:tav tm="0">
                                          <p:val>
                                            <p:strVal val="4*#ppt_h"/>
                                          </p:val>
                                        </p:tav>
                                        <p:tav tm="100000">
                                          <p:val>
                                            <p:strVal val="#ppt_h"/>
                                          </p:val>
                                        </p:tav>
                                      </p:tavLst>
                                    </p:anim>
                                  </p:childTnLst>
                                </p:cTn>
                              </p:par>
                            </p:childTnLst>
                          </p:cTn>
                        </p:par>
                        <p:par>
                          <p:cTn id="34" fill="hold">
                            <p:stCondLst>
                              <p:cond delay="2500"/>
                            </p:stCondLst>
                            <p:childTnLst>
                              <p:par>
                                <p:cTn id="35" presetID="23" presetClass="entr" presetSubtype="288"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strVal val="4/3*#ppt_w"/>
                                          </p:val>
                                        </p:tav>
                                        <p:tav tm="100000">
                                          <p:val>
                                            <p:strVal val="#ppt_w"/>
                                          </p:val>
                                        </p:tav>
                                      </p:tavLst>
                                    </p:anim>
                                    <p:anim calcmode="lin" valueType="num">
                                      <p:cBhvr>
                                        <p:cTn id="38" dur="500" fill="hold"/>
                                        <p:tgtEl>
                                          <p:spTgt spid="2"/>
                                        </p:tgtEl>
                                        <p:attrNameLst>
                                          <p:attrName>ppt_h</p:attrName>
                                        </p:attrNameLst>
                                      </p:cBhvr>
                                      <p:tavLst>
                                        <p:tav tm="0">
                                          <p:val>
                                            <p:strVal val="4/3*#ppt_h"/>
                                          </p:val>
                                        </p:tav>
                                        <p:tav tm="100000">
                                          <p:val>
                                            <p:strVal val="#ppt_h"/>
                                          </p:val>
                                        </p:tav>
                                      </p:tavLst>
                                    </p:anim>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childTnLst>
                                </p:cTn>
                              </p:par>
                              <p:par>
                                <p:cTn id="45" presetID="35" presetClass="path" presetSubtype="0" accel="50000" decel="50000" fill="hold" grpId="1" nodeType="withEffect">
                                  <p:stCondLst>
                                    <p:cond delay="0"/>
                                  </p:stCondLst>
                                  <p:childTnLst>
                                    <p:animMotion origin="layout" path="M 8.33333E-7 -2.22222E-6 L 0.13463 -0.3206 " pathEditMode="relative" rAng="0" ptsTypes="AA">
                                      <p:cBhvr>
                                        <p:cTn id="46" dur="1000" spd="-100000" fill="hold"/>
                                        <p:tgtEl>
                                          <p:spTgt spid="50"/>
                                        </p:tgtEl>
                                        <p:attrNameLst>
                                          <p:attrName>ppt_x</p:attrName>
                                          <p:attrName>ppt_y</p:attrName>
                                        </p:attrNameLst>
                                      </p:cBhvr>
                                      <p:rCtr x="6732" y="-16042"/>
                                    </p:animMotion>
                                  </p:childTnLst>
                                </p:cTn>
                              </p:par>
                            </p:childTnLst>
                          </p:cTn>
                        </p:par>
                        <p:par>
                          <p:cTn id="47" fill="hold">
                            <p:stCondLst>
                              <p:cond delay="4000"/>
                            </p:stCondLst>
                            <p:childTnLst>
                              <p:par>
                                <p:cTn id="48" presetID="22" presetClass="entr" presetSubtype="8" fill="hold"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500"/>
                                        <p:tgtEl>
                                          <p:spTgt spid="5"/>
                                        </p:tgtEl>
                                      </p:cBhvr>
                                    </p:animEffect>
                                  </p:childTnLst>
                                </p:cTn>
                              </p:par>
                            </p:childTnLst>
                          </p:cTn>
                        </p:par>
                        <p:par>
                          <p:cTn id="51" fill="hold">
                            <p:stCondLst>
                              <p:cond delay="4500"/>
                            </p:stCondLst>
                            <p:childTnLst>
                              <p:par>
                                <p:cTn id="52" presetID="16" presetClass="entr" presetSubtype="42"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barn(outHorizontal)">
                                      <p:cBhvr>
                                        <p:cTn id="54" dur="500"/>
                                        <p:tgtEl>
                                          <p:spTgt spid="6"/>
                                        </p:tgtEl>
                                      </p:cBhvr>
                                    </p:animEffect>
                                  </p:childTnLst>
                                </p:cTn>
                              </p:par>
                            </p:childTnLst>
                          </p:cTn>
                        </p:par>
                        <p:par>
                          <p:cTn id="55" fill="hold">
                            <p:stCondLst>
                              <p:cond delay="5000"/>
                            </p:stCondLst>
                            <p:childTnLst>
                              <p:par>
                                <p:cTn id="56" presetID="22" presetClass="entr" presetSubtype="8" fill="hold"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left)">
                                      <p:cBhvr>
                                        <p:cTn id="58" dur="500"/>
                                        <p:tgtEl>
                                          <p:spTgt spid="33"/>
                                        </p:tgtEl>
                                      </p:cBhvr>
                                    </p:animEffect>
                                  </p:childTnLst>
                                </p:cTn>
                              </p:par>
                              <p:par>
                                <p:cTn id="59" presetID="22" presetClass="entr" presetSubtype="8"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left)">
                                      <p:cBhvr>
                                        <p:cTn id="61" dur="500"/>
                                        <p:tgtEl>
                                          <p:spTgt spid="14"/>
                                        </p:tgtEl>
                                      </p:cBhvr>
                                    </p:animEffect>
                                  </p:childTnLst>
                                </p:cTn>
                              </p:par>
                              <p:par>
                                <p:cTn id="62" presetID="22" presetClass="entr" presetSubtype="8"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500"/>
                                        <p:tgtEl>
                                          <p:spTgt spid="15"/>
                                        </p:tgtEl>
                                      </p:cBhvr>
                                    </p:animEffect>
                                  </p:childTnLst>
                                </p:cTn>
                              </p:par>
                              <p:par>
                                <p:cTn id="65" presetID="22" presetClass="entr" presetSubtype="8"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left)">
                                      <p:cBhvr>
                                        <p:cTn id="67" dur="500"/>
                                        <p:tgtEl>
                                          <p:spTgt spid="34"/>
                                        </p:tgtEl>
                                      </p:cBhvr>
                                    </p:animEffect>
                                  </p:childTnLst>
                                </p:cTn>
                              </p:par>
                            </p:childTnLst>
                          </p:cTn>
                        </p:par>
                        <p:par>
                          <p:cTn id="68" fill="hold">
                            <p:stCondLst>
                              <p:cond delay="5500"/>
                            </p:stCondLst>
                            <p:childTnLst>
                              <p:par>
                                <p:cTn id="69" presetID="53" presetClass="entr" presetSubtype="16"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p:cTn id="71" dur="250" fill="hold"/>
                                        <p:tgtEl>
                                          <p:spTgt spid="19"/>
                                        </p:tgtEl>
                                        <p:attrNameLst>
                                          <p:attrName>ppt_w</p:attrName>
                                        </p:attrNameLst>
                                      </p:cBhvr>
                                      <p:tavLst>
                                        <p:tav tm="0">
                                          <p:val>
                                            <p:fltVal val="0"/>
                                          </p:val>
                                        </p:tav>
                                        <p:tav tm="100000">
                                          <p:val>
                                            <p:strVal val="#ppt_w"/>
                                          </p:val>
                                        </p:tav>
                                      </p:tavLst>
                                    </p:anim>
                                    <p:anim calcmode="lin" valueType="num">
                                      <p:cBhvr>
                                        <p:cTn id="72" dur="250" fill="hold"/>
                                        <p:tgtEl>
                                          <p:spTgt spid="19"/>
                                        </p:tgtEl>
                                        <p:attrNameLst>
                                          <p:attrName>ppt_h</p:attrName>
                                        </p:attrNameLst>
                                      </p:cBhvr>
                                      <p:tavLst>
                                        <p:tav tm="0">
                                          <p:val>
                                            <p:fltVal val="0"/>
                                          </p:val>
                                        </p:tav>
                                        <p:tav tm="100000">
                                          <p:val>
                                            <p:strVal val="#ppt_h"/>
                                          </p:val>
                                        </p:tav>
                                      </p:tavLst>
                                    </p:anim>
                                    <p:animEffect transition="in" filter="fade">
                                      <p:cBhvr>
                                        <p:cTn id="73" dur="250"/>
                                        <p:tgtEl>
                                          <p:spTgt spid="19"/>
                                        </p:tgtEl>
                                      </p:cBhvr>
                                    </p:animEffect>
                                  </p:childTnLst>
                                </p:cTn>
                              </p:par>
                            </p:childTnLst>
                          </p:cTn>
                        </p:par>
                        <p:par>
                          <p:cTn id="74" fill="hold">
                            <p:stCondLst>
                              <p:cond delay="5750"/>
                            </p:stCondLst>
                            <p:childTnLst>
                              <p:par>
                                <p:cTn id="75" presetID="53" presetClass="entr" presetSubtype="16"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p:cTn id="77" dur="250" fill="hold"/>
                                        <p:tgtEl>
                                          <p:spTgt spid="21"/>
                                        </p:tgtEl>
                                        <p:attrNameLst>
                                          <p:attrName>ppt_w</p:attrName>
                                        </p:attrNameLst>
                                      </p:cBhvr>
                                      <p:tavLst>
                                        <p:tav tm="0">
                                          <p:val>
                                            <p:fltVal val="0"/>
                                          </p:val>
                                        </p:tav>
                                        <p:tav tm="100000">
                                          <p:val>
                                            <p:strVal val="#ppt_w"/>
                                          </p:val>
                                        </p:tav>
                                      </p:tavLst>
                                    </p:anim>
                                    <p:anim calcmode="lin" valueType="num">
                                      <p:cBhvr>
                                        <p:cTn id="78" dur="250" fill="hold"/>
                                        <p:tgtEl>
                                          <p:spTgt spid="21"/>
                                        </p:tgtEl>
                                        <p:attrNameLst>
                                          <p:attrName>ppt_h</p:attrName>
                                        </p:attrNameLst>
                                      </p:cBhvr>
                                      <p:tavLst>
                                        <p:tav tm="0">
                                          <p:val>
                                            <p:fltVal val="0"/>
                                          </p:val>
                                        </p:tav>
                                        <p:tav tm="100000">
                                          <p:val>
                                            <p:strVal val="#ppt_h"/>
                                          </p:val>
                                        </p:tav>
                                      </p:tavLst>
                                    </p:anim>
                                    <p:animEffect transition="in" filter="fade">
                                      <p:cBhvr>
                                        <p:cTn id="79" dur="250"/>
                                        <p:tgtEl>
                                          <p:spTgt spid="21"/>
                                        </p:tgtEl>
                                      </p:cBhvr>
                                    </p:animEffect>
                                  </p:childTnLst>
                                </p:cTn>
                              </p:par>
                            </p:childTnLst>
                          </p:cTn>
                        </p:par>
                        <p:par>
                          <p:cTn id="80" fill="hold">
                            <p:stCondLst>
                              <p:cond delay="6000"/>
                            </p:stCondLst>
                            <p:childTnLst>
                              <p:par>
                                <p:cTn id="81" presetID="12" presetClass="entr" presetSubtype="8"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anim calcmode="lin" valueType="num">
                                      <p:cBhvr additive="base">
                                        <p:cTn id="83" dur="500"/>
                                        <p:tgtEl>
                                          <p:spTgt spid="37"/>
                                        </p:tgtEl>
                                        <p:attrNameLst>
                                          <p:attrName>ppt_x</p:attrName>
                                        </p:attrNameLst>
                                      </p:cBhvr>
                                      <p:tavLst>
                                        <p:tav tm="0">
                                          <p:val>
                                            <p:strVal val="#ppt_x-#ppt_w*1.125000"/>
                                          </p:val>
                                        </p:tav>
                                        <p:tav tm="100000">
                                          <p:val>
                                            <p:strVal val="#ppt_x"/>
                                          </p:val>
                                        </p:tav>
                                      </p:tavLst>
                                    </p:anim>
                                    <p:animEffect transition="in" filter="wipe(right)">
                                      <p:cBhvr>
                                        <p:cTn id="84" dur="500"/>
                                        <p:tgtEl>
                                          <p:spTgt spid="37"/>
                                        </p:tgtEl>
                                      </p:cBhvr>
                                    </p:animEffect>
                                  </p:childTnLst>
                                </p:cTn>
                              </p:par>
                            </p:childTnLst>
                          </p:cTn>
                        </p:par>
                        <p:par>
                          <p:cTn id="85" fill="hold">
                            <p:stCondLst>
                              <p:cond delay="6500"/>
                            </p:stCondLst>
                            <p:childTnLst>
                              <p:par>
                                <p:cTn id="86" presetID="53" presetClass="entr" presetSubtype="16" fill="hold" grpId="0" nodeType="afterEffect">
                                  <p:stCondLst>
                                    <p:cond delay="0"/>
                                  </p:stCondLst>
                                  <p:iterate type="lt">
                                    <p:tmPct val="10000"/>
                                  </p:iterate>
                                  <p:childTnLst>
                                    <p:set>
                                      <p:cBhvr>
                                        <p:cTn id="87" dur="1" fill="hold">
                                          <p:stCondLst>
                                            <p:cond delay="0"/>
                                          </p:stCondLst>
                                        </p:cTn>
                                        <p:tgtEl>
                                          <p:spTgt spid="36"/>
                                        </p:tgtEl>
                                        <p:attrNameLst>
                                          <p:attrName>style.visibility</p:attrName>
                                        </p:attrNameLst>
                                      </p:cBhvr>
                                      <p:to>
                                        <p:strVal val="visible"/>
                                      </p:to>
                                    </p:set>
                                    <p:anim calcmode="lin" valueType="num">
                                      <p:cBhvr>
                                        <p:cTn id="88" dur="100" fill="hold"/>
                                        <p:tgtEl>
                                          <p:spTgt spid="36"/>
                                        </p:tgtEl>
                                        <p:attrNameLst>
                                          <p:attrName>ppt_w</p:attrName>
                                        </p:attrNameLst>
                                      </p:cBhvr>
                                      <p:tavLst>
                                        <p:tav tm="0">
                                          <p:val>
                                            <p:fltVal val="0"/>
                                          </p:val>
                                        </p:tav>
                                        <p:tav tm="100000">
                                          <p:val>
                                            <p:strVal val="#ppt_w"/>
                                          </p:val>
                                        </p:tav>
                                      </p:tavLst>
                                    </p:anim>
                                    <p:anim calcmode="lin" valueType="num">
                                      <p:cBhvr>
                                        <p:cTn id="89" dur="100" fill="hold"/>
                                        <p:tgtEl>
                                          <p:spTgt spid="36"/>
                                        </p:tgtEl>
                                        <p:attrNameLst>
                                          <p:attrName>ppt_h</p:attrName>
                                        </p:attrNameLst>
                                      </p:cBhvr>
                                      <p:tavLst>
                                        <p:tav tm="0">
                                          <p:val>
                                            <p:fltVal val="0"/>
                                          </p:val>
                                        </p:tav>
                                        <p:tav tm="100000">
                                          <p:val>
                                            <p:strVal val="#ppt_h"/>
                                          </p:val>
                                        </p:tav>
                                      </p:tavLst>
                                    </p:anim>
                                    <p:animEffect transition="in" filter="fade">
                                      <p:cBhvr>
                                        <p:cTn id="90" dur="100"/>
                                        <p:tgtEl>
                                          <p:spTgt spid="36"/>
                                        </p:tgtEl>
                                      </p:cBhvr>
                                    </p:animEffect>
                                  </p:childTnLst>
                                </p:cTn>
                              </p:par>
                            </p:childTnLst>
                          </p:cTn>
                        </p:par>
                        <p:par>
                          <p:cTn id="91" fill="hold">
                            <p:stCondLst>
                              <p:cond delay="7200"/>
                            </p:stCondLst>
                            <p:childTnLst>
                              <p:par>
                                <p:cTn id="92" presetID="53" presetClass="entr" presetSubtype="16" fill="hold" grpId="0" nodeType="afterEffect">
                                  <p:stCondLst>
                                    <p:cond delay="0"/>
                                  </p:stCondLst>
                                  <p:childTnLst>
                                    <p:set>
                                      <p:cBhvr>
                                        <p:cTn id="93" dur="1" fill="hold">
                                          <p:stCondLst>
                                            <p:cond delay="0"/>
                                          </p:stCondLst>
                                        </p:cTn>
                                        <p:tgtEl>
                                          <p:spTgt spid="9"/>
                                        </p:tgtEl>
                                        <p:attrNameLst>
                                          <p:attrName>style.visibility</p:attrName>
                                        </p:attrNameLst>
                                      </p:cBhvr>
                                      <p:to>
                                        <p:strVal val="visible"/>
                                      </p:to>
                                    </p:set>
                                    <p:anim calcmode="lin" valueType="num">
                                      <p:cBhvr>
                                        <p:cTn id="94" dur="250" fill="hold"/>
                                        <p:tgtEl>
                                          <p:spTgt spid="9"/>
                                        </p:tgtEl>
                                        <p:attrNameLst>
                                          <p:attrName>ppt_w</p:attrName>
                                        </p:attrNameLst>
                                      </p:cBhvr>
                                      <p:tavLst>
                                        <p:tav tm="0">
                                          <p:val>
                                            <p:fltVal val="0"/>
                                          </p:val>
                                        </p:tav>
                                        <p:tav tm="100000">
                                          <p:val>
                                            <p:strVal val="#ppt_w"/>
                                          </p:val>
                                        </p:tav>
                                      </p:tavLst>
                                    </p:anim>
                                    <p:anim calcmode="lin" valueType="num">
                                      <p:cBhvr>
                                        <p:cTn id="95" dur="250" fill="hold"/>
                                        <p:tgtEl>
                                          <p:spTgt spid="9"/>
                                        </p:tgtEl>
                                        <p:attrNameLst>
                                          <p:attrName>ppt_h</p:attrName>
                                        </p:attrNameLst>
                                      </p:cBhvr>
                                      <p:tavLst>
                                        <p:tav tm="0">
                                          <p:val>
                                            <p:fltVal val="0"/>
                                          </p:val>
                                        </p:tav>
                                        <p:tav tm="100000">
                                          <p:val>
                                            <p:strVal val="#ppt_h"/>
                                          </p:val>
                                        </p:tav>
                                      </p:tavLst>
                                    </p:anim>
                                    <p:animEffect transition="in" filter="fade">
                                      <p:cBhvr>
                                        <p:cTn id="96" dur="250"/>
                                        <p:tgtEl>
                                          <p:spTgt spid="9"/>
                                        </p:tgtEl>
                                      </p:cBhvr>
                                    </p:animEffect>
                                  </p:childTnLst>
                                </p:cTn>
                              </p:par>
                            </p:childTnLst>
                          </p:cTn>
                        </p:par>
                        <p:par>
                          <p:cTn id="97" fill="hold">
                            <p:stCondLst>
                              <p:cond delay="7450"/>
                            </p:stCondLst>
                            <p:childTnLst>
                              <p:par>
                                <p:cTn id="98" presetID="53" presetClass="entr" presetSubtype="16" fill="hold" grpId="0" nodeType="after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250" fill="hold"/>
                                        <p:tgtEl>
                                          <p:spTgt spid="24"/>
                                        </p:tgtEl>
                                        <p:attrNameLst>
                                          <p:attrName>ppt_w</p:attrName>
                                        </p:attrNameLst>
                                      </p:cBhvr>
                                      <p:tavLst>
                                        <p:tav tm="0">
                                          <p:val>
                                            <p:fltVal val="0"/>
                                          </p:val>
                                        </p:tav>
                                        <p:tav tm="100000">
                                          <p:val>
                                            <p:strVal val="#ppt_w"/>
                                          </p:val>
                                        </p:tav>
                                      </p:tavLst>
                                    </p:anim>
                                    <p:anim calcmode="lin" valueType="num">
                                      <p:cBhvr>
                                        <p:cTn id="101" dur="250" fill="hold"/>
                                        <p:tgtEl>
                                          <p:spTgt spid="24"/>
                                        </p:tgtEl>
                                        <p:attrNameLst>
                                          <p:attrName>ppt_h</p:attrName>
                                        </p:attrNameLst>
                                      </p:cBhvr>
                                      <p:tavLst>
                                        <p:tav tm="0">
                                          <p:val>
                                            <p:fltVal val="0"/>
                                          </p:val>
                                        </p:tav>
                                        <p:tav tm="100000">
                                          <p:val>
                                            <p:strVal val="#ppt_h"/>
                                          </p:val>
                                        </p:tav>
                                      </p:tavLst>
                                    </p:anim>
                                    <p:animEffect transition="in" filter="fade">
                                      <p:cBhvr>
                                        <p:cTn id="102" dur="250"/>
                                        <p:tgtEl>
                                          <p:spTgt spid="24"/>
                                        </p:tgtEl>
                                      </p:cBhvr>
                                    </p:animEffect>
                                  </p:childTnLst>
                                </p:cTn>
                              </p:par>
                            </p:childTnLst>
                          </p:cTn>
                        </p:par>
                        <p:par>
                          <p:cTn id="103" fill="hold">
                            <p:stCondLst>
                              <p:cond delay="7700"/>
                            </p:stCondLst>
                            <p:childTnLst>
                              <p:par>
                                <p:cTn id="104" presetID="12" presetClass="entr" presetSubtype="8" fill="hold" grpId="0" nodeType="afterEffect">
                                  <p:stCondLst>
                                    <p:cond delay="0"/>
                                  </p:stCondLst>
                                  <p:childTnLst>
                                    <p:set>
                                      <p:cBhvr>
                                        <p:cTn id="105" dur="1" fill="hold">
                                          <p:stCondLst>
                                            <p:cond delay="0"/>
                                          </p:stCondLst>
                                        </p:cTn>
                                        <p:tgtEl>
                                          <p:spTgt spid="40"/>
                                        </p:tgtEl>
                                        <p:attrNameLst>
                                          <p:attrName>style.visibility</p:attrName>
                                        </p:attrNameLst>
                                      </p:cBhvr>
                                      <p:to>
                                        <p:strVal val="visible"/>
                                      </p:to>
                                    </p:set>
                                    <p:anim calcmode="lin" valueType="num">
                                      <p:cBhvr additive="base">
                                        <p:cTn id="106" dur="500"/>
                                        <p:tgtEl>
                                          <p:spTgt spid="40"/>
                                        </p:tgtEl>
                                        <p:attrNameLst>
                                          <p:attrName>ppt_x</p:attrName>
                                        </p:attrNameLst>
                                      </p:cBhvr>
                                      <p:tavLst>
                                        <p:tav tm="0">
                                          <p:val>
                                            <p:strVal val="#ppt_x-#ppt_w*1.125000"/>
                                          </p:val>
                                        </p:tav>
                                        <p:tav tm="100000">
                                          <p:val>
                                            <p:strVal val="#ppt_x"/>
                                          </p:val>
                                        </p:tav>
                                      </p:tavLst>
                                    </p:anim>
                                    <p:animEffect transition="in" filter="wipe(right)">
                                      <p:cBhvr>
                                        <p:cTn id="107" dur="500"/>
                                        <p:tgtEl>
                                          <p:spTgt spid="40"/>
                                        </p:tgtEl>
                                      </p:cBhvr>
                                    </p:animEffect>
                                  </p:childTnLst>
                                </p:cTn>
                              </p:par>
                            </p:childTnLst>
                          </p:cTn>
                        </p:par>
                        <p:par>
                          <p:cTn id="108" fill="hold">
                            <p:stCondLst>
                              <p:cond delay="8200"/>
                            </p:stCondLst>
                            <p:childTnLst>
                              <p:par>
                                <p:cTn id="109" presetID="53" presetClass="entr" presetSubtype="16" fill="hold" grpId="0" nodeType="afterEffect">
                                  <p:stCondLst>
                                    <p:cond delay="0"/>
                                  </p:stCondLst>
                                  <p:iterate type="lt">
                                    <p:tmPct val="10000"/>
                                  </p:iterate>
                                  <p:childTnLst>
                                    <p:set>
                                      <p:cBhvr>
                                        <p:cTn id="110" dur="1" fill="hold">
                                          <p:stCondLst>
                                            <p:cond delay="0"/>
                                          </p:stCondLst>
                                        </p:cTn>
                                        <p:tgtEl>
                                          <p:spTgt spid="39"/>
                                        </p:tgtEl>
                                        <p:attrNameLst>
                                          <p:attrName>style.visibility</p:attrName>
                                        </p:attrNameLst>
                                      </p:cBhvr>
                                      <p:to>
                                        <p:strVal val="visible"/>
                                      </p:to>
                                    </p:set>
                                    <p:anim calcmode="lin" valueType="num">
                                      <p:cBhvr>
                                        <p:cTn id="111" dur="100" fill="hold"/>
                                        <p:tgtEl>
                                          <p:spTgt spid="39"/>
                                        </p:tgtEl>
                                        <p:attrNameLst>
                                          <p:attrName>ppt_w</p:attrName>
                                        </p:attrNameLst>
                                      </p:cBhvr>
                                      <p:tavLst>
                                        <p:tav tm="0">
                                          <p:val>
                                            <p:fltVal val="0"/>
                                          </p:val>
                                        </p:tav>
                                        <p:tav tm="100000">
                                          <p:val>
                                            <p:strVal val="#ppt_w"/>
                                          </p:val>
                                        </p:tav>
                                      </p:tavLst>
                                    </p:anim>
                                    <p:anim calcmode="lin" valueType="num">
                                      <p:cBhvr>
                                        <p:cTn id="112" dur="100" fill="hold"/>
                                        <p:tgtEl>
                                          <p:spTgt spid="39"/>
                                        </p:tgtEl>
                                        <p:attrNameLst>
                                          <p:attrName>ppt_h</p:attrName>
                                        </p:attrNameLst>
                                      </p:cBhvr>
                                      <p:tavLst>
                                        <p:tav tm="0">
                                          <p:val>
                                            <p:fltVal val="0"/>
                                          </p:val>
                                        </p:tav>
                                        <p:tav tm="100000">
                                          <p:val>
                                            <p:strVal val="#ppt_h"/>
                                          </p:val>
                                        </p:tav>
                                      </p:tavLst>
                                    </p:anim>
                                    <p:animEffect transition="in" filter="fade">
                                      <p:cBhvr>
                                        <p:cTn id="113" dur="100"/>
                                        <p:tgtEl>
                                          <p:spTgt spid="39"/>
                                        </p:tgtEl>
                                      </p:cBhvr>
                                    </p:animEffect>
                                  </p:childTnLst>
                                </p:cTn>
                              </p:par>
                            </p:childTnLst>
                          </p:cTn>
                        </p:par>
                        <p:par>
                          <p:cTn id="114" fill="hold">
                            <p:stCondLst>
                              <p:cond delay="8690"/>
                            </p:stCondLst>
                            <p:childTnLst>
                              <p:par>
                                <p:cTn id="115" presetID="53" presetClass="entr" presetSubtype="16" fill="hold" grpId="0" nodeType="afterEffect">
                                  <p:stCondLst>
                                    <p:cond delay="0"/>
                                  </p:stCondLst>
                                  <p:childTnLst>
                                    <p:set>
                                      <p:cBhvr>
                                        <p:cTn id="116" dur="1" fill="hold">
                                          <p:stCondLst>
                                            <p:cond delay="0"/>
                                          </p:stCondLst>
                                        </p:cTn>
                                        <p:tgtEl>
                                          <p:spTgt spid="17"/>
                                        </p:tgtEl>
                                        <p:attrNameLst>
                                          <p:attrName>style.visibility</p:attrName>
                                        </p:attrNameLst>
                                      </p:cBhvr>
                                      <p:to>
                                        <p:strVal val="visible"/>
                                      </p:to>
                                    </p:set>
                                    <p:anim calcmode="lin" valueType="num">
                                      <p:cBhvr>
                                        <p:cTn id="117" dur="250" fill="hold"/>
                                        <p:tgtEl>
                                          <p:spTgt spid="17"/>
                                        </p:tgtEl>
                                        <p:attrNameLst>
                                          <p:attrName>ppt_w</p:attrName>
                                        </p:attrNameLst>
                                      </p:cBhvr>
                                      <p:tavLst>
                                        <p:tav tm="0">
                                          <p:val>
                                            <p:fltVal val="0"/>
                                          </p:val>
                                        </p:tav>
                                        <p:tav tm="100000">
                                          <p:val>
                                            <p:strVal val="#ppt_w"/>
                                          </p:val>
                                        </p:tav>
                                      </p:tavLst>
                                    </p:anim>
                                    <p:anim calcmode="lin" valueType="num">
                                      <p:cBhvr>
                                        <p:cTn id="118" dur="250" fill="hold"/>
                                        <p:tgtEl>
                                          <p:spTgt spid="17"/>
                                        </p:tgtEl>
                                        <p:attrNameLst>
                                          <p:attrName>ppt_h</p:attrName>
                                        </p:attrNameLst>
                                      </p:cBhvr>
                                      <p:tavLst>
                                        <p:tav tm="0">
                                          <p:val>
                                            <p:fltVal val="0"/>
                                          </p:val>
                                        </p:tav>
                                        <p:tav tm="100000">
                                          <p:val>
                                            <p:strVal val="#ppt_h"/>
                                          </p:val>
                                        </p:tav>
                                      </p:tavLst>
                                    </p:anim>
                                    <p:animEffect transition="in" filter="fade">
                                      <p:cBhvr>
                                        <p:cTn id="119" dur="250"/>
                                        <p:tgtEl>
                                          <p:spTgt spid="17"/>
                                        </p:tgtEl>
                                      </p:cBhvr>
                                    </p:animEffect>
                                  </p:childTnLst>
                                </p:cTn>
                              </p:par>
                            </p:childTnLst>
                          </p:cTn>
                        </p:par>
                        <p:par>
                          <p:cTn id="120" fill="hold">
                            <p:stCondLst>
                              <p:cond delay="8940"/>
                            </p:stCondLst>
                            <p:childTnLst>
                              <p:par>
                                <p:cTn id="121" presetID="53" presetClass="entr" presetSubtype="16" fill="hold" nodeType="afterEffect">
                                  <p:stCondLst>
                                    <p:cond delay="0"/>
                                  </p:stCondLst>
                                  <p:childTnLst>
                                    <p:set>
                                      <p:cBhvr>
                                        <p:cTn id="122" dur="1" fill="hold">
                                          <p:stCondLst>
                                            <p:cond delay="0"/>
                                          </p:stCondLst>
                                        </p:cTn>
                                        <p:tgtEl>
                                          <p:spTgt spid="23"/>
                                        </p:tgtEl>
                                        <p:attrNameLst>
                                          <p:attrName>style.visibility</p:attrName>
                                        </p:attrNameLst>
                                      </p:cBhvr>
                                      <p:to>
                                        <p:strVal val="visible"/>
                                      </p:to>
                                    </p:set>
                                    <p:anim calcmode="lin" valueType="num">
                                      <p:cBhvr>
                                        <p:cTn id="123" dur="250" fill="hold"/>
                                        <p:tgtEl>
                                          <p:spTgt spid="23"/>
                                        </p:tgtEl>
                                        <p:attrNameLst>
                                          <p:attrName>ppt_w</p:attrName>
                                        </p:attrNameLst>
                                      </p:cBhvr>
                                      <p:tavLst>
                                        <p:tav tm="0">
                                          <p:val>
                                            <p:fltVal val="0"/>
                                          </p:val>
                                        </p:tav>
                                        <p:tav tm="100000">
                                          <p:val>
                                            <p:strVal val="#ppt_w"/>
                                          </p:val>
                                        </p:tav>
                                      </p:tavLst>
                                    </p:anim>
                                    <p:anim calcmode="lin" valueType="num">
                                      <p:cBhvr>
                                        <p:cTn id="124" dur="250" fill="hold"/>
                                        <p:tgtEl>
                                          <p:spTgt spid="23"/>
                                        </p:tgtEl>
                                        <p:attrNameLst>
                                          <p:attrName>ppt_h</p:attrName>
                                        </p:attrNameLst>
                                      </p:cBhvr>
                                      <p:tavLst>
                                        <p:tav tm="0">
                                          <p:val>
                                            <p:fltVal val="0"/>
                                          </p:val>
                                        </p:tav>
                                        <p:tav tm="100000">
                                          <p:val>
                                            <p:strVal val="#ppt_h"/>
                                          </p:val>
                                        </p:tav>
                                      </p:tavLst>
                                    </p:anim>
                                    <p:animEffect transition="in" filter="fade">
                                      <p:cBhvr>
                                        <p:cTn id="125" dur="250"/>
                                        <p:tgtEl>
                                          <p:spTgt spid="23"/>
                                        </p:tgtEl>
                                      </p:cBhvr>
                                    </p:animEffect>
                                  </p:childTnLst>
                                </p:cTn>
                              </p:par>
                            </p:childTnLst>
                          </p:cTn>
                        </p:par>
                        <p:par>
                          <p:cTn id="126" fill="hold">
                            <p:stCondLst>
                              <p:cond delay="9190"/>
                            </p:stCondLst>
                            <p:childTnLst>
                              <p:par>
                                <p:cTn id="127" presetID="12" presetClass="entr" presetSubtype="8" fill="hold" grpId="0" nodeType="afterEffect">
                                  <p:stCondLst>
                                    <p:cond delay="0"/>
                                  </p:stCondLst>
                                  <p:childTnLst>
                                    <p:set>
                                      <p:cBhvr>
                                        <p:cTn id="128" dur="1" fill="hold">
                                          <p:stCondLst>
                                            <p:cond delay="0"/>
                                          </p:stCondLst>
                                        </p:cTn>
                                        <p:tgtEl>
                                          <p:spTgt spid="43"/>
                                        </p:tgtEl>
                                        <p:attrNameLst>
                                          <p:attrName>style.visibility</p:attrName>
                                        </p:attrNameLst>
                                      </p:cBhvr>
                                      <p:to>
                                        <p:strVal val="visible"/>
                                      </p:to>
                                    </p:set>
                                    <p:anim calcmode="lin" valueType="num">
                                      <p:cBhvr additive="base">
                                        <p:cTn id="129" dur="500"/>
                                        <p:tgtEl>
                                          <p:spTgt spid="43"/>
                                        </p:tgtEl>
                                        <p:attrNameLst>
                                          <p:attrName>ppt_x</p:attrName>
                                        </p:attrNameLst>
                                      </p:cBhvr>
                                      <p:tavLst>
                                        <p:tav tm="0">
                                          <p:val>
                                            <p:strVal val="#ppt_x-#ppt_w*1.125000"/>
                                          </p:val>
                                        </p:tav>
                                        <p:tav tm="100000">
                                          <p:val>
                                            <p:strVal val="#ppt_x"/>
                                          </p:val>
                                        </p:tav>
                                      </p:tavLst>
                                    </p:anim>
                                    <p:animEffect transition="in" filter="wipe(right)">
                                      <p:cBhvr>
                                        <p:cTn id="130" dur="500"/>
                                        <p:tgtEl>
                                          <p:spTgt spid="43"/>
                                        </p:tgtEl>
                                      </p:cBhvr>
                                    </p:animEffect>
                                  </p:childTnLst>
                                </p:cTn>
                              </p:par>
                            </p:childTnLst>
                          </p:cTn>
                        </p:par>
                        <p:par>
                          <p:cTn id="131" fill="hold">
                            <p:stCondLst>
                              <p:cond delay="9690"/>
                            </p:stCondLst>
                            <p:childTnLst>
                              <p:par>
                                <p:cTn id="132" presetID="53" presetClass="entr" presetSubtype="16" fill="hold" grpId="0" nodeType="afterEffect">
                                  <p:stCondLst>
                                    <p:cond delay="0"/>
                                  </p:stCondLst>
                                  <p:iterate type="lt">
                                    <p:tmPct val="10000"/>
                                  </p:iterate>
                                  <p:childTnLst>
                                    <p:set>
                                      <p:cBhvr>
                                        <p:cTn id="133" dur="1" fill="hold">
                                          <p:stCondLst>
                                            <p:cond delay="0"/>
                                          </p:stCondLst>
                                        </p:cTn>
                                        <p:tgtEl>
                                          <p:spTgt spid="42"/>
                                        </p:tgtEl>
                                        <p:attrNameLst>
                                          <p:attrName>style.visibility</p:attrName>
                                        </p:attrNameLst>
                                      </p:cBhvr>
                                      <p:to>
                                        <p:strVal val="visible"/>
                                      </p:to>
                                    </p:set>
                                    <p:anim calcmode="lin" valueType="num">
                                      <p:cBhvr>
                                        <p:cTn id="134" dur="100" fill="hold"/>
                                        <p:tgtEl>
                                          <p:spTgt spid="42"/>
                                        </p:tgtEl>
                                        <p:attrNameLst>
                                          <p:attrName>ppt_w</p:attrName>
                                        </p:attrNameLst>
                                      </p:cBhvr>
                                      <p:tavLst>
                                        <p:tav tm="0">
                                          <p:val>
                                            <p:fltVal val="0"/>
                                          </p:val>
                                        </p:tav>
                                        <p:tav tm="100000">
                                          <p:val>
                                            <p:strVal val="#ppt_w"/>
                                          </p:val>
                                        </p:tav>
                                      </p:tavLst>
                                    </p:anim>
                                    <p:anim calcmode="lin" valueType="num">
                                      <p:cBhvr>
                                        <p:cTn id="135" dur="100" fill="hold"/>
                                        <p:tgtEl>
                                          <p:spTgt spid="42"/>
                                        </p:tgtEl>
                                        <p:attrNameLst>
                                          <p:attrName>ppt_h</p:attrName>
                                        </p:attrNameLst>
                                      </p:cBhvr>
                                      <p:tavLst>
                                        <p:tav tm="0">
                                          <p:val>
                                            <p:fltVal val="0"/>
                                          </p:val>
                                        </p:tav>
                                        <p:tav tm="100000">
                                          <p:val>
                                            <p:strVal val="#ppt_h"/>
                                          </p:val>
                                        </p:tav>
                                      </p:tavLst>
                                    </p:anim>
                                    <p:animEffect transition="in" filter="fade">
                                      <p:cBhvr>
                                        <p:cTn id="136" dur="100"/>
                                        <p:tgtEl>
                                          <p:spTgt spid="42"/>
                                        </p:tgtEl>
                                      </p:cBhvr>
                                    </p:animEffect>
                                  </p:childTnLst>
                                </p:cTn>
                              </p:par>
                            </p:childTnLst>
                          </p:cTn>
                        </p:par>
                        <p:par>
                          <p:cTn id="137" fill="hold">
                            <p:stCondLst>
                              <p:cond delay="10300"/>
                            </p:stCondLst>
                            <p:childTnLst>
                              <p:par>
                                <p:cTn id="138" presetID="53" presetClass="entr" presetSubtype="16" fill="hold" grpId="0" nodeType="afterEffect">
                                  <p:stCondLst>
                                    <p:cond delay="0"/>
                                  </p:stCondLst>
                                  <p:childTnLst>
                                    <p:set>
                                      <p:cBhvr>
                                        <p:cTn id="139" dur="1" fill="hold">
                                          <p:stCondLst>
                                            <p:cond delay="0"/>
                                          </p:stCondLst>
                                        </p:cTn>
                                        <p:tgtEl>
                                          <p:spTgt spid="18"/>
                                        </p:tgtEl>
                                        <p:attrNameLst>
                                          <p:attrName>style.visibility</p:attrName>
                                        </p:attrNameLst>
                                      </p:cBhvr>
                                      <p:to>
                                        <p:strVal val="visible"/>
                                      </p:to>
                                    </p:set>
                                    <p:anim calcmode="lin" valueType="num">
                                      <p:cBhvr>
                                        <p:cTn id="140" dur="250" fill="hold"/>
                                        <p:tgtEl>
                                          <p:spTgt spid="18"/>
                                        </p:tgtEl>
                                        <p:attrNameLst>
                                          <p:attrName>ppt_w</p:attrName>
                                        </p:attrNameLst>
                                      </p:cBhvr>
                                      <p:tavLst>
                                        <p:tav tm="0">
                                          <p:val>
                                            <p:fltVal val="0"/>
                                          </p:val>
                                        </p:tav>
                                        <p:tav tm="100000">
                                          <p:val>
                                            <p:strVal val="#ppt_w"/>
                                          </p:val>
                                        </p:tav>
                                      </p:tavLst>
                                    </p:anim>
                                    <p:anim calcmode="lin" valueType="num">
                                      <p:cBhvr>
                                        <p:cTn id="141" dur="250" fill="hold"/>
                                        <p:tgtEl>
                                          <p:spTgt spid="18"/>
                                        </p:tgtEl>
                                        <p:attrNameLst>
                                          <p:attrName>ppt_h</p:attrName>
                                        </p:attrNameLst>
                                      </p:cBhvr>
                                      <p:tavLst>
                                        <p:tav tm="0">
                                          <p:val>
                                            <p:fltVal val="0"/>
                                          </p:val>
                                        </p:tav>
                                        <p:tav tm="100000">
                                          <p:val>
                                            <p:strVal val="#ppt_h"/>
                                          </p:val>
                                        </p:tav>
                                      </p:tavLst>
                                    </p:anim>
                                    <p:animEffect transition="in" filter="fade">
                                      <p:cBhvr>
                                        <p:cTn id="142" dur="250"/>
                                        <p:tgtEl>
                                          <p:spTgt spid="18"/>
                                        </p:tgtEl>
                                      </p:cBhvr>
                                    </p:animEffect>
                                  </p:childTnLst>
                                </p:cTn>
                              </p:par>
                            </p:childTnLst>
                          </p:cTn>
                        </p:par>
                        <p:par>
                          <p:cTn id="143" fill="hold">
                            <p:stCondLst>
                              <p:cond delay="10550"/>
                            </p:stCondLst>
                            <p:childTnLst>
                              <p:par>
                                <p:cTn id="144" presetID="53" presetClass="entr" presetSubtype="16" fill="hold" nodeType="afterEffect">
                                  <p:stCondLst>
                                    <p:cond delay="0"/>
                                  </p:stCondLst>
                                  <p:childTnLst>
                                    <p:set>
                                      <p:cBhvr>
                                        <p:cTn id="145" dur="1" fill="hold">
                                          <p:stCondLst>
                                            <p:cond delay="0"/>
                                          </p:stCondLst>
                                        </p:cTn>
                                        <p:tgtEl>
                                          <p:spTgt spid="22"/>
                                        </p:tgtEl>
                                        <p:attrNameLst>
                                          <p:attrName>style.visibility</p:attrName>
                                        </p:attrNameLst>
                                      </p:cBhvr>
                                      <p:to>
                                        <p:strVal val="visible"/>
                                      </p:to>
                                    </p:set>
                                    <p:anim calcmode="lin" valueType="num">
                                      <p:cBhvr>
                                        <p:cTn id="146" dur="250" fill="hold"/>
                                        <p:tgtEl>
                                          <p:spTgt spid="22"/>
                                        </p:tgtEl>
                                        <p:attrNameLst>
                                          <p:attrName>ppt_w</p:attrName>
                                        </p:attrNameLst>
                                      </p:cBhvr>
                                      <p:tavLst>
                                        <p:tav tm="0">
                                          <p:val>
                                            <p:fltVal val="0"/>
                                          </p:val>
                                        </p:tav>
                                        <p:tav tm="100000">
                                          <p:val>
                                            <p:strVal val="#ppt_w"/>
                                          </p:val>
                                        </p:tav>
                                      </p:tavLst>
                                    </p:anim>
                                    <p:anim calcmode="lin" valueType="num">
                                      <p:cBhvr>
                                        <p:cTn id="147" dur="250" fill="hold"/>
                                        <p:tgtEl>
                                          <p:spTgt spid="22"/>
                                        </p:tgtEl>
                                        <p:attrNameLst>
                                          <p:attrName>ppt_h</p:attrName>
                                        </p:attrNameLst>
                                      </p:cBhvr>
                                      <p:tavLst>
                                        <p:tav tm="0">
                                          <p:val>
                                            <p:fltVal val="0"/>
                                          </p:val>
                                        </p:tav>
                                        <p:tav tm="100000">
                                          <p:val>
                                            <p:strVal val="#ppt_h"/>
                                          </p:val>
                                        </p:tav>
                                      </p:tavLst>
                                    </p:anim>
                                    <p:animEffect transition="in" filter="fade">
                                      <p:cBhvr>
                                        <p:cTn id="148" dur="250"/>
                                        <p:tgtEl>
                                          <p:spTgt spid="22"/>
                                        </p:tgtEl>
                                      </p:cBhvr>
                                    </p:animEffect>
                                  </p:childTnLst>
                                </p:cTn>
                              </p:par>
                            </p:childTnLst>
                          </p:cTn>
                        </p:par>
                        <p:par>
                          <p:cTn id="149" fill="hold">
                            <p:stCondLst>
                              <p:cond delay="10800"/>
                            </p:stCondLst>
                            <p:childTnLst>
                              <p:par>
                                <p:cTn id="150" presetID="12" presetClass="entr" presetSubtype="8" fill="hold" grpId="0" nodeType="afterEffect">
                                  <p:stCondLst>
                                    <p:cond delay="0"/>
                                  </p:stCondLst>
                                  <p:childTnLst>
                                    <p:set>
                                      <p:cBhvr>
                                        <p:cTn id="151" dur="1" fill="hold">
                                          <p:stCondLst>
                                            <p:cond delay="0"/>
                                          </p:stCondLst>
                                        </p:cTn>
                                        <p:tgtEl>
                                          <p:spTgt spid="46"/>
                                        </p:tgtEl>
                                        <p:attrNameLst>
                                          <p:attrName>style.visibility</p:attrName>
                                        </p:attrNameLst>
                                      </p:cBhvr>
                                      <p:to>
                                        <p:strVal val="visible"/>
                                      </p:to>
                                    </p:set>
                                    <p:anim calcmode="lin" valueType="num">
                                      <p:cBhvr additive="base">
                                        <p:cTn id="152" dur="500"/>
                                        <p:tgtEl>
                                          <p:spTgt spid="46"/>
                                        </p:tgtEl>
                                        <p:attrNameLst>
                                          <p:attrName>ppt_x</p:attrName>
                                        </p:attrNameLst>
                                      </p:cBhvr>
                                      <p:tavLst>
                                        <p:tav tm="0">
                                          <p:val>
                                            <p:strVal val="#ppt_x-#ppt_w*1.125000"/>
                                          </p:val>
                                        </p:tav>
                                        <p:tav tm="100000">
                                          <p:val>
                                            <p:strVal val="#ppt_x"/>
                                          </p:val>
                                        </p:tav>
                                      </p:tavLst>
                                    </p:anim>
                                    <p:animEffect transition="in" filter="wipe(right)">
                                      <p:cBhvr>
                                        <p:cTn id="153" dur="500"/>
                                        <p:tgtEl>
                                          <p:spTgt spid="46"/>
                                        </p:tgtEl>
                                      </p:cBhvr>
                                    </p:animEffect>
                                  </p:childTnLst>
                                </p:cTn>
                              </p:par>
                            </p:childTnLst>
                          </p:cTn>
                        </p:par>
                        <p:par>
                          <p:cTn id="154" fill="hold">
                            <p:stCondLst>
                              <p:cond delay="11300"/>
                            </p:stCondLst>
                            <p:childTnLst>
                              <p:par>
                                <p:cTn id="155" presetID="53" presetClass="entr" presetSubtype="16" fill="hold" grpId="0" nodeType="afterEffect">
                                  <p:stCondLst>
                                    <p:cond delay="0"/>
                                  </p:stCondLst>
                                  <p:iterate type="lt">
                                    <p:tmPct val="10000"/>
                                  </p:iterate>
                                  <p:childTnLst>
                                    <p:set>
                                      <p:cBhvr>
                                        <p:cTn id="156" dur="1" fill="hold">
                                          <p:stCondLst>
                                            <p:cond delay="0"/>
                                          </p:stCondLst>
                                        </p:cTn>
                                        <p:tgtEl>
                                          <p:spTgt spid="45"/>
                                        </p:tgtEl>
                                        <p:attrNameLst>
                                          <p:attrName>style.visibility</p:attrName>
                                        </p:attrNameLst>
                                      </p:cBhvr>
                                      <p:to>
                                        <p:strVal val="visible"/>
                                      </p:to>
                                    </p:set>
                                    <p:anim calcmode="lin" valueType="num">
                                      <p:cBhvr>
                                        <p:cTn id="157" dur="100" fill="hold"/>
                                        <p:tgtEl>
                                          <p:spTgt spid="45"/>
                                        </p:tgtEl>
                                        <p:attrNameLst>
                                          <p:attrName>ppt_w</p:attrName>
                                        </p:attrNameLst>
                                      </p:cBhvr>
                                      <p:tavLst>
                                        <p:tav tm="0">
                                          <p:val>
                                            <p:fltVal val="0"/>
                                          </p:val>
                                        </p:tav>
                                        <p:tav tm="100000">
                                          <p:val>
                                            <p:strVal val="#ppt_w"/>
                                          </p:val>
                                        </p:tav>
                                      </p:tavLst>
                                    </p:anim>
                                    <p:anim calcmode="lin" valueType="num">
                                      <p:cBhvr>
                                        <p:cTn id="158" dur="100" fill="hold"/>
                                        <p:tgtEl>
                                          <p:spTgt spid="45"/>
                                        </p:tgtEl>
                                        <p:attrNameLst>
                                          <p:attrName>ppt_h</p:attrName>
                                        </p:attrNameLst>
                                      </p:cBhvr>
                                      <p:tavLst>
                                        <p:tav tm="0">
                                          <p:val>
                                            <p:fltVal val="0"/>
                                          </p:val>
                                        </p:tav>
                                        <p:tav tm="100000">
                                          <p:val>
                                            <p:strVal val="#ppt_h"/>
                                          </p:val>
                                        </p:tav>
                                      </p:tavLst>
                                    </p:anim>
                                    <p:animEffect transition="in" filter="fade">
                                      <p:cBhvr>
                                        <p:cTn id="159" dur="100"/>
                                        <p:tgtEl>
                                          <p:spTgt spid="45"/>
                                        </p:tgtEl>
                                      </p:cBhvr>
                                    </p:animEffect>
                                  </p:childTnLst>
                                </p:cTn>
                              </p:par>
                              <p:par>
                                <p:cTn id="160" presetID="22" presetClass="entr" presetSubtype="8" fill="hold" nodeType="withEffect">
                                  <p:stCondLst>
                                    <p:cond delay="0"/>
                                  </p:stCondLst>
                                  <p:childTnLst>
                                    <p:set>
                                      <p:cBhvr>
                                        <p:cTn id="161" dur="1" fill="hold">
                                          <p:stCondLst>
                                            <p:cond delay="0"/>
                                          </p:stCondLst>
                                        </p:cTn>
                                        <p:tgtEl>
                                          <p:spTgt spid="51"/>
                                        </p:tgtEl>
                                        <p:attrNameLst>
                                          <p:attrName>style.visibility</p:attrName>
                                        </p:attrNameLst>
                                      </p:cBhvr>
                                      <p:to>
                                        <p:strVal val="visible"/>
                                      </p:to>
                                    </p:set>
                                    <p:animEffect transition="in" filter="wipe(left)">
                                      <p:cBhvr>
                                        <p:cTn id="162" dur="500"/>
                                        <p:tgtEl>
                                          <p:spTgt spid="51"/>
                                        </p:tgtEl>
                                      </p:cBhvr>
                                    </p:animEffect>
                                  </p:childTnLst>
                                </p:cTn>
                              </p:par>
                            </p:childTnLst>
                          </p:cTn>
                        </p:par>
                        <p:par>
                          <p:cTn id="163" fill="hold">
                            <p:stCondLst>
                              <p:cond delay="11800"/>
                            </p:stCondLst>
                            <p:childTnLst>
                              <p:par>
                                <p:cTn id="164" presetID="53" presetClass="entr" presetSubtype="16" fill="hold" grpId="0" nodeType="afterEffect">
                                  <p:stCondLst>
                                    <p:cond delay="0"/>
                                  </p:stCondLst>
                                  <p:childTnLst>
                                    <p:set>
                                      <p:cBhvr>
                                        <p:cTn id="165" dur="1" fill="hold">
                                          <p:stCondLst>
                                            <p:cond delay="0"/>
                                          </p:stCondLst>
                                        </p:cTn>
                                        <p:tgtEl>
                                          <p:spTgt spid="52"/>
                                        </p:tgtEl>
                                        <p:attrNameLst>
                                          <p:attrName>style.visibility</p:attrName>
                                        </p:attrNameLst>
                                      </p:cBhvr>
                                      <p:to>
                                        <p:strVal val="visible"/>
                                      </p:to>
                                    </p:set>
                                    <p:anim calcmode="lin" valueType="num">
                                      <p:cBhvr>
                                        <p:cTn id="166" dur="250" fill="hold"/>
                                        <p:tgtEl>
                                          <p:spTgt spid="52"/>
                                        </p:tgtEl>
                                        <p:attrNameLst>
                                          <p:attrName>ppt_w</p:attrName>
                                        </p:attrNameLst>
                                      </p:cBhvr>
                                      <p:tavLst>
                                        <p:tav tm="0">
                                          <p:val>
                                            <p:fltVal val="0"/>
                                          </p:val>
                                        </p:tav>
                                        <p:tav tm="100000">
                                          <p:val>
                                            <p:strVal val="#ppt_w"/>
                                          </p:val>
                                        </p:tav>
                                      </p:tavLst>
                                    </p:anim>
                                    <p:anim calcmode="lin" valueType="num">
                                      <p:cBhvr>
                                        <p:cTn id="167" dur="250" fill="hold"/>
                                        <p:tgtEl>
                                          <p:spTgt spid="52"/>
                                        </p:tgtEl>
                                        <p:attrNameLst>
                                          <p:attrName>ppt_h</p:attrName>
                                        </p:attrNameLst>
                                      </p:cBhvr>
                                      <p:tavLst>
                                        <p:tav tm="0">
                                          <p:val>
                                            <p:fltVal val="0"/>
                                          </p:val>
                                        </p:tav>
                                        <p:tav tm="100000">
                                          <p:val>
                                            <p:strVal val="#ppt_h"/>
                                          </p:val>
                                        </p:tav>
                                      </p:tavLst>
                                    </p:anim>
                                    <p:animEffect transition="in" filter="fade">
                                      <p:cBhvr>
                                        <p:cTn id="168" dur="250"/>
                                        <p:tgtEl>
                                          <p:spTgt spid="52"/>
                                        </p:tgtEl>
                                      </p:cBhvr>
                                    </p:animEffect>
                                  </p:childTnLst>
                                </p:cTn>
                              </p:par>
                            </p:childTnLst>
                          </p:cTn>
                        </p:par>
                        <p:par>
                          <p:cTn id="169" fill="hold">
                            <p:stCondLst>
                              <p:cond delay="12050"/>
                            </p:stCondLst>
                            <p:childTnLst>
                              <p:par>
                                <p:cTn id="170" presetID="12" presetClass="entr" presetSubtype="8" fill="hold" grpId="0" nodeType="afterEffect">
                                  <p:stCondLst>
                                    <p:cond delay="0"/>
                                  </p:stCondLst>
                                  <p:childTnLst>
                                    <p:set>
                                      <p:cBhvr>
                                        <p:cTn id="171" dur="1" fill="hold">
                                          <p:stCondLst>
                                            <p:cond delay="0"/>
                                          </p:stCondLst>
                                        </p:cTn>
                                        <p:tgtEl>
                                          <p:spTgt spid="53"/>
                                        </p:tgtEl>
                                        <p:attrNameLst>
                                          <p:attrName>style.visibility</p:attrName>
                                        </p:attrNameLst>
                                      </p:cBhvr>
                                      <p:to>
                                        <p:strVal val="visible"/>
                                      </p:to>
                                    </p:set>
                                    <p:anim calcmode="lin" valueType="num">
                                      <p:cBhvr additive="base">
                                        <p:cTn id="172" dur="500"/>
                                        <p:tgtEl>
                                          <p:spTgt spid="53"/>
                                        </p:tgtEl>
                                        <p:attrNameLst>
                                          <p:attrName>ppt_x</p:attrName>
                                        </p:attrNameLst>
                                      </p:cBhvr>
                                      <p:tavLst>
                                        <p:tav tm="0">
                                          <p:val>
                                            <p:strVal val="#ppt_x-#ppt_w*1.125000"/>
                                          </p:val>
                                        </p:tav>
                                        <p:tav tm="100000">
                                          <p:val>
                                            <p:strVal val="#ppt_x"/>
                                          </p:val>
                                        </p:tav>
                                      </p:tavLst>
                                    </p:anim>
                                    <p:animEffect transition="in" filter="wipe(right)">
                                      <p:cBhvr>
                                        <p:cTn id="173" dur="500"/>
                                        <p:tgtEl>
                                          <p:spTgt spid="53"/>
                                        </p:tgtEl>
                                      </p:cBhvr>
                                    </p:animEffect>
                                  </p:childTnLst>
                                </p:cTn>
                              </p:par>
                            </p:childTnLst>
                          </p:cTn>
                        </p:par>
                        <p:par>
                          <p:cTn id="174" fill="hold">
                            <p:stCondLst>
                              <p:cond delay="12550"/>
                            </p:stCondLst>
                            <p:childTnLst>
                              <p:par>
                                <p:cTn id="175" presetID="53" presetClass="entr" presetSubtype="16" fill="hold" grpId="0" nodeType="afterEffect">
                                  <p:stCondLst>
                                    <p:cond delay="0"/>
                                  </p:stCondLst>
                                  <p:iterate type="lt">
                                    <p:tmPct val="10000"/>
                                  </p:iterate>
                                  <p:childTnLst>
                                    <p:set>
                                      <p:cBhvr>
                                        <p:cTn id="176" dur="1" fill="hold">
                                          <p:stCondLst>
                                            <p:cond delay="0"/>
                                          </p:stCondLst>
                                        </p:cTn>
                                        <p:tgtEl>
                                          <p:spTgt spid="54"/>
                                        </p:tgtEl>
                                        <p:attrNameLst>
                                          <p:attrName>style.visibility</p:attrName>
                                        </p:attrNameLst>
                                      </p:cBhvr>
                                      <p:to>
                                        <p:strVal val="visible"/>
                                      </p:to>
                                    </p:set>
                                    <p:anim calcmode="lin" valueType="num">
                                      <p:cBhvr>
                                        <p:cTn id="177" dur="100" fill="hold"/>
                                        <p:tgtEl>
                                          <p:spTgt spid="54"/>
                                        </p:tgtEl>
                                        <p:attrNameLst>
                                          <p:attrName>ppt_w</p:attrName>
                                        </p:attrNameLst>
                                      </p:cBhvr>
                                      <p:tavLst>
                                        <p:tav tm="0">
                                          <p:val>
                                            <p:fltVal val="0"/>
                                          </p:val>
                                        </p:tav>
                                        <p:tav tm="100000">
                                          <p:val>
                                            <p:strVal val="#ppt_w"/>
                                          </p:val>
                                        </p:tav>
                                      </p:tavLst>
                                    </p:anim>
                                    <p:anim calcmode="lin" valueType="num">
                                      <p:cBhvr>
                                        <p:cTn id="178" dur="100" fill="hold"/>
                                        <p:tgtEl>
                                          <p:spTgt spid="54"/>
                                        </p:tgtEl>
                                        <p:attrNameLst>
                                          <p:attrName>ppt_h</p:attrName>
                                        </p:attrNameLst>
                                      </p:cBhvr>
                                      <p:tavLst>
                                        <p:tav tm="0">
                                          <p:val>
                                            <p:fltVal val="0"/>
                                          </p:val>
                                        </p:tav>
                                        <p:tav tm="100000">
                                          <p:val>
                                            <p:strVal val="#ppt_h"/>
                                          </p:val>
                                        </p:tav>
                                      </p:tavLst>
                                    </p:anim>
                                    <p:animEffect transition="in" filter="fade">
                                      <p:cBhvr>
                                        <p:cTn id="179" dur="1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8" grpId="0" animBg="1"/>
      <p:bldP spid="19" grpId="0" animBg="1"/>
      <p:bldP spid="21" grpId="0" animBg="1"/>
      <p:bldP spid="24" grpId="0" animBg="1"/>
      <p:bldP spid="36" grpId="0"/>
      <p:bldP spid="37" grpId="0"/>
      <p:bldP spid="39" grpId="0"/>
      <p:bldP spid="40" grpId="0"/>
      <p:bldP spid="42" grpId="0"/>
      <p:bldP spid="43" grpId="0"/>
      <p:bldP spid="45" grpId="0"/>
      <p:bldP spid="46" grpId="0"/>
      <p:bldP spid="2" grpId="0" animBg="1"/>
      <p:bldP spid="47" grpId="0" animBg="1"/>
      <p:bldP spid="48" grpId="0" animBg="1"/>
      <p:bldP spid="49" grpId="0" animBg="1"/>
      <p:bldP spid="50" grpId="0" animBg="1"/>
      <p:bldP spid="50" grpId="1" animBg="1"/>
      <p:bldP spid="41" grpId="0"/>
      <p:bldP spid="41" grpId="1"/>
      <p:bldP spid="44" grpId="0" animBg="1"/>
      <p:bldP spid="44" grpId="1" animBg="1"/>
      <p:bldP spid="52" grpId="0" animBg="1"/>
      <p:bldP spid="53" grpId="0"/>
      <p:bldP spid="54"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文本框 12"/>
          <p:cNvSpPr txBox="1">
            <a:spLocks noChangeArrowheads="1"/>
          </p:cNvSpPr>
          <p:nvPr/>
        </p:nvSpPr>
        <p:spPr bwMode="auto">
          <a:xfrm>
            <a:off x="1743120" y="3001177"/>
            <a:ext cx="868104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defRPr sz="6000" b="1">
                <a:solidFill>
                  <a:srgbClr val="093B5C"/>
                </a:solidFill>
                <a:latin typeface="微软雅黑" pitchFamily="34" charset="-122"/>
                <a:ea typeface="微软雅黑" pitchFamily="34" charset="-122"/>
              </a:defRPr>
            </a:lvl1pPr>
            <a:lvl2pPr marL="742950" indent="-285750">
              <a:defRPr sz="1300">
                <a:latin typeface="方正正黑简体" pitchFamily="2" charset="-122"/>
                <a:ea typeface="方正正黑简体" pitchFamily="2" charset="-122"/>
              </a:defRPr>
            </a:lvl2pPr>
            <a:lvl3pPr marL="1143000" indent="-228600">
              <a:defRPr sz="1300">
                <a:latin typeface="方正正黑简体" pitchFamily="2" charset="-122"/>
                <a:ea typeface="方正正黑简体" pitchFamily="2" charset="-122"/>
              </a:defRPr>
            </a:lvl3pPr>
            <a:lvl4pPr marL="1600200" indent="-228600">
              <a:defRPr sz="1300">
                <a:latin typeface="方正正黑简体" pitchFamily="2" charset="-122"/>
                <a:ea typeface="方正正黑简体" pitchFamily="2" charset="-122"/>
              </a:defRPr>
            </a:lvl4pPr>
            <a:lvl5pPr marL="2057400" indent="-228600">
              <a:defRPr sz="1300">
                <a:latin typeface="方正正黑简体" pitchFamily="2" charset="-122"/>
                <a:ea typeface="方正正黑简体" pitchFamily="2" charset="-122"/>
              </a:defRPr>
            </a:lvl5pPr>
            <a:lvl6pPr marL="2514600" indent="-228600" defTabSz="685800" fontAlgn="base">
              <a:spcBef>
                <a:spcPct val="0"/>
              </a:spcBef>
              <a:spcAft>
                <a:spcPct val="0"/>
              </a:spcAft>
              <a:defRPr sz="1300">
                <a:latin typeface="方正正黑简体" pitchFamily="2" charset="-122"/>
                <a:ea typeface="方正正黑简体" pitchFamily="2" charset="-122"/>
              </a:defRPr>
            </a:lvl6pPr>
            <a:lvl7pPr marL="2971800" indent="-228600" defTabSz="685800" fontAlgn="base">
              <a:spcBef>
                <a:spcPct val="0"/>
              </a:spcBef>
              <a:spcAft>
                <a:spcPct val="0"/>
              </a:spcAft>
              <a:defRPr sz="1300">
                <a:latin typeface="方正正黑简体" pitchFamily="2" charset="-122"/>
                <a:ea typeface="方正正黑简体" pitchFamily="2" charset="-122"/>
              </a:defRPr>
            </a:lvl7pPr>
            <a:lvl8pPr marL="3429000" indent="-228600" defTabSz="685800" fontAlgn="base">
              <a:spcBef>
                <a:spcPct val="0"/>
              </a:spcBef>
              <a:spcAft>
                <a:spcPct val="0"/>
              </a:spcAft>
              <a:defRPr sz="1300">
                <a:latin typeface="方正正黑简体" pitchFamily="2" charset="-122"/>
                <a:ea typeface="方正正黑简体" pitchFamily="2" charset="-122"/>
              </a:defRPr>
            </a:lvl8pPr>
            <a:lvl9pPr marL="3886200" indent="-228600" defTabSz="685800" fontAlgn="base">
              <a:spcBef>
                <a:spcPct val="0"/>
              </a:spcBef>
              <a:spcAft>
                <a:spcPct val="0"/>
              </a:spcAft>
              <a:defRPr sz="1300">
                <a:latin typeface="方正正黑简体" pitchFamily="2" charset="-122"/>
                <a:ea typeface="方正正黑简体" pitchFamily="2" charset="-122"/>
              </a:defRPr>
            </a:lvl9pPr>
          </a:lstStyle>
          <a:p>
            <a:r>
              <a:rPr lang="zh-CN" altLang="en-US" dirty="0" smtClean="0"/>
              <a:t>新型共识</a:t>
            </a:r>
            <a:r>
              <a:rPr lang="zh-CN" altLang="en-US" smtClean="0"/>
              <a:t>机制的几点思考</a:t>
            </a:r>
            <a:endParaRPr lang="zh-CN" altLang="en-US" dirty="0"/>
          </a:p>
        </p:txBody>
      </p:sp>
      <p:sp>
        <p:nvSpPr>
          <p:cNvPr id="14" name="Freeform 5"/>
          <p:cNvSpPr>
            <a:spLocks/>
          </p:cNvSpPr>
          <p:nvPr/>
        </p:nvSpPr>
        <p:spPr bwMode="auto">
          <a:xfrm>
            <a:off x="4454430" y="-1323744"/>
            <a:ext cx="3283140" cy="3727743"/>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Freeform 5"/>
          <p:cNvSpPr>
            <a:spLocks/>
          </p:cNvSpPr>
          <p:nvPr/>
        </p:nvSpPr>
        <p:spPr bwMode="auto">
          <a:xfrm>
            <a:off x="4065249" y="-1765627"/>
            <a:ext cx="4061502" cy="4611510"/>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12"/>
          <p:cNvSpPr txBox="1">
            <a:spLocks noChangeArrowheads="1"/>
          </p:cNvSpPr>
          <p:nvPr/>
        </p:nvSpPr>
        <p:spPr bwMode="auto">
          <a:xfrm>
            <a:off x="5424469" y="18024"/>
            <a:ext cx="13430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en-US" altLang="zh-CN" sz="12000" b="1" dirty="0" smtClean="0">
                <a:solidFill>
                  <a:prstClr val="white"/>
                </a:solidFill>
                <a:latin typeface="AgencyFB" panose="02000806040000020003" pitchFamily="2" charset="0"/>
                <a:ea typeface="微软雅黑" pitchFamily="34" charset="-122"/>
              </a:rPr>
              <a:t>5</a:t>
            </a:r>
            <a:endParaRPr lang="zh-CN" altLang="en-US" sz="12000" b="1" dirty="0">
              <a:solidFill>
                <a:prstClr val="white"/>
              </a:solidFill>
              <a:latin typeface="AgencyFB" panose="02000806040000020003" pitchFamily="2" charset="0"/>
              <a:ea typeface="微软雅黑" pitchFamily="34" charset="-122"/>
            </a:endParaRPr>
          </a:p>
        </p:txBody>
      </p:sp>
      <p:sp>
        <p:nvSpPr>
          <p:cNvPr id="16" name="文本框 14"/>
          <p:cNvSpPr txBox="1">
            <a:spLocks noChangeArrowheads="1"/>
          </p:cNvSpPr>
          <p:nvPr/>
        </p:nvSpPr>
        <p:spPr bwMode="auto">
          <a:xfrm>
            <a:off x="5176768" y="1629977"/>
            <a:ext cx="18384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en-US" altLang="zh-CN" sz="1800" dirty="0">
                <a:solidFill>
                  <a:prstClr val="white"/>
                </a:solidFill>
                <a:latin typeface="微软雅黑" pitchFamily="34" charset="-122"/>
                <a:ea typeface="微软雅黑" pitchFamily="34" charset="-122"/>
              </a:rPr>
              <a:t>PART </a:t>
            </a:r>
            <a:r>
              <a:rPr lang="en-US" altLang="zh-CN" sz="1800" dirty="0" smtClean="0">
                <a:solidFill>
                  <a:prstClr val="white"/>
                </a:solidFill>
                <a:latin typeface="微软雅黑" pitchFamily="34" charset="-122"/>
                <a:ea typeface="微软雅黑" pitchFamily="34" charset="-122"/>
              </a:rPr>
              <a:t>FIVE</a:t>
            </a:r>
            <a:endParaRPr lang="zh-CN" altLang="en-US" sz="1800" dirty="0">
              <a:solidFill>
                <a:prstClr val="white"/>
              </a:solidFill>
              <a:latin typeface="微软雅黑" pitchFamily="34" charset="-122"/>
              <a:ea typeface="微软雅黑" pitchFamily="34" charset="-122"/>
            </a:endParaRPr>
          </a:p>
        </p:txBody>
      </p:sp>
      <p:sp>
        <p:nvSpPr>
          <p:cNvPr id="8" name="等腰三角形 7"/>
          <p:cNvSpPr/>
          <p:nvPr/>
        </p:nvSpPr>
        <p:spPr>
          <a:xfrm>
            <a:off x="5763813" y="5818690"/>
            <a:ext cx="664374" cy="572736"/>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55396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ppt_w</p:attrName>
                                        </p:attrNameLst>
                                      </p:cBhvr>
                                      <p:tavLst>
                                        <p:tav tm="0">
                                          <p:val>
                                            <p:fltVal val="0"/>
                                          </p:val>
                                        </p:tav>
                                        <p:tav tm="100000">
                                          <p:val>
                                            <p:strVal val="#ppt_w"/>
                                          </p:val>
                                        </p:tav>
                                      </p:tavLst>
                                    </p:anim>
                                    <p:anim calcmode="lin" valueType="num">
                                      <p:cBhvr>
                                        <p:cTn id="8" dur="250" fill="hold"/>
                                        <p:tgtEl>
                                          <p:spTgt spid="24"/>
                                        </p:tgtEl>
                                        <p:attrNameLst>
                                          <p:attrName>ppt_h</p:attrName>
                                        </p:attrNameLst>
                                      </p:cBhvr>
                                      <p:tavLst>
                                        <p:tav tm="0">
                                          <p:val>
                                            <p:fltVal val="0"/>
                                          </p:val>
                                        </p:tav>
                                        <p:tav tm="100000">
                                          <p:val>
                                            <p:strVal val="#ppt_h"/>
                                          </p:val>
                                        </p:tav>
                                      </p:tavLst>
                                    </p:anim>
                                    <p:animEffect transition="in" filter="fade">
                                      <p:cBhvr>
                                        <p:cTn id="9" dur="250"/>
                                        <p:tgtEl>
                                          <p:spTgt spid="24"/>
                                        </p:tgtEl>
                                      </p:cBhvr>
                                    </p:animEffect>
                                  </p:childTnLst>
                                </p:cTn>
                              </p:par>
                              <p:par>
                                <p:cTn id="10" presetID="6" presetClass="emph" presetSubtype="0" decel="100000" fill="hold" grpId="1" nodeType="withEffect">
                                  <p:stCondLst>
                                    <p:cond delay="200"/>
                                  </p:stCondLst>
                                  <p:childTnLst>
                                    <p:animScale>
                                      <p:cBhvr>
                                        <p:cTn id="11" dur="250" fill="hold"/>
                                        <p:tgtEl>
                                          <p:spTgt spid="2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24"/>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250" fill="hold"/>
                                        <p:tgtEl>
                                          <p:spTgt spid="14"/>
                                        </p:tgtEl>
                                        <p:attrNameLst>
                                          <p:attrName>ppt_w</p:attrName>
                                        </p:attrNameLst>
                                      </p:cBhvr>
                                      <p:tavLst>
                                        <p:tav tm="0">
                                          <p:val>
                                            <p:fltVal val="0"/>
                                          </p:val>
                                        </p:tav>
                                        <p:tav tm="100000">
                                          <p:val>
                                            <p:strVal val="#ppt_w"/>
                                          </p:val>
                                        </p:tav>
                                      </p:tavLst>
                                    </p:anim>
                                    <p:anim calcmode="lin" valueType="num">
                                      <p:cBhvr>
                                        <p:cTn id="17" dur="250" fill="hold"/>
                                        <p:tgtEl>
                                          <p:spTgt spid="14"/>
                                        </p:tgtEl>
                                        <p:attrNameLst>
                                          <p:attrName>ppt_h</p:attrName>
                                        </p:attrNameLst>
                                      </p:cBhvr>
                                      <p:tavLst>
                                        <p:tav tm="0">
                                          <p:val>
                                            <p:fltVal val="0"/>
                                          </p:val>
                                        </p:tav>
                                        <p:tav tm="100000">
                                          <p:val>
                                            <p:strVal val="#ppt_h"/>
                                          </p:val>
                                        </p:tav>
                                      </p:tavLst>
                                    </p:anim>
                                    <p:animEffect transition="in" filter="fade">
                                      <p:cBhvr>
                                        <p:cTn id="18" dur="250"/>
                                        <p:tgtEl>
                                          <p:spTgt spid="14"/>
                                        </p:tgtEl>
                                      </p:cBhvr>
                                    </p:animEffect>
                                  </p:childTnLst>
                                </p:cTn>
                              </p:par>
                              <p:par>
                                <p:cTn id="19" presetID="6" presetClass="emph" presetSubtype="0" decel="100000" fill="hold" grpId="1" nodeType="withEffect">
                                  <p:stCondLst>
                                    <p:cond delay="600"/>
                                  </p:stCondLst>
                                  <p:childTnLst>
                                    <p:animScale>
                                      <p:cBhvr>
                                        <p:cTn id="20" dur="250" fill="hold"/>
                                        <p:tgtEl>
                                          <p:spTgt spid="14"/>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14"/>
                                        </p:tgtEl>
                                      </p:cBhvr>
                                      <p:by x="83000" y="83000"/>
                                    </p:animScale>
                                  </p:childTnLst>
                                </p:cTn>
                              </p:par>
                              <p:par>
                                <p:cTn id="23" presetID="53" presetClass="entr" presetSubtype="16" fill="hold" grpId="0" nodeType="withEffect">
                                  <p:stCondLst>
                                    <p:cond delay="600"/>
                                  </p:stCondLst>
                                  <p:childTnLst>
                                    <p:set>
                                      <p:cBhvr>
                                        <p:cTn id="24" dur="1" fill="hold">
                                          <p:stCondLst>
                                            <p:cond delay="0"/>
                                          </p:stCondLst>
                                        </p:cTn>
                                        <p:tgtEl>
                                          <p:spTgt spid="26"/>
                                        </p:tgtEl>
                                        <p:attrNameLst>
                                          <p:attrName>style.visibility</p:attrName>
                                        </p:attrNameLst>
                                      </p:cBhvr>
                                      <p:to>
                                        <p:strVal val="visible"/>
                                      </p:to>
                                    </p:set>
                                    <p:anim calcmode="lin" valueType="num">
                                      <p:cBhvr>
                                        <p:cTn id="25" dur="250" fill="hold"/>
                                        <p:tgtEl>
                                          <p:spTgt spid="26"/>
                                        </p:tgtEl>
                                        <p:attrNameLst>
                                          <p:attrName>ppt_w</p:attrName>
                                        </p:attrNameLst>
                                      </p:cBhvr>
                                      <p:tavLst>
                                        <p:tav tm="0">
                                          <p:val>
                                            <p:fltVal val="0"/>
                                          </p:val>
                                        </p:tav>
                                        <p:tav tm="100000">
                                          <p:val>
                                            <p:strVal val="#ppt_w"/>
                                          </p:val>
                                        </p:tav>
                                      </p:tavLst>
                                    </p:anim>
                                    <p:anim calcmode="lin" valueType="num">
                                      <p:cBhvr>
                                        <p:cTn id="26" dur="250" fill="hold"/>
                                        <p:tgtEl>
                                          <p:spTgt spid="26"/>
                                        </p:tgtEl>
                                        <p:attrNameLst>
                                          <p:attrName>ppt_h</p:attrName>
                                        </p:attrNameLst>
                                      </p:cBhvr>
                                      <p:tavLst>
                                        <p:tav tm="0">
                                          <p:val>
                                            <p:fltVal val="0"/>
                                          </p:val>
                                        </p:tav>
                                        <p:tav tm="100000">
                                          <p:val>
                                            <p:strVal val="#ppt_h"/>
                                          </p:val>
                                        </p:tav>
                                      </p:tavLst>
                                    </p:anim>
                                    <p:animEffect transition="in" filter="fade">
                                      <p:cBhvr>
                                        <p:cTn id="27" dur="250"/>
                                        <p:tgtEl>
                                          <p:spTgt spid="26"/>
                                        </p:tgtEl>
                                      </p:cBhvr>
                                    </p:animEffect>
                                  </p:childTnLst>
                                </p:cTn>
                              </p:par>
                              <p:par>
                                <p:cTn id="28" presetID="6" presetClass="emph" presetSubtype="0" decel="100000" fill="hold" grpId="1" nodeType="withEffect">
                                  <p:stCondLst>
                                    <p:cond delay="800"/>
                                  </p:stCondLst>
                                  <p:childTnLst>
                                    <p:animScale>
                                      <p:cBhvr>
                                        <p:cTn id="29" dur="250" fill="hold"/>
                                        <p:tgtEl>
                                          <p:spTgt spid="26"/>
                                        </p:tgtEl>
                                      </p:cBhvr>
                                      <p:by x="120000" y="120000"/>
                                    </p:animScale>
                                  </p:childTnLst>
                                </p:cTn>
                              </p:par>
                              <p:par>
                                <p:cTn id="30" presetID="6" presetClass="emph" presetSubtype="0" decel="100000" fill="hold" grpId="2" nodeType="withEffect">
                                  <p:stCondLst>
                                    <p:cond delay="1000"/>
                                  </p:stCondLst>
                                  <p:childTnLst>
                                    <p:animScale>
                                      <p:cBhvr>
                                        <p:cTn id="31" dur="250" fill="hold"/>
                                        <p:tgtEl>
                                          <p:spTgt spid="26"/>
                                        </p:tgtEl>
                                      </p:cBhvr>
                                      <p:by x="83000" y="83000"/>
                                    </p:animScale>
                                  </p:childTnLst>
                                </p:cTn>
                              </p:par>
                            </p:childTnLst>
                          </p:cTn>
                        </p:par>
                        <p:par>
                          <p:cTn id="32" fill="hold">
                            <p:stCondLst>
                              <p:cond delay="125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1750"/>
                            </p:stCondLst>
                            <p:childTnLst>
                              <p:par>
                                <p:cTn id="37" presetID="53" presetClass="entr" presetSubtype="16"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par>
                                <p:cTn id="42" presetID="35" presetClass="path" presetSubtype="0" accel="50000" decel="50000" fill="hold" grpId="1" nodeType="withEffect">
                                  <p:stCondLst>
                                    <p:cond delay="0"/>
                                  </p:stCondLst>
                                  <p:childTnLst>
                                    <p:animMotion origin="layout" path="M 0 -4.07407E-6 L 0.34896 -4.07407E-6 " pathEditMode="relative" rAng="0" ptsTypes="AA">
                                      <p:cBhvr>
                                        <p:cTn id="43" dur="1000" spd="-100000" fill="hold"/>
                                        <p:tgtEl>
                                          <p:spTgt spid="15"/>
                                        </p:tgtEl>
                                        <p:attrNameLst>
                                          <p:attrName>ppt_x</p:attrName>
                                          <p:attrName>ppt_y</p:attrName>
                                        </p:attrNameLst>
                                      </p:cBhvr>
                                      <p:rCtr x="17448" y="0"/>
                                    </p:animMotion>
                                  </p:childTnLst>
                                </p:cTn>
                              </p:par>
                            </p:childTnLst>
                          </p:cTn>
                        </p:par>
                        <p:par>
                          <p:cTn id="44" fill="hold">
                            <p:stCondLst>
                              <p:cond delay="275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4" grpId="0" animBg="1"/>
      <p:bldP spid="14" grpId="1" animBg="1"/>
      <p:bldP spid="14" grpId="2" animBg="1"/>
      <p:bldP spid="24" grpId="0" animBg="1"/>
      <p:bldP spid="24" grpId="1" animBg="1"/>
      <p:bldP spid="24" grpId="2" animBg="1"/>
      <p:bldP spid="26" grpId="0"/>
      <p:bldP spid="26" grpId="1"/>
      <p:bldP spid="26" grpId="2"/>
      <p:bldP spid="16" grpId="0"/>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椭圆 17"/>
          <p:cNvSpPr/>
          <p:nvPr/>
        </p:nvSpPr>
        <p:spPr>
          <a:xfrm>
            <a:off x="4168275" y="1543126"/>
            <a:ext cx="3835587" cy="3835587"/>
          </a:xfrm>
          <a:prstGeom prst="ellipse">
            <a:avLst/>
          </a:prstGeom>
          <a:noFill/>
          <a:ln w="12700" cap="flat" cmpd="sng" algn="ctr">
            <a:solidFill>
              <a:srgbClr val="093B5C"/>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椭圆 18"/>
          <p:cNvSpPr/>
          <p:nvPr/>
        </p:nvSpPr>
        <p:spPr>
          <a:xfrm>
            <a:off x="4511824" y="1761850"/>
            <a:ext cx="592528" cy="59252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20" name="椭圆 19"/>
          <p:cNvSpPr/>
          <p:nvPr/>
        </p:nvSpPr>
        <p:spPr>
          <a:xfrm>
            <a:off x="7087648" y="1761850"/>
            <a:ext cx="592528" cy="59252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21" name="椭圆 20"/>
          <p:cNvSpPr/>
          <p:nvPr/>
        </p:nvSpPr>
        <p:spPr>
          <a:xfrm>
            <a:off x="3919296" y="3144891"/>
            <a:ext cx="592528" cy="59252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22" name="椭圆 21"/>
          <p:cNvSpPr/>
          <p:nvPr/>
        </p:nvSpPr>
        <p:spPr>
          <a:xfrm>
            <a:off x="7695876" y="3164655"/>
            <a:ext cx="592528" cy="59252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sp>
        <p:nvSpPr>
          <p:cNvPr id="23" name="椭圆 22"/>
          <p:cNvSpPr/>
          <p:nvPr/>
        </p:nvSpPr>
        <p:spPr>
          <a:xfrm>
            <a:off x="4511824" y="4537492"/>
            <a:ext cx="592528" cy="59252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5</a:t>
            </a:r>
            <a:endParaRPr lang="zh-CN" altLang="en-US" b="1" dirty="0">
              <a:latin typeface="微软雅黑" panose="020B0503020204020204" pitchFamily="34" charset="-122"/>
              <a:ea typeface="微软雅黑" panose="020B0503020204020204" pitchFamily="34" charset="-122"/>
            </a:endParaRPr>
          </a:p>
        </p:txBody>
      </p:sp>
      <p:sp>
        <p:nvSpPr>
          <p:cNvPr id="24" name="椭圆 23"/>
          <p:cNvSpPr/>
          <p:nvPr/>
        </p:nvSpPr>
        <p:spPr>
          <a:xfrm>
            <a:off x="7066637" y="4544057"/>
            <a:ext cx="592528" cy="592528"/>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6</a:t>
            </a:r>
            <a:endParaRPr lang="zh-CN" altLang="en-US" b="1"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5259625" y="2105042"/>
            <a:ext cx="1652886" cy="2711754"/>
            <a:chOff x="8631953" y="1679412"/>
            <a:chExt cx="2419633" cy="3969693"/>
          </a:xfrm>
          <a:solidFill>
            <a:srgbClr val="002060"/>
          </a:solidFill>
        </p:grpSpPr>
        <p:sp>
          <p:nvSpPr>
            <p:cNvPr id="37" name="Freeform 22"/>
            <p:cNvSpPr>
              <a:spLocks/>
            </p:cNvSpPr>
            <p:nvPr/>
          </p:nvSpPr>
          <p:spPr bwMode="auto">
            <a:xfrm>
              <a:off x="9968359" y="1846062"/>
              <a:ext cx="1069" cy="0"/>
            </a:xfrm>
            <a:custGeom>
              <a:avLst/>
              <a:gdLst>
                <a:gd name="T0" fmla="*/ 0 w 4"/>
                <a:gd name="T1" fmla="*/ 2 w 4"/>
                <a:gd name="T2" fmla="*/ 4 w 4"/>
                <a:gd name="T3" fmla="*/ 0 w 4"/>
              </a:gdLst>
              <a:ahLst/>
              <a:cxnLst>
                <a:cxn ang="0">
                  <a:pos x="T0" y="0"/>
                </a:cxn>
                <a:cxn ang="0">
                  <a:pos x="T1" y="0"/>
                </a:cxn>
                <a:cxn ang="0">
                  <a:pos x="T2" y="0"/>
                </a:cxn>
                <a:cxn ang="0">
                  <a:pos x="T3" y="0"/>
                </a:cxn>
              </a:cxnLst>
              <a:rect l="0" t="0" r="r" b="b"/>
              <a:pathLst>
                <a:path w="4">
                  <a:moveTo>
                    <a:pt x="0" y="0"/>
                  </a:moveTo>
                  <a:cubicBezTo>
                    <a:pt x="0" y="0"/>
                    <a:pt x="2" y="0"/>
                    <a:pt x="2" y="0"/>
                  </a:cubicBezTo>
                  <a:lnTo>
                    <a:pt x="4" y="0"/>
                  </a:lnTo>
                  <a:lnTo>
                    <a:pt x="0" y="0"/>
                  </a:ln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8" name="Freeform 23"/>
            <p:cNvSpPr>
              <a:spLocks/>
            </p:cNvSpPr>
            <p:nvPr/>
          </p:nvSpPr>
          <p:spPr bwMode="auto">
            <a:xfrm>
              <a:off x="9714110" y="1846062"/>
              <a:ext cx="0" cy="0"/>
            </a:xfrm>
            <a:custGeom>
              <a:avLst/>
              <a:gdLst>
                <a:gd name="T0" fmla="*/ 0 w 3"/>
                <a:gd name="T1" fmla="*/ 0 w 3"/>
                <a:gd name="T2" fmla="*/ 3 w 3"/>
                <a:gd name="T3" fmla="*/ 0 w 3"/>
              </a:gdLst>
              <a:ahLst/>
              <a:cxnLst>
                <a:cxn ang="0">
                  <a:pos x="T0" y="0"/>
                </a:cxn>
                <a:cxn ang="0">
                  <a:pos x="T1" y="0"/>
                </a:cxn>
                <a:cxn ang="0">
                  <a:pos x="T2" y="0"/>
                </a:cxn>
                <a:cxn ang="0">
                  <a:pos x="T3" y="0"/>
                </a:cxn>
              </a:cxnLst>
              <a:rect l="0" t="0" r="r" b="b"/>
              <a:pathLst>
                <a:path w="3">
                  <a:moveTo>
                    <a:pt x="0" y="0"/>
                  </a:moveTo>
                  <a:lnTo>
                    <a:pt x="0" y="0"/>
                  </a:lnTo>
                  <a:cubicBezTo>
                    <a:pt x="1" y="0"/>
                    <a:pt x="2" y="0"/>
                    <a:pt x="3" y="0"/>
                  </a:cubicBezTo>
                  <a:lnTo>
                    <a:pt x="0" y="0"/>
                  </a:ln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9" name="Freeform 21"/>
            <p:cNvSpPr>
              <a:spLocks noEditPoints="1"/>
            </p:cNvSpPr>
            <p:nvPr/>
          </p:nvSpPr>
          <p:spPr bwMode="auto">
            <a:xfrm>
              <a:off x="8631953" y="1679412"/>
              <a:ext cx="2419633" cy="3114009"/>
            </a:xfrm>
            <a:custGeom>
              <a:avLst/>
              <a:gdLst>
                <a:gd name="T0" fmla="*/ 15500 w 17509"/>
                <a:gd name="T1" fmla="*/ 12945 h 22569"/>
                <a:gd name="T2" fmla="*/ 13648 w 17509"/>
                <a:gd name="T3" fmla="*/ 15646 h 22569"/>
                <a:gd name="T4" fmla="*/ 12686 w 17509"/>
                <a:gd name="T5" fmla="*/ 16707 h 22569"/>
                <a:gd name="T6" fmla="*/ 12045 w 17509"/>
                <a:gd name="T7" fmla="*/ 18000 h 22569"/>
                <a:gd name="T8" fmla="*/ 11850 w 17509"/>
                <a:gd name="T9" fmla="*/ 20372 h 22569"/>
                <a:gd name="T10" fmla="*/ 11851 w 17509"/>
                <a:gd name="T11" fmla="*/ 20445 h 22569"/>
                <a:gd name="T12" fmla="*/ 11209 w 17509"/>
                <a:gd name="T13" fmla="*/ 21086 h 22569"/>
                <a:gd name="T14" fmla="*/ 6299 w 17509"/>
                <a:gd name="T15" fmla="*/ 21086 h 22569"/>
                <a:gd name="T16" fmla="*/ 5844 w 17509"/>
                <a:gd name="T17" fmla="*/ 20897 h 22569"/>
                <a:gd name="T18" fmla="*/ 5657 w 17509"/>
                <a:gd name="T19" fmla="*/ 20445 h 22569"/>
                <a:gd name="T20" fmla="*/ 5657 w 17509"/>
                <a:gd name="T21" fmla="*/ 20369 h 22569"/>
                <a:gd name="T22" fmla="*/ 5462 w 17509"/>
                <a:gd name="T23" fmla="*/ 18000 h 22569"/>
                <a:gd name="T24" fmla="*/ 5094 w 17509"/>
                <a:gd name="T25" fmla="*/ 17092 h 22569"/>
                <a:gd name="T26" fmla="*/ 4029 w 17509"/>
                <a:gd name="T27" fmla="*/ 15822 h 22569"/>
                <a:gd name="T28" fmla="*/ 2329 w 17509"/>
                <a:gd name="T29" fmla="*/ 13637 h 22569"/>
                <a:gd name="T30" fmla="*/ 1484 w 17509"/>
                <a:gd name="T31" fmla="*/ 9931 h 22569"/>
                <a:gd name="T32" fmla="*/ 2954 w 17509"/>
                <a:gd name="T33" fmla="*/ 5541 h 22569"/>
                <a:gd name="T34" fmla="*/ 6683 w 17509"/>
                <a:gd name="T35" fmla="*/ 2948 h 22569"/>
                <a:gd name="T36" fmla="*/ 6868 w 17509"/>
                <a:gd name="T37" fmla="*/ 2892 h 22569"/>
                <a:gd name="T38" fmla="*/ 7985 w 17509"/>
                <a:gd name="T39" fmla="*/ 2684 h 22569"/>
                <a:gd name="T40" fmla="*/ 7987 w 17509"/>
                <a:gd name="T41" fmla="*/ 2684 h 22569"/>
                <a:gd name="T42" fmla="*/ 8059 w 17509"/>
                <a:gd name="T43" fmla="*/ 2676 h 22569"/>
                <a:gd name="T44" fmla="*/ 8716 w 17509"/>
                <a:gd name="T45" fmla="*/ 2639 h 22569"/>
                <a:gd name="T46" fmla="*/ 8755 w 17509"/>
                <a:gd name="T47" fmla="*/ 2643 h 22569"/>
                <a:gd name="T48" fmla="*/ 8793 w 17509"/>
                <a:gd name="T49" fmla="*/ 2641 h 22569"/>
                <a:gd name="T50" fmla="*/ 9450 w 17509"/>
                <a:gd name="T51" fmla="*/ 2676 h 22569"/>
                <a:gd name="T52" fmla="*/ 9448 w 17509"/>
                <a:gd name="T53" fmla="*/ 2676 h 22569"/>
                <a:gd name="T54" fmla="*/ 9520 w 17509"/>
                <a:gd name="T55" fmla="*/ 2684 h 22569"/>
                <a:gd name="T56" fmla="*/ 9522 w 17509"/>
                <a:gd name="T57" fmla="*/ 2684 h 22569"/>
                <a:gd name="T58" fmla="*/ 10638 w 17509"/>
                <a:gd name="T59" fmla="*/ 2892 h 22569"/>
                <a:gd name="T60" fmla="*/ 10825 w 17509"/>
                <a:gd name="T61" fmla="*/ 2948 h 22569"/>
                <a:gd name="T62" fmla="*/ 14553 w 17509"/>
                <a:gd name="T63" fmla="*/ 5541 h 22569"/>
                <a:gd name="T64" fmla="*/ 16023 w 17509"/>
                <a:gd name="T65" fmla="*/ 9931 h 22569"/>
                <a:gd name="T66" fmla="*/ 15500 w 17509"/>
                <a:gd name="T67" fmla="*/ 12945 h 22569"/>
                <a:gd name="T68" fmla="*/ 17507 w 17509"/>
                <a:gd name="T69" fmla="*/ 9931 h 22569"/>
                <a:gd name="T70" fmla="*/ 15734 w 17509"/>
                <a:gd name="T71" fmla="*/ 4645 h 22569"/>
                <a:gd name="T72" fmla="*/ 1773 w 17509"/>
                <a:gd name="T73" fmla="*/ 4645 h 22569"/>
                <a:gd name="T74" fmla="*/ 0 w 17509"/>
                <a:gd name="T75" fmla="*/ 9931 h 22569"/>
                <a:gd name="T76" fmla="*/ 628 w 17509"/>
                <a:gd name="T77" fmla="*/ 13491 h 22569"/>
                <a:gd name="T78" fmla="*/ 2782 w 17509"/>
                <a:gd name="T79" fmla="*/ 16665 h 22569"/>
                <a:gd name="T80" fmla="*/ 3655 w 17509"/>
                <a:gd name="T81" fmla="*/ 17623 h 22569"/>
                <a:gd name="T82" fmla="*/ 4005 w 17509"/>
                <a:gd name="T83" fmla="*/ 18273 h 22569"/>
                <a:gd name="T84" fmla="*/ 4174 w 17509"/>
                <a:gd name="T85" fmla="*/ 20369 h 22569"/>
                <a:gd name="T86" fmla="*/ 4174 w 17509"/>
                <a:gd name="T87" fmla="*/ 20420 h 22569"/>
                <a:gd name="T88" fmla="*/ 4174 w 17509"/>
                <a:gd name="T89" fmla="*/ 20435 h 22569"/>
                <a:gd name="T90" fmla="*/ 4174 w 17509"/>
                <a:gd name="T91" fmla="*/ 20440 h 22569"/>
                <a:gd name="T92" fmla="*/ 4174 w 17509"/>
                <a:gd name="T93" fmla="*/ 20445 h 22569"/>
                <a:gd name="T94" fmla="*/ 6299 w 17509"/>
                <a:gd name="T95" fmla="*/ 22569 h 22569"/>
                <a:gd name="T96" fmla="*/ 11209 w 17509"/>
                <a:gd name="T97" fmla="*/ 22569 h 22569"/>
                <a:gd name="T98" fmla="*/ 13333 w 17509"/>
                <a:gd name="T99" fmla="*/ 20445 h 22569"/>
                <a:gd name="T100" fmla="*/ 13333 w 17509"/>
                <a:gd name="T101" fmla="*/ 20440 h 22569"/>
                <a:gd name="T102" fmla="*/ 13333 w 17509"/>
                <a:gd name="T103" fmla="*/ 20434 h 22569"/>
                <a:gd name="T104" fmla="*/ 13333 w 17509"/>
                <a:gd name="T105" fmla="*/ 20420 h 22569"/>
                <a:gd name="T106" fmla="*/ 13333 w 17509"/>
                <a:gd name="T107" fmla="*/ 20372 h 22569"/>
                <a:gd name="T108" fmla="*/ 13503 w 17509"/>
                <a:gd name="T109" fmla="*/ 18274 h 22569"/>
                <a:gd name="T110" fmla="*/ 13673 w 17509"/>
                <a:gd name="T111" fmla="*/ 17875 h 22569"/>
                <a:gd name="T112" fmla="*/ 14553 w 17509"/>
                <a:gd name="T113" fmla="*/ 16847 h 22569"/>
                <a:gd name="T114" fmla="*/ 16486 w 17509"/>
                <a:gd name="T115" fmla="*/ 14338 h 22569"/>
                <a:gd name="T116" fmla="*/ 17507 w 17509"/>
                <a:gd name="T117" fmla="*/ 9931 h 22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509" h="22569">
                  <a:moveTo>
                    <a:pt x="15500" y="12945"/>
                  </a:moveTo>
                  <a:cubicBezTo>
                    <a:pt x="15031" y="14128"/>
                    <a:pt x="14327" y="14928"/>
                    <a:pt x="13648" y="15646"/>
                  </a:cubicBezTo>
                  <a:cubicBezTo>
                    <a:pt x="13309" y="16005"/>
                    <a:pt x="12976" y="16339"/>
                    <a:pt x="12686" y="16707"/>
                  </a:cubicBezTo>
                  <a:cubicBezTo>
                    <a:pt x="12399" y="17072"/>
                    <a:pt x="12143" y="17489"/>
                    <a:pt x="12045" y="18000"/>
                  </a:cubicBezTo>
                  <a:cubicBezTo>
                    <a:pt x="11859" y="18996"/>
                    <a:pt x="11852" y="20066"/>
                    <a:pt x="11850" y="20372"/>
                  </a:cubicBezTo>
                  <a:cubicBezTo>
                    <a:pt x="11850" y="20413"/>
                    <a:pt x="11851" y="20435"/>
                    <a:pt x="11851" y="20445"/>
                  </a:cubicBezTo>
                  <a:cubicBezTo>
                    <a:pt x="11849" y="20799"/>
                    <a:pt x="11564" y="21085"/>
                    <a:pt x="11209" y="21086"/>
                  </a:cubicBezTo>
                  <a:lnTo>
                    <a:pt x="6299" y="21086"/>
                  </a:lnTo>
                  <a:cubicBezTo>
                    <a:pt x="6119" y="21086"/>
                    <a:pt x="5962" y="21015"/>
                    <a:pt x="5844" y="20897"/>
                  </a:cubicBezTo>
                  <a:cubicBezTo>
                    <a:pt x="5727" y="20779"/>
                    <a:pt x="5657" y="20625"/>
                    <a:pt x="5657" y="20445"/>
                  </a:cubicBezTo>
                  <a:cubicBezTo>
                    <a:pt x="5657" y="20435"/>
                    <a:pt x="5657" y="20412"/>
                    <a:pt x="5657" y="20369"/>
                  </a:cubicBezTo>
                  <a:cubicBezTo>
                    <a:pt x="5656" y="20061"/>
                    <a:pt x="5647" y="18994"/>
                    <a:pt x="5462" y="18000"/>
                  </a:cubicBezTo>
                  <a:cubicBezTo>
                    <a:pt x="5398" y="17661"/>
                    <a:pt x="5261" y="17359"/>
                    <a:pt x="5094" y="17092"/>
                  </a:cubicBezTo>
                  <a:cubicBezTo>
                    <a:pt x="4798" y="16622"/>
                    <a:pt x="4420" y="16237"/>
                    <a:pt x="4029" y="15822"/>
                  </a:cubicBezTo>
                  <a:cubicBezTo>
                    <a:pt x="3439" y="15207"/>
                    <a:pt x="2815" y="14544"/>
                    <a:pt x="2329" y="13637"/>
                  </a:cubicBezTo>
                  <a:cubicBezTo>
                    <a:pt x="1845" y="12731"/>
                    <a:pt x="1485" y="11579"/>
                    <a:pt x="1484" y="9931"/>
                  </a:cubicBezTo>
                  <a:cubicBezTo>
                    <a:pt x="1484" y="8279"/>
                    <a:pt x="2030" y="6763"/>
                    <a:pt x="2954" y="5541"/>
                  </a:cubicBezTo>
                  <a:cubicBezTo>
                    <a:pt x="3879" y="4319"/>
                    <a:pt x="5180" y="3397"/>
                    <a:pt x="6683" y="2948"/>
                  </a:cubicBezTo>
                  <a:lnTo>
                    <a:pt x="6868" y="2892"/>
                  </a:lnTo>
                  <a:cubicBezTo>
                    <a:pt x="7230" y="2798"/>
                    <a:pt x="7602" y="2724"/>
                    <a:pt x="7985" y="2684"/>
                  </a:cubicBezTo>
                  <a:lnTo>
                    <a:pt x="7987" y="2684"/>
                  </a:lnTo>
                  <a:lnTo>
                    <a:pt x="8059" y="2676"/>
                  </a:lnTo>
                  <a:cubicBezTo>
                    <a:pt x="8283" y="2654"/>
                    <a:pt x="8501" y="2641"/>
                    <a:pt x="8716" y="2639"/>
                  </a:cubicBezTo>
                  <a:lnTo>
                    <a:pt x="8755" y="2643"/>
                  </a:lnTo>
                  <a:lnTo>
                    <a:pt x="8793" y="2641"/>
                  </a:lnTo>
                  <a:cubicBezTo>
                    <a:pt x="9007" y="2641"/>
                    <a:pt x="9226" y="2654"/>
                    <a:pt x="9450" y="2676"/>
                  </a:cubicBezTo>
                  <a:lnTo>
                    <a:pt x="9448" y="2676"/>
                  </a:lnTo>
                  <a:lnTo>
                    <a:pt x="9520" y="2684"/>
                  </a:lnTo>
                  <a:lnTo>
                    <a:pt x="9522" y="2684"/>
                  </a:lnTo>
                  <a:cubicBezTo>
                    <a:pt x="9905" y="2724"/>
                    <a:pt x="10277" y="2797"/>
                    <a:pt x="10638" y="2892"/>
                  </a:cubicBezTo>
                  <a:lnTo>
                    <a:pt x="10825" y="2948"/>
                  </a:lnTo>
                  <a:cubicBezTo>
                    <a:pt x="12327" y="3397"/>
                    <a:pt x="13628" y="4319"/>
                    <a:pt x="14553" y="5541"/>
                  </a:cubicBezTo>
                  <a:cubicBezTo>
                    <a:pt x="15476" y="6763"/>
                    <a:pt x="16023" y="8279"/>
                    <a:pt x="16023" y="9931"/>
                  </a:cubicBezTo>
                  <a:cubicBezTo>
                    <a:pt x="16023" y="11186"/>
                    <a:pt x="15812" y="12155"/>
                    <a:pt x="15500" y="12945"/>
                  </a:cubicBezTo>
                  <a:close/>
                  <a:moveTo>
                    <a:pt x="17507" y="9931"/>
                  </a:moveTo>
                  <a:cubicBezTo>
                    <a:pt x="17507" y="7948"/>
                    <a:pt x="16847" y="6114"/>
                    <a:pt x="15734" y="4645"/>
                  </a:cubicBezTo>
                  <a:cubicBezTo>
                    <a:pt x="12226" y="8"/>
                    <a:pt x="5290" y="0"/>
                    <a:pt x="1773" y="4645"/>
                  </a:cubicBezTo>
                  <a:cubicBezTo>
                    <a:pt x="661" y="6114"/>
                    <a:pt x="0" y="7948"/>
                    <a:pt x="0" y="9931"/>
                  </a:cubicBezTo>
                  <a:cubicBezTo>
                    <a:pt x="0" y="11354"/>
                    <a:pt x="245" y="12523"/>
                    <a:pt x="628" y="13491"/>
                  </a:cubicBezTo>
                  <a:cubicBezTo>
                    <a:pt x="1202" y="14942"/>
                    <a:pt x="2079" y="15922"/>
                    <a:pt x="2782" y="16665"/>
                  </a:cubicBezTo>
                  <a:cubicBezTo>
                    <a:pt x="3135" y="17036"/>
                    <a:pt x="3445" y="17353"/>
                    <a:pt x="3655" y="17623"/>
                  </a:cubicBezTo>
                  <a:cubicBezTo>
                    <a:pt x="3870" y="17895"/>
                    <a:pt x="3975" y="18106"/>
                    <a:pt x="4005" y="18273"/>
                  </a:cubicBezTo>
                  <a:cubicBezTo>
                    <a:pt x="4158" y="19085"/>
                    <a:pt x="4174" y="20109"/>
                    <a:pt x="4174" y="20369"/>
                  </a:cubicBezTo>
                  <a:lnTo>
                    <a:pt x="4174" y="20420"/>
                  </a:lnTo>
                  <a:lnTo>
                    <a:pt x="4174" y="20435"/>
                  </a:lnTo>
                  <a:lnTo>
                    <a:pt x="4174" y="20440"/>
                  </a:lnTo>
                  <a:lnTo>
                    <a:pt x="4174" y="20445"/>
                  </a:lnTo>
                  <a:cubicBezTo>
                    <a:pt x="4174" y="21620"/>
                    <a:pt x="5125" y="22568"/>
                    <a:pt x="6299" y="22569"/>
                  </a:cubicBezTo>
                  <a:lnTo>
                    <a:pt x="11209" y="22569"/>
                  </a:lnTo>
                  <a:cubicBezTo>
                    <a:pt x="12383" y="22568"/>
                    <a:pt x="13333" y="21618"/>
                    <a:pt x="13333" y="20445"/>
                  </a:cubicBezTo>
                  <a:lnTo>
                    <a:pt x="13333" y="20440"/>
                  </a:lnTo>
                  <a:lnTo>
                    <a:pt x="13333" y="20434"/>
                  </a:lnTo>
                  <a:lnTo>
                    <a:pt x="13333" y="20420"/>
                  </a:lnTo>
                  <a:lnTo>
                    <a:pt x="13333" y="20372"/>
                  </a:lnTo>
                  <a:cubicBezTo>
                    <a:pt x="13333" y="20115"/>
                    <a:pt x="13349" y="19088"/>
                    <a:pt x="13503" y="18274"/>
                  </a:cubicBezTo>
                  <a:cubicBezTo>
                    <a:pt x="13524" y="18161"/>
                    <a:pt x="13574" y="18033"/>
                    <a:pt x="13673" y="17875"/>
                  </a:cubicBezTo>
                  <a:cubicBezTo>
                    <a:pt x="13840" y="17600"/>
                    <a:pt x="14158" y="17258"/>
                    <a:pt x="14553" y="16847"/>
                  </a:cubicBezTo>
                  <a:cubicBezTo>
                    <a:pt x="15141" y="16228"/>
                    <a:pt x="15891" y="15448"/>
                    <a:pt x="16486" y="14338"/>
                  </a:cubicBezTo>
                  <a:cubicBezTo>
                    <a:pt x="17082" y="13230"/>
                    <a:pt x="17509" y="11799"/>
                    <a:pt x="17507" y="9931"/>
                  </a:cubicBez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0" name="Freeform 24"/>
            <p:cNvSpPr>
              <a:spLocks/>
            </p:cNvSpPr>
            <p:nvPr/>
          </p:nvSpPr>
          <p:spPr bwMode="auto">
            <a:xfrm>
              <a:off x="9378674" y="4873541"/>
              <a:ext cx="925122" cy="252112"/>
            </a:xfrm>
            <a:custGeom>
              <a:avLst/>
              <a:gdLst>
                <a:gd name="T0" fmla="*/ 5785 w 6697"/>
                <a:gd name="T1" fmla="*/ 0 h 1826"/>
                <a:gd name="T2" fmla="*/ 914 w 6697"/>
                <a:gd name="T3" fmla="*/ 0 h 1826"/>
                <a:gd name="T4" fmla="*/ 0 w 6697"/>
                <a:gd name="T5" fmla="*/ 914 h 1826"/>
                <a:gd name="T6" fmla="*/ 914 w 6697"/>
                <a:gd name="T7" fmla="*/ 1826 h 1826"/>
                <a:gd name="T8" fmla="*/ 5785 w 6697"/>
                <a:gd name="T9" fmla="*/ 1826 h 1826"/>
                <a:gd name="T10" fmla="*/ 6697 w 6697"/>
                <a:gd name="T11" fmla="*/ 914 h 1826"/>
                <a:gd name="T12" fmla="*/ 5785 w 6697"/>
                <a:gd name="T13" fmla="*/ 0 h 1826"/>
              </a:gdLst>
              <a:ahLst/>
              <a:cxnLst>
                <a:cxn ang="0">
                  <a:pos x="T0" y="T1"/>
                </a:cxn>
                <a:cxn ang="0">
                  <a:pos x="T2" y="T3"/>
                </a:cxn>
                <a:cxn ang="0">
                  <a:pos x="T4" y="T5"/>
                </a:cxn>
                <a:cxn ang="0">
                  <a:pos x="T6" y="T7"/>
                </a:cxn>
                <a:cxn ang="0">
                  <a:pos x="T8" y="T9"/>
                </a:cxn>
                <a:cxn ang="0">
                  <a:pos x="T10" y="T11"/>
                </a:cxn>
                <a:cxn ang="0">
                  <a:pos x="T12" y="T13"/>
                </a:cxn>
              </a:cxnLst>
              <a:rect l="0" t="0" r="r" b="b"/>
              <a:pathLst>
                <a:path w="6697" h="1826">
                  <a:moveTo>
                    <a:pt x="5785" y="0"/>
                  </a:moveTo>
                  <a:lnTo>
                    <a:pt x="914" y="0"/>
                  </a:lnTo>
                  <a:cubicBezTo>
                    <a:pt x="410" y="0"/>
                    <a:pt x="0" y="407"/>
                    <a:pt x="0" y="914"/>
                  </a:cubicBezTo>
                  <a:cubicBezTo>
                    <a:pt x="0" y="1416"/>
                    <a:pt x="410" y="1826"/>
                    <a:pt x="914" y="1826"/>
                  </a:cubicBezTo>
                  <a:lnTo>
                    <a:pt x="5785" y="1826"/>
                  </a:lnTo>
                  <a:cubicBezTo>
                    <a:pt x="6288" y="1826"/>
                    <a:pt x="6697" y="1416"/>
                    <a:pt x="6697" y="914"/>
                  </a:cubicBezTo>
                  <a:cubicBezTo>
                    <a:pt x="6697" y="407"/>
                    <a:pt x="6288" y="0"/>
                    <a:pt x="5785" y="0"/>
                  </a:cubicBez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Freeform 25"/>
            <p:cNvSpPr>
              <a:spLocks/>
            </p:cNvSpPr>
            <p:nvPr/>
          </p:nvSpPr>
          <p:spPr bwMode="auto">
            <a:xfrm>
              <a:off x="9378674" y="5191885"/>
              <a:ext cx="925122" cy="252112"/>
            </a:xfrm>
            <a:custGeom>
              <a:avLst/>
              <a:gdLst>
                <a:gd name="T0" fmla="*/ 5785 w 6697"/>
                <a:gd name="T1" fmla="*/ 0 h 1825"/>
                <a:gd name="T2" fmla="*/ 914 w 6697"/>
                <a:gd name="T3" fmla="*/ 0 h 1825"/>
                <a:gd name="T4" fmla="*/ 0 w 6697"/>
                <a:gd name="T5" fmla="*/ 911 h 1825"/>
                <a:gd name="T6" fmla="*/ 914 w 6697"/>
                <a:gd name="T7" fmla="*/ 1825 h 1825"/>
                <a:gd name="T8" fmla="*/ 5785 w 6697"/>
                <a:gd name="T9" fmla="*/ 1825 h 1825"/>
                <a:gd name="T10" fmla="*/ 6697 w 6697"/>
                <a:gd name="T11" fmla="*/ 911 h 1825"/>
                <a:gd name="T12" fmla="*/ 5785 w 6697"/>
                <a:gd name="T13" fmla="*/ 0 h 1825"/>
              </a:gdLst>
              <a:ahLst/>
              <a:cxnLst>
                <a:cxn ang="0">
                  <a:pos x="T0" y="T1"/>
                </a:cxn>
                <a:cxn ang="0">
                  <a:pos x="T2" y="T3"/>
                </a:cxn>
                <a:cxn ang="0">
                  <a:pos x="T4" y="T5"/>
                </a:cxn>
                <a:cxn ang="0">
                  <a:pos x="T6" y="T7"/>
                </a:cxn>
                <a:cxn ang="0">
                  <a:pos x="T8" y="T9"/>
                </a:cxn>
                <a:cxn ang="0">
                  <a:pos x="T10" y="T11"/>
                </a:cxn>
                <a:cxn ang="0">
                  <a:pos x="T12" y="T13"/>
                </a:cxn>
              </a:cxnLst>
              <a:rect l="0" t="0" r="r" b="b"/>
              <a:pathLst>
                <a:path w="6697" h="1825">
                  <a:moveTo>
                    <a:pt x="5785" y="0"/>
                  </a:moveTo>
                  <a:lnTo>
                    <a:pt x="914" y="0"/>
                  </a:lnTo>
                  <a:cubicBezTo>
                    <a:pt x="410" y="0"/>
                    <a:pt x="0" y="407"/>
                    <a:pt x="0" y="911"/>
                  </a:cubicBezTo>
                  <a:cubicBezTo>
                    <a:pt x="0" y="1416"/>
                    <a:pt x="410" y="1825"/>
                    <a:pt x="914" y="1825"/>
                  </a:cubicBezTo>
                  <a:lnTo>
                    <a:pt x="5785" y="1825"/>
                  </a:lnTo>
                  <a:cubicBezTo>
                    <a:pt x="6288" y="1825"/>
                    <a:pt x="6697" y="1416"/>
                    <a:pt x="6697" y="911"/>
                  </a:cubicBezTo>
                  <a:cubicBezTo>
                    <a:pt x="6697" y="407"/>
                    <a:pt x="6288" y="0"/>
                    <a:pt x="5785" y="0"/>
                  </a:cubicBez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Freeform 26"/>
            <p:cNvSpPr>
              <a:spLocks/>
            </p:cNvSpPr>
            <p:nvPr/>
          </p:nvSpPr>
          <p:spPr bwMode="auto">
            <a:xfrm>
              <a:off x="9552802" y="5512366"/>
              <a:ext cx="576866" cy="136739"/>
            </a:xfrm>
            <a:custGeom>
              <a:avLst/>
              <a:gdLst>
                <a:gd name="T0" fmla="*/ 2515 w 4174"/>
                <a:gd name="T1" fmla="*/ 0 h 996"/>
                <a:gd name="T2" fmla="*/ 1661 w 4174"/>
                <a:gd name="T3" fmla="*/ 0 h 996"/>
                <a:gd name="T4" fmla="*/ 6 w 4174"/>
                <a:gd name="T5" fmla="*/ 0 h 996"/>
                <a:gd name="T6" fmla="*/ 0 w 4174"/>
                <a:gd name="T7" fmla="*/ 83 h 996"/>
                <a:gd name="T8" fmla="*/ 1493 w 4174"/>
                <a:gd name="T9" fmla="*/ 996 h 996"/>
                <a:gd name="T10" fmla="*/ 1624 w 4174"/>
                <a:gd name="T11" fmla="*/ 996 h 996"/>
                <a:gd name="T12" fmla="*/ 2552 w 4174"/>
                <a:gd name="T13" fmla="*/ 996 h 996"/>
                <a:gd name="T14" fmla="*/ 2683 w 4174"/>
                <a:gd name="T15" fmla="*/ 996 h 996"/>
                <a:gd name="T16" fmla="*/ 4174 w 4174"/>
                <a:gd name="T17" fmla="*/ 83 h 996"/>
                <a:gd name="T18" fmla="*/ 4170 w 4174"/>
                <a:gd name="T19" fmla="*/ 0 h 996"/>
                <a:gd name="T20" fmla="*/ 2515 w 4174"/>
                <a:gd name="T21" fmla="*/ 0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74" h="996">
                  <a:moveTo>
                    <a:pt x="2515" y="0"/>
                  </a:moveTo>
                  <a:lnTo>
                    <a:pt x="1661" y="0"/>
                  </a:lnTo>
                  <a:lnTo>
                    <a:pt x="6" y="0"/>
                  </a:lnTo>
                  <a:cubicBezTo>
                    <a:pt x="5" y="28"/>
                    <a:pt x="0" y="54"/>
                    <a:pt x="0" y="83"/>
                  </a:cubicBezTo>
                  <a:cubicBezTo>
                    <a:pt x="0" y="587"/>
                    <a:pt x="775" y="996"/>
                    <a:pt x="1493" y="996"/>
                  </a:cubicBezTo>
                  <a:lnTo>
                    <a:pt x="1624" y="996"/>
                  </a:lnTo>
                  <a:lnTo>
                    <a:pt x="2552" y="996"/>
                  </a:lnTo>
                  <a:lnTo>
                    <a:pt x="2683" y="996"/>
                  </a:lnTo>
                  <a:cubicBezTo>
                    <a:pt x="3400" y="996"/>
                    <a:pt x="4174" y="587"/>
                    <a:pt x="4174" y="83"/>
                  </a:cubicBezTo>
                  <a:cubicBezTo>
                    <a:pt x="4174" y="54"/>
                    <a:pt x="4170" y="28"/>
                    <a:pt x="4170" y="0"/>
                  </a:cubicBezTo>
                  <a:lnTo>
                    <a:pt x="2515" y="0"/>
                  </a:ln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25" name="矩形 3"/>
          <p:cNvSpPr>
            <a:spLocks noChangeArrowheads="1"/>
          </p:cNvSpPr>
          <p:nvPr/>
        </p:nvSpPr>
        <p:spPr bwMode="auto">
          <a:xfrm>
            <a:off x="5650973" y="2677393"/>
            <a:ext cx="869457" cy="830997"/>
          </a:xfrm>
          <a:prstGeom prst="rect">
            <a:avLst/>
          </a:prstGeom>
          <a:extLst/>
        </p:spPr>
        <p:txBody>
          <a:bodyPr wrap="square">
            <a:spAutoFit/>
          </a:bodyPr>
          <a:lstStyle/>
          <a:p>
            <a:pPr algn="ctr"/>
            <a:r>
              <a:rPr lang="zh-CN" altLang="en-US" sz="24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相关</a:t>
            </a:r>
            <a:endParaRPr lang="en-US" altLang="zh-CN" sz="24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a:p>
            <a:pPr algn="ctr"/>
            <a:r>
              <a:rPr lang="zh-CN" altLang="en-US" sz="24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思路</a:t>
            </a:r>
            <a:endParaRPr lang="zh-CN" altLang="en-US" sz="24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26" name="矩形 25"/>
          <p:cNvSpPr/>
          <p:nvPr/>
        </p:nvSpPr>
        <p:spPr>
          <a:xfrm>
            <a:off x="1527593" y="1624019"/>
            <a:ext cx="2699688" cy="400110"/>
          </a:xfrm>
          <a:prstGeom prst="rect">
            <a:avLst/>
          </a:prstGeom>
        </p:spPr>
        <p:txBody>
          <a:bodyPr wrap="square">
            <a:spAutoFit/>
          </a:bodyPr>
          <a:lstStyle/>
          <a:p>
            <a:r>
              <a:rPr lang="zh-CN" altLang="en-US" sz="2000" b="1" dirty="0" smtClean="0">
                <a:solidFill>
                  <a:srgbClr val="093B5C"/>
                </a:solidFill>
                <a:latin typeface="微软雅黑" panose="020B0503020204020204" pitchFamily="34" charset="-122"/>
                <a:ea typeface="微软雅黑" panose="020B0503020204020204" pitchFamily="34" charset="-122"/>
              </a:rPr>
              <a:t>能耗（算法复杂度）</a:t>
            </a:r>
            <a:endParaRPr lang="zh-CN" altLang="en-US" sz="2000" b="1" dirty="0">
              <a:solidFill>
                <a:srgbClr val="093B5C"/>
              </a:solidFill>
              <a:latin typeface="微软雅黑" panose="020B0503020204020204" pitchFamily="34" charset="-122"/>
              <a:ea typeface="微软雅黑" panose="020B0503020204020204" pitchFamily="34" charset="-122"/>
            </a:endParaRPr>
          </a:p>
        </p:txBody>
      </p:sp>
      <p:sp>
        <p:nvSpPr>
          <p:cNvPr id="27" name="矩形 26"/>
          <p:cNvSpPr/>
          <p:nvPr/>
        </p:nvSpPr>
        <p:spPr>
          <a:xfrm>
            <a:off x="1527594" y="1968988"/>
            <a:ext cx="2699688" cy="830997"/>
          </a:xfrm>
          <a:prstGeom prst="rect">
            <a:avLst/>
          </a:prstGeom>
        </p:spPr>
        <p:txBody>
          <a:bodyPr wrap="square">
            <a:spAutoFit/>
          </a:bodyPr>
          <a:lstStyle/>
          <a:p>
            <a:pPr algn="just"/>
            <a:r>
              <a:rPr lang="zh-CN" altLang="zh-CN" sz="2400" dirty="0">
                <a:latin typeface="Microsoft YaHei" charset="-122"/>
                <a:ea typeface="Microsoft YaHei" charset="-122"/>
                <a:cs typeface="Microsoft YaHei" charset="-122"/>
              </a:rPr>
              <a:t>如何降低区块生成的成本？</a:t>
            </a:r>
            <a:endParaRPr lang="zh-CN" altLang="en-US" sz="2400" dirty="0">
              <a:solidFill>
                <a:schemeClr val="tx1">
                  <a:lumMod val="75000"/>
                  <a:lumOff val="25000"/>
                </a:schemeClr>
              </a:solidFill>
              <a:latin typeface="Microsoft YaHei" charset="-122"/>
              <a:ea typeface="Microsoft YaHei" charset="-122"/>
              <a:cs typeface="Microsoft YaHei" charset="-122"/>
            </a:endParaRPr>
          </a:p>
        </p:txBody>
      </p:sp>
      <p:sp>
        <p:nvSpPr>
          <p:cNvPr id="29" name="矩形 28"/>
          <p:cNvSpPr/>
          <p:nvPr/>
        </p:nvSpPr>
        <p:spPr>
          <a:xfrm>
            <a:off x="1527593" y="4399661"/>
            <a:ext cx="2699688" cy="400110"/>
          </a:xfrm>
          <a:prstGeom prst="rect">
            <a:avLst/>
          </a:prstGeom>
        </p:spPr>
        <p:txBody>
          <a:bodyPr wrap="square">
            <a:spAutoFit/>
          </a:bodyPr>
          <a:lstStyle/>
          <a:p>
            <a:r>
              <a:rPr lang="zh-CN" altLang="en-US" sz="2000" b="1" dirty="0" smtClean="0">
                <a:solidFill>
                  <a:srgbClr val="093B5C"/>
                </a:solidFill>
                <a:latin typeface="微软雅黑" panose="020B0503020204020204" pitchFamily="34" charset="-122"/>
                <a:ea typeface="微软雅黑" panose="020B0503020204020204" pitchFamily="34" charset="-122"/>
              </a:rPr>
              <a:t>代币依赖</a:t>
            </a:r>
            <a:endParaRPr lang="zh-CN" altLang="en-US" sz="2000" b="1" dirty="0">
              <a:solidFill>
                <a:srgbClr val="093B5C"/>
              </a:solidFill>
              <a:latin typeface="微软雅黑" panose="020B0503020204020204" pitchFamily="34" charset="-122"/>
              <a:ea typeface="微软雅黑" panose="020B0503020204020204" pitchFamily="34" charset="-122"/>
            </a:endParaRPr>
          </a:p>
        </p:txBody>
      </p:sp>
      <p:sp>
        <p:nvSpPr>
          <p:cNvPr id="30" name="矩形 29"/>
          <p:cNvSpPr/>
          <p:nvPr/>
        </p:nvSpPr>
        <p:spPr>
          <a:xfrm>
            <a:off x="1527594" y="4744630"/>
            <a:ext cx="2699688" cy="830997"/>
          </a:xfrm>
          <a:prstGeom prst="rect">
            <a:avLst/>
          </a:prstGeom>
        </p:spPr>
        <p:txBody>
          <a:bodyPr wrap="square">
            <a:spAutoFit/>
          </a:bodyPr>
          <a:lstStyle/>
          <a:p>
            <a:pPr algn="just"/>
            <a:r>
              <a:rPr lang="zh-CN" altLang="en-US" sz="2400" dirty="0" smtClean="0">
                <a:latin typeface="Microsoft YaHei" charset="-122"/>
                <a:ea typeface="Microsoft YaHei" charset="-122"/>
                <a:cs typeface="Microsoft YaHei" charset="-122"/>
              </a:rPr>
              <a:t>如何设计不依赖于代币的共识机制？</a:t>
            </a:r>
            <a:endParaRPr lang="zh-CN" altLang="en-US" sz="2400" dirty="0">
              <a:latin typeface="Microsoft YaHei" charset="-122"/>
              <a:ea typeface="Microsoft YaHei" charset="-122"/>
              <a:cs typeface="Microsoft YaHei" charset="-122"/>
            </a:endParaRPr>
          </a:p>
        </p:txBody>
      </p:sp>
      <p:sp>
        <p:nvSpPr>
          <p:cNvPr id="32" name="矩形 31"/>
          <p:cNvSpPr/>
          <p:nvPr/>
        </p:nvSpPr>
        <p:spPr>
          <a:xfrm>
            <a:off x="946800" y="3026824"/>
            <a:ext cx="2699688" cy="400110"/>
          </a:xfrm>
          <a:prstGeom prst="rect">
            <a:avLst/>
          </a:prstGeom>
        </p:spPr>
        <p:txBody>
          <a:bodyPr wrap="square">
            <a:spAutoFit/>
          </a:bodyPr>
          <a:lstStyle/>
          <a:p>
            <a:r>
              <a:rPr lang="zh-CN" altLang="en-US" sz="2000" b="1" dirty="0" smtClean="0">
                <a:solidFill>
                  <a:srgbClr val="093B5C"/>
                </a:solidFill>
                <a:latin typeface="微软雅黑" panose="020B0503020204020204" pitchFamily="34" charset="-122"/>
                <a:ea typeface="微软雅黑" panose="020B0503020204020204" pitchFamily="34" charset="-122"/>
              </a:rPr>
              <a:t>一致性</a:t>
            </a:r>
            <a:endParaRPr lang="zh-CN" altLang="en-US" sz="2000" b="1" dirty="0">
              <a:solidFill>
                <a:srgbClr val="093B5C"/>
              </a:solidFill>
              <a:latin typeface="微软雅黑" panose="020B0503020204020204" pitchFamily="34" charset="-122"/>
              <a:ea typeface="微软雅黑" panose="020B0503020204020204" pitchFamily="34" charset="-122"/>
            </a:endParaRPr>
          </a:p>
        </p:txBody>
      </p:sp>
      <p:sp>
        <p:nvSpPr>
          <p:cNvPr id="33" name="矩形 32"/>
          <p:cNvSpPr/>
          <p:nvPr/>
        </p:nvSpPr>
        <p:spPr>
          <a:xfrm>
            <a:off x="266485" y="3371793"/>
            <a:ext cx="3380004" cy="830997"/>
          </a:xfrm>
          <a:prstGeom prst="rect">
            <a:avLst/>
          </a:prstGeom>
        </p:spPr>
        <p:txBody>
          <a:bodyPr wrap="square">
            <a:spAutoFit/>
          </a:bodyPr>
          <a:lstStyle/>
          <a:p>
            <a:pPr algn="just"/>
            <a:r>
              <a:rPr lang="zh-CN" altLang="zh-CN" sz="2400" dirty="0" smtClean="0">
                <a:latin typeface="Microsoft YaHei" charset="-122"/>
                <a:ea typeface="Microsoft YaHei" charset="-122"/>
                <a:cs typeface="Microsoft YaHei" charset="-122"/>
              </a:rPr>
              <a:t>如何确保</a:t>
            </a:r>
            <a:r>
              <a:rPr lang="zh-CN" altLang="zh-CN" sz="2400" dirty="0">
                <a:latin typeface="Microsoft YaHei" charset="-122"/>
                <a:ea typeface="Microsoft YaHei" charset="-122"/>
                <a:cs typeface="Microsoft YaHei" charset="-122"/>
              </a:rPr>
              <a:t>区块链交易的强一致性和最终一致性？</a:t>
            </a:r>
            <a:endParaRPr lang="zh-CN" altLang="en-US" sz="2400" dirty="0">
              <a:latin typeface="Microsoft YaHei" charset="-122"/>
              <a:ea typeface="Microsoft YaHei" charset="-122"/>
              <a:cs typeface="Microsoft YaHei" charset="-122"/>
            </a:endParaRPr>
          </a:p>
        </p:txBody>
      </p:sp>
      <p:sp>
        <p:nvSpPr>
          <p:cNvPr id="35" name="矩形 34"/>
          <p:cNvSpPr/>
          <p:nvPr/>
        </p:nvSpPr>
        <p:spPr>
          <a:xfrm>
            <a:off x="7880092" y="1624019"/>
            <a:ext cx="2699688" cy="400110"/>
          </a:xfrm>
          <a:prstGeom prst="rect">
            <a:avLst/>
          </a:prstGeom>
        </p:spPr>
        <p:txBody>
          <a:bodyPr wrap="square">
            <a:spAutoFit/>
          </a:bodyPr>
          <a:lstStyle/>
          <a:p>
            <a:r>
              <a:rPr lang="zh-CN" altLang="en-US" sz="2000" b="1" dirty="0" smtClean="0">
                <a:solidFill>
                  <a:srgbClr val="093B5C"/>
                </a:solidFill>
                <a:latin typeface="微软雅黑" panose="020B0503020204020204" pitchFamily="34" charset="-122"/>
                <a:ea typeface="微软雅黑" panose="020B0503020204020204" pitchFamily="34" charset="-122"/>
              </a:rPr>
              <a:t>效率（出块时间）</a:t>
            </a:r>
            <a:endParaRPr lang="zh-CN" altLang="en-US" sz="2000" b="1" dirty="0">
              <a:solidFill>
                <a:srgbClr val="093B5C"/>
              </a:solidFill>
              <a:latin typeface="微软雅黑" panose="020B0503020204020204" pitchFamily="34" charset="-122"/>
              <a:ea typeface="微软雅黑" panose="020B0503020204020204" pitchFamily="34" charset="-122"/>
            </a:endParaRPr>
          </a:p>
        </p:txBody>
      </p:sp>
      <p:sp>
        <p:nvSpPr>
          <p:cNvPr id="36" name="矩形 35"/>
          <p:cNvSpPr/>
          <p:nvPr/>
        </p:nvSpPr>
        <p:spPr>
          <a:xfrm>
            <a:off x="7880093" y="1968988"/>
            <a:ext cx="2699688" cy="830997"/>
          </a:xfrm>
          <a:prstGeom prst="rect">
            <a:avLst/>
          </a:prstGeom>
        </p:spPr>
        <p:txBody>
          <a:bodyPr wrap="square">
            <a:spAutoFit/>
          </a:bodyPr>
          <a:lstStyle/>
          <a:p>
            <a:pPr algn="just"/>
            <a:r>
              <a:rPr lang="zh-CN" altLang="zh-CN" sz="2400" dirty="0">
                <a:latin typeface="Microsoft YaHei" charset="-122"/>
                <a:ea typeface="Microsoft YaHei" charset="-122"/>
                <a:cs typeface="Microsoft YaHei" charset="-122"/>
              </a:rPr>
              <a:t>如何提高区块链处理交易的效率？</a:t>
            </a:r>
            <a:endParaRPr lang="zh-CN" altLang="en-US" sz="2400" dirty="0">
              <a:latin typeface="Microsoft YaHei" charset="-122"/>
              <a:ea typeface="Microsoft YaHei" charset="-122"/>
              <a:cs typeface="Microsoft YaHei" charset="-122"/>
            </a:endParaRPr>
          </a:p>
        </p:txBody>
      </p:sp>
      <p:sp>
        <p:nvSpPr>
          <p:cNvPr id="44" name="矩形 43"/>
          <p:cNvSpPr/>
          <p:nvPr/>
        </p:nvSpPr>
        <p:spPr>
          <a:xfrm>
            <a:off x="7880092" y="4399661"/>
            <a:ext cx="2699688" cy="400110"/>
          </a:xfrm>
          <a:prstGeom prst="rect">
            <a:avLst/>
          </a:prstGeom>
        </p:spPr>
        <p:txBody>
          <a:bodyPr wrap="square">
            <a:spAutoFit/>
          </a:bodyPr>
          <a:lstStyle/>
          <a:p>
            <a:r>
              <a:rPr lang="zh-CN" altLang="en-US" sz="2000" b="1" dirty="0" smtClean="0">
                <a:solidFill>
                  <a:srgbClr val="093B5C"/>
                </a:solidFill>
                <a:latin typeface="微软雅黑" panose="020B0503020204020204" pitchFamily="34" charset="-122"/>
                <a:ea typeface="微软雅黑" panose="020B0503020204020204" pitchFamily="34" charset="-122"/>
              </a:rPr>
              <a:t>去中心化</a:t>
            </a:r>
            <a:endParaRPr lang="zh-CN" altLang="en-US" sz="2000" b="1" dirty="0">
              <a:solidFill>
                <a:srgbClr val="093B5C"/>
              </a:solidFill>
              <a:latin typeface="微软雅黑" panose="020B0503020204020204" pitchFamily="34" charset="-122"/>
              <a:ea typeface="微软雅黑" panose="020B0503020204020204" pitchFamily="34" charset="-122"/>
            </a:endParaRPr>
          </a:p>
        </p:txBody>
      </p:sp>
      <p:sp>
        <p:nvSpPr>
          <p:cNvPr id="45" name="矩形 44"/>
          <p:cNvSpPr/>
          <p:nvPr/>
        </p:nvSpPr>
        <p:spPr>
          <a:xfrm>
            <a:off x="7880093" y="4744630"/>
            <a:ext cx="2699688" cy="1200329"/>
          </a:xfrm>
          <a:prstGeom prst="rect">
            <a:avLst/>
          </a:prstGeom>
        </p:spPr>
        <p:txBody>
          <a:bodyPr wrap="square">
            <a:spAutoFit/>
          </a:bodyPr>
          <a:lstStyle/>
          <a:p>
            <a:pPr algn="just"/>
            <a:r>
              <a:rPr lang="zh-CN" altLang="en-US" sz="2400" dirty="0" smtClean="0">
                <a:latin typeface="Microsoft YaHei" charset="-122"/>
                <a:ea typeface="Microsoft YaHei" charset="-122"/>
                <a:cs typeface="Microsoft YaHei" charset="-122"/>
              </a:rPr>
              <a:t>如何在一定程度上确保区块</a:t>
            </a:r>
            <a:r>
              <a:rPr lang="zh-CN" altLang="en-US" sz="2400" dirty="0">
                <a:latin typeface="Microsoft YaHei" charset="-122"/>
                <a:ea typeface="Microsoft YaHei" charset="-122"/>
                <a:cs typeface="Microsoft YaHei" charset="-122"/>
              </a:rPr>
              <a:t>链去中心化的核心思想</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8469163" y="3026824"/>
            <a:ext cx="2699688" cy="400110"/>
          </a:xfrm>
          <a:prstGeom prst="rect">
            <a:avLst/>
          </a:prstGeom>
        </p:spPr>
        <p:txBody>
          <a:bodyPr wrap="square">
            <a:spAutoFit/>
          </a:bodyPr>
          <a:lstStyle/>
          <a:p>
            <a:r>
              <a:rPr lang="zh-CN" altLang="en-US" sz="2000" b="1" dirty="0" smtClean="0">
                <a:solidFill>
                  <a:srgbClr val="093B5C"/>
                </a:solidFill>
                <a:latin typeface="微软雅黑" panose="020B0503020204020204" pitchFamily="34" charset="-122"/>
                <a:ea typeface="微软雅黑" panose="020B0503020204020204" pitchFamily="34" charset="-122"/>
              </a:rPr>
              <a:t>安全性</a:t>
            </a:r>
            <a:endParaRPr lang="zh-CN" altLang="en-US" sz="2000" b="1" dirty="0">
              <a:solidFill>
                <a:srgbClr val="093B5C"/>
              </a:solidFill>
              <a:latin typeface="微软雅黑" panose="020B0503020204020204" pitchFamily="34" charset="-122"/>
              <a:ea typeface="微软雅黑" panose="020B0503020204020204" pitchFamily="34" charset="-122"/>
            </a:endParaRPr>
          </a:p>
        </p:txBody>
      </p:sp>
      <p:sp>
        <p:nvSpPr>
          <p:cNvPr id="48" name="矩形 47"/>
          <p:cNvSpPr/>
          <p:nvPr/>
        </p:nvSpPr>
        <p:spPr>
          <a:xfrm>
            <a:off x="8469164" y="3371793"/>
            <a:ext cx="2699688" cy="830997"/>
          </a:xfrm>
          <a:prstGeom prst="rect">
            <a:avLst/>
          </a:prstGeom>
        </p:spPr>
        <p:txBody>
          <a:bodyPr wrap="square">
            <a:spAutoFit/>
          </a:bodyPr>
          <a:lstStyle/>
          <a:p>
            <a:pPr algn="just"/>
            <a:r>
              <a:rPr lang="zh-CN" altLang="zh-CN" sz="2400" dirty="0">
                <a:latin typeface="Microsoft YaHei" charset="-122"/>
                <a:ea typeface="Microsoft YaHei" charset="-122"/>
                <a:cs typeface="Microsoft YaHei" charset="-122"/>
              </a:rPr>
              <a:t>如何加强区块链的抗攻击性能？</a:t>
            </a:r>
            <a:endParaRPr lang="zh-CN" altLang="en-US" sz="2400" dirty="0">
              <a:latin typeface="Microsoft YaHei" charset="-122"/>
              <a:ea typeface="Microsoft YaHei" charset="-122"/>
              <a:cs typeface="Microsoft YaHei" charset="-122"/>
            </a:endParaRPr>
          </a:p>
        </p:txBody>
      </p:sp>
      <p:sp>
        <p:nvSpPr>
          <p:cNvPr id="31" name="矩形 3"/>
          <p:cNvSpPr>
            <a:spLocks noChangeArrowheads="1"/>
          </p:cNvSpPr>
          <p:nvPr/>
        </p:nvSpPr>
        <p:spPr bwMode="auto">
          <a:xfrm>
            <a:off x="798575" y="234824"/>
            <a:ext cx="4622544" cy="523220"/>
          </a:xfrm>
          <a:prstGeom prst="rect">
            <a:avLst/>
          </a:prstGeom>
          <a:extLst/>
        </p:spPr>
        <p:txBody>
          <a:bodyPr wrap="square">
            <a:spAutoFit/>
          </a:bodyPr>
          <a:lstStyle/>
          <a:p>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新型共识机制的基本要求</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34" name="等腰三角形 33"/>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609302" y="5955433"/>
            <a:ext cx="8865031"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kumimoji="1" lang="zh-CN" altLang="en-US" sz="2400" dirty="0" smtClean="0">
                <a:solidFill>
                  <a:srgbClr val="FF0000"/>
                </a:solidFill>
                <a:latin typeface="Microsoft YaHei" charset="-122"/>
                <a:ea typeface="Microsoft YaHei" charset="-122"/>
                <a:cs typeface="Microsoft YaHei" charset="-122"/>
              </a:rPr>
              <a:t>如何基于未来特定的应用场景，实现各方面要素的优化平衡，是新型共识机制发展的核心思路。</a:t>
            </a:r>
            <a:endParaRPr kumimoji="1" lang="zh-CN" altLang="en-US" sz="2400"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1129793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34"/>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p:cTn id="14" dur="500" fill="hold"/>
                                        <p:tgtEl>
                                          <p:spTgt spid="31"/>
                                        </p:tgtEl>
                                        <p:attrNameLst>
                                          <p:attrName>ppt_w</p:attrName>
                                        </p:attrNameLst>
                                      </p:cBhvr>
                                      <p:tavLst>
                                        <p:tav tm="0">
                                          <p:val>
                                            <p:fltVal val="0"/>
                                          </p:val>
                                        </p:tav>
                                        <p:tav tm="100000">
                                          <p:val>
                                            <p:strVal val="#ppt_w"/>
                                          </p:val>
                                        </p:tav>
                                      </p:tavLst>
                                    </p:anim>
                                    <p:anim calcmode="lin" valueType="num">
                                      <p:cBhvr>
                                        <p:cTn id="15" dur="500" fill="hold"/>
                                        <p:tgtEl>
                                          <p:spTgt spid="31"/>
                                        </p:tgtEl>
                                        <p:attrNameLst>
                                          <p:attrName>ppt_h</p:attrName>
                                        </p:attrNameLst>
                                      </p:cBhvr>
                                      <p:tavLst>
                                        <p:tav tm="0">
                                          <p:val>
                                            <p:fltVal val="0"/>
                                          </p:val>
                                        </p:tav>
                                        <p:tav tm="100000">
                                          <p:val>
                                            <p:strVal val="#ppt_h"/>
                                          </p:val>
                                        </p:tav>
                                      </p:tavLst>
                                    </p:anim>
                                    <p:animEffect transition="in" filter="fade">
                                      <p:cBhvr>
                                        <p:cTn id="16" dur="500"/>
                                        <p:tgtEl>
                                          <p:spTgt spid="31"/>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31"/>
                                        </p:tgtEl>
                                        <p:attrNameLst>
                                          <p:attrName>ppt_x</p:attrName>
                                          <p:attrName>ppt_y</p:attrName>
                                        </p:attrNameLst>
                                      </p:cBhvr>
                                      <p:rCtr x="6068" y="0"/>
                                    </p:animMotion>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53" presetClass="entr" presetSubtype="16"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Effect transition="in" filter="fade">
                                      <p:cBhvr>
                                        <p:cTn id="27" dur="500"/>
                                        <p:tgtEl>
                                          <p:spTgt spid="2"/>
                                        </p:tgtEl>
                                      </p:cBhvr>
                                    </p:animEffect>
                                  </p:childTnLst>
                                </p:cTn>
                              </p:par>
                              <p:par>
                                <p:cTn id="28" presetID="42" presetClass="path" presetSubtype="0" accel="50000" decel="50000" fill="hold" nodeType="withEffect">
                                  <p:stCondLst>
                                    <p:cond delay="0"/>
                                  </p:stCondLst>
                                  <p:childTnLst>
                                    <p:animMotion origin="layout" path="M 1.45833E-6 3.7037E-7 L 1.45833E-6 0.19514 " pathEditMode="relative" rAng="0" ptsTypes="AA">
                                      <p:cBhvr>
                                        <p:cTn id="29" dur="500" spd="-100000" fill="hold"/>
                                        <p:tgtEl>
                                          <p:spTgt spid="2"/>
                                        </p:tgtEl>
                                        <p:attrNameLst>
                                          <p:attrName>ppt_x</p:attrName>
                                          <p:attrName>ppt_y</p:attrName>
                                        </p:attrNameLst>
                                      </p:cBhvr>
                                      <p:rCtr x="0" y="9745"/>
                                    </p:animMotion>
                                  </p:childTnLst>
                                </p:cTn>
                              </p:par>
                            </p:childTnLst>
                          </p:cTn>
                        </p:par>
                        <p:par>
                          <p:cTn id="30" fill="hold">
                            <p:stCondLst>
                              <p:cond delay="1500"/>
                            </p:stCondLst>
                            <p:childTnLst>
                              <p:par>
                                <p:cTn id="31" presetID="53" presetClass="entr" presetSubtype="16"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500" fill="hold"/>
                                        <p:tgtEl>
                                          <p:spTgt spid="18"/>
                                        </p:tgtEl>
                                        <p:attrNameLst>
                                          <p:attrName>ppt_w</p:attrName>
                                        </p:attrNameLst>
                                      </p:cBhvr>
                                      <p:tavLst>
                                        <p:tav tm="0">
                                          <p:val>
                                            <p:fltVal val="0"/>
                                          </p:val>
                                        </p:tav>
                                        <p:tav tm="100000">
                                          <p:val>
                                            <p:strVal val="#ppt_w"/>
                                          </p:val>
                                        </p:tav>
                                      </p:tavLst>
                                    </p:anim>
                                    <p:anim calcmode="lin" valueType="num">
                                      <p:cBhvr>
                                        <p:cTn id="40" dur="500" fill="hold"/>
                                        <p:tgtEl>
                                          <p:spTgt spid="18"/>
                                        </p:tgtEl>
                                        <p:attrNameLst>
                                          <p:attrName>ppt_h</p:attrName>
                                        </p:attrNameLst>
                                      </p:cBhvr>
                                      <p:tavLst>
                                        <p:tav tm="0">
                                          <p:val>
                                            <p:fltVal val="0"/>
                                          </p:val>
                                        </p:tav>
                                        <p:tav tm="100000">
                                          <p:val>
                                            <p:strVal val="#ppt_h"/>
                                          </p:val>
                                        </p:tav>
                                      </p:tavLst>
                                    </p:anim>
                                    <p:animEffect transition="in" filter="fade">
                                      <p:cBhvr>
                                        <p:cTn id="41" dur="500"/>
                                        <p:tgtEl>
                                          <p:spTgt spid="18"/>
                                        </p:tgtEl>
                                      </p:cBhvr>
                                    </p:animEffect>
                                  </p:childTnLst>
                                </p:cTn>
                              </p:par>
                            </p:childTnLst>
                          </p:cTn>
                        </p:par>
                        <p:par>
                          <p:cTn id="42" fill="hold">
                            <p:stCondLst>
                              <p:cond delay="2500"/>
                            </p:stCondLst>
                            <p:childTnLst>
                              <p:par>
                                <p:cTn id="43" presetID="53" presetClass="entr" presetSubtype="16"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ppt_w</p:attrName>
                                        </p:attrNameLst>
                                      </p:cBhvr>
                                      <p:tavLst>
                                        <p:tav tm="0">
                                          <p:val>
                                            <p:fltVal val="0"/>
                                          </p:val>
                                        </p:tav>
                                        <p:tav tm="100000">
                                          <p:val>
                                            <p:strVal val="#ppt_w"/>
                                          </p:val>
                                        </p:tav>
                                      </p:tavLst>
                                    </p:anim>
                                    <p:anim calcmode="lin" valueType="num">
                                      <p:cBhvr>
                                        <p:cTn id="46" dur="500" fill="hold"/>
                                        <p:tgtEl>
                                          <p:spTgt spid="19"/>
                                        </p:tgtEl>
                                        <p:attrNameLst>
                                          <p:attrName>ppt_h</p:attrName>
                                        </p:attrNameLst>
                                      </p:cBhvr>
                                      <p:tavLst>
                                        <p:tav tm="0">
                                          <p:val>
                                            <p:fltVal val="0"/>
                                          </p:val>
                                        </p:tav>
                                        <p:tav tm="100000">
                                          <p:val>
                                            <p:strVal val="#ppt_h"/>
                                          </p:val>
                                        </p:tav>
                                      </p:tavLst>
                                    </p:anim>
                                    <p:animEffect transition="in" filter="fade">
                                      <p:cBhvr>
                                        <p:cTn id="47" dur="500"/>
                                        <p:tgtEl>
                                          <p:spTgt spid="19"/>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500" fill="hold"/>
                                        <p:tgtEl>
                                          <p:spTgt spid="21"/>
                                        </p:tgtEl>
                                        <p:attrNameLst>
                                          <p:attrName>ppt_w</p:attrName>
                                        </p:attrNameLst>
                                      </p:cBhvr>
                                      <p:tavLst>
                                        <p:tav tm="0">
                                          <p:val>
                                            <p:fltVal val="0"/>
                                          </p:val>
                                        </p:tav>
                                        <p:tav tm="100000">
                                          <p:val>
                                            <p:strVal val="#ppt_w"/>
                                          </p:val>
                                        </p:tav>
                                      </p:tavLst>
                                    </p:anim>
                                    <p:anim calcmode="lin" valueType="num">
                                      <p:cBhvr>
                                        <p:cTn id="51" dur="500" fill="hold"/>
                                        <p:tgtEl>
                                          <p:spTgt spid="21"/>
                                        </p:tgtEl>
                                        <p:attrNameLst>
                                          <p:attrName>ppt_h</p:attrName>
                                        </p:attrNameLst>
                                      </p:cBhvr>
                                      <p:tavLst>
                                        <p:tav tm="0">
                                          <p:val>
                                            <p:fltVal val="0"/>
                                          </p:val>
                                        </p:tav>
                                        <p:tav tm="100000">
                                          <p:val>
                                            <p:strVal val="#ppt_h"/>
                                          </p:val>
                                        </p:tav>
                                      </p:tavLst>
                                    </p:anim>
                                    <p:animEffect transition="in" filter="fade">
                                      <p:cBhvr>
                                        <p:cTn id="52" dur="500"/>
                                        <p:tgtEl>
                                          <p:spTgt spid="21"/>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p:cTn id="55" dur="500" fill="hold"/>
                                        <p:tgtEl>
                                          <p:spTgt spid="23"/>
                                        </p:tgtEl>
                                        <p:attrNameLst>
                                          <p:attrName>ppt_w</p:attrName>
                                        </p:attrNameLst>
                                      </p:cBhvr>
                                      <p:tavLst>
                                        <p:tav tm="0">
                                          <p:val>
                                            <p:fltVal val="0"/>
                                          </p:val>
                                        </p:tav>
                                        <p:tav tm="100000">
                                          <p:val>
                                            <p:strVal val="#ppt_w"/>
                                          </p:val>
                                        </p:tav>
                                      </p:tavLst>
                                    </p:anim>
                                    <p:anim calcmode="lin" valueType="num">
                                      <p:cBhvr>
                                        <p:cTn id="56" dur="500" fill="hold"/>
                                        <p:tgtEl>
                                          <p:spTgt spid="23"/>
                                        </p:tgtEl>
                                        <p:attrNameLst>
                                          <p:attrName>ppt_h</p:attrName>
                                        </p:attrNameLst>
                                      </p:cBhvr>
                                      <p:tavLst>
                                        <p:tav tm="0">
                                          <p:val>
                                            <p:fltVal val="0"/>
                                          </p:val>
                                        </p:tav>
                                        <p:tav tm="100000">
                                          <p:val>
                                            <p:strVal val="#ppt_h"/>
                                          </p:val>
                                        </p:tav>
                                      </p:tavLst>
                                    </p:anim>
                                    <p:animEffect transition="in" filter="fade">
                                      <p:cBhvr>
                                        <p:cTn id="57" dur="500"/>
                                        <p:tgtEl>
                                          <p:spTgt spid="23"/>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p:cTn id="60" dur="500" fill="hold"/>
                                        <p:tgtEl>
                                          <p:spTgt spid="24"/>
                                        </p:tgtEl>
                                        <p:attrNameLst>
                                          <p:attrName>ppt_w</p:attrName>
                                        </p:attrNameLst>
                                      </p:cBhvr>
                                      <p:tavLst>
                                        <p:tav tm="0">
                                          <p:val>
                                            <p:fltVal val="0"/>
                                          </p:val>
                                        </p:tav>
                                        <p:tav tm="100000">
                                          <p:val>
                                            <p:strVal val="#ppt_w"/>
                                          </p:val>
                                        </p:tav>
                                      </p:tavLst>
                                    </p:anim>
                                    <p:anim calcmode="lin" valueType="num">
                                      <p:cBhvr>
                                        <p:cTn id="61" dur="500" fill="hold"/>
                                        <p:tgtEl>
                                          <p:spTgt spid="24"/>
                                        </p:tgtEl>
                                        <p:attrNameLst>
                                          <p:attrName>ppt_h</p:attrName>
                                        </p:attrNameLst>
                                      </p:cBhvr>
                                      <p:tavLst>
                                        <p:tav tm="0">
                                          <p:val>
                                            <p:fltVal val="0"/>
                                          </p:val>
                                        </p:tav>
                                        <p:tav tm="100000">
                                          <p:val>
                                            <p:strVal val="#ppt_h"/>
                                          </p:val>
                                        </p:tav>
                                      </p:tavLst>
                                    </p:anim>
                                    <p:animEffect transition="in" filter="fade">
                                      <p:cBhvr>
                                        <p:cTn id="62" dur="500"/>
                                        <p:tgtEl>
                                          <p:spTgt spid="2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p:cTn id="65" dur="500" fill="hold"/>
                                        <p:tgtEl>
                                          <p:spTgt spid="22"/>
                                        </p:tgtEl>
                                        <p:attrNameLst>
                                          <p:attrName>ppt_w</p:attrName>
                                        </p:attrNameLst>
                                      </p:cBhvr>
                                      <p:tavLst>
                                        <p:tav tm="0">
                                          <p:val>
                                            <p:fltVal val="0"/>
                                          </p:val>
                                        </p:tav>
                                        <p:tav tm="100000">
                                          <p:val>
                                            <p:strVal val="#ppt_w"/>
                                          </p:val>
                                        </p:tav>
                                      </p:tavLst>
                                    </p:anim>
                                    <p:anim calcmode="lin" valueType="num">
                                      <p:cBhvr>
                                        <p:cTn id="66" dur="500" fill="hold"/>
                                        <p:tgtEl>
                                          <p:spTgt spid="22"/>
                                        </p:tgtEl>
                                        <p:attrNameLst>
                                          <p:attrName>ppt_h</p:attrName>
                                        </p:attrNameLst>
                                      </p:cBhvr>
                                      <p:tavLst>
                                        <p:tav tm="0">
                                          <p:val>
                                            <p:fltVal val="0"/>
                                          </p:val>
                                        </p:tav>
                                        <p:tav tm="100000">
                                          <p:val>
                                            <p:strVal val="#ppt_h"/>
                                          </p:val>
                                        </p:tav>
                                      </p:tavLst>
                                    </p:anim>
                                    <p:animEffect transition="in" filter="fade">
                                      <p:cBhvr>
                                        <p:cTn id="67" dur="500"/>
                                        <p:tgtEl>
                                          <p:spTgt spid="22"/>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p:cTn id="70" dur="500" fill="hold"/>
                                        <p:tgtEl>
                                          <p:spTgt spid="20"/>
                                        </p:tgtEl>
                                        <p:attrNameLst>
                                          <p:attrName>ppt_w</p:attrName>
                                        </p:attrNameLst>
                                      </p:cBhvr>
                                      <p:tavLst>
                                        <p:tav tm="0">
                                          <p:val>
                                            <p:fltVal val="0"/>
                                          </p:val>
                                        </p:tav>
                                        <p:tav tm="100000">
                                          <p:val>
                                            <p:strVal val="#ppt_w"/>
                                          </p:val>
                                        </p:tav>
                                      </p:tavLst>
                                    </p:anim>
                                    <p:anim calcmode="lin" valueType="num">
                                      <p:cBhvr>
                                        <p:cTn id="71" dur="500" fill="hold"/>
                                        <p:tgtEl>
                                          <p:spTgt spid="20"/>
                                        </p:tgtEl>
                                        <p:attrNameLst>
                                          <p:attrName>ppt_h</p:attrName>
                                        </p:attrNameLst>
                                      </p:cBhvr>
                                      <p:tavLst>
                                        <p:tav tm="0">
                                          <p:val>
                                            <p:fltVal val="0"/>
                                          </p:val>
                                        </p:tav>
                                        <p:tav tm="100000">
                                          <p:val>
                                            <p:strVal val="#ppt_h"/>
                                          </p:val>
                                        </p:tav>
                                      </p:tavLst>
                                    </p:anim>
                                    <p:animEffect transition="in" filter="fade">
                                      <p:cBhvr>
                                        <p:cTn id="72" dur="500"/>
                                        <p:tgtEl>
                                          <p:spTgt spid="20"/>
                                        </p:tgtEl>
                                      </p:cBhvr>
                                    </p:animEffect>
                                  </p:childTnLst>
                                </p:cTn>
                              </p:par>
                            </p:childTnLst>
                          </p:cTn>
                        </p:par>
                        <p:par>
                          <p:cTn id="73" fill="hold">
                            <p:stCondLst>
                              <p:cond delay="3000"/>
                            </p:stCondLst>
                            <p:childTnLst>
                              <p:par>
                                <p:cTn id="74" presetID="23" presetClass="entr" presetSubtype="528" fill="hold" grpId="0" nodeType="after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 calcmode="lin" valueType="num">
                                      <p:cBhvr>
                                        <p:cTn id="78" dur="500" fill="hold"/>
                                        <p:tgtEl>
                                          <p:spTgt spid="26"/>
                                        </p:tgtEl>
                                        <p:attrNameLst>
                                          <p:attrName>ppt_x</p:attrName>
                                        </p:attrNameLst>
                                      </p:cBhvr>
                                      <p:tavLst>
                                        <p:tav tm="0">
                                          <p:val>
                                            <p:fltVal val="0.5"/>
                                          </p:val>
                                        </p:tav>
                                        <p:tav tm="100000">
                                          <p:val>
                                            <p:strVal val="#ppt_x"/>
                                          </p:val>
                                        </p:tav>
                                      </p:tavLst>
                                    </p:anim>
                                    <p:anim calcmode="lin" valueType="num">
                                      <p:cBhvr>
                                        <p:cTn id="79" dur="500" fill="hold"/>
                                        <p:tgtEl>
                                          <p:spTgt spid="26"/>
                                        </p:tgtEl>
                                        <p:attrNameLst>
                                          <p:attrName>ppt_y</p:attrName>
                                        </p:attrNameLst>
                                      </p:cBhvr>
                                      <p:tavLst>
                                        <p:tav tm="0">
                                          <p:val>
                                            <p:fltVal val="0.5"/>
                                          </p:val>
                                        </p:tav>
                                        <p:tav tm="100000">
                                          <p:val>
                                            <p:strVal val="#ppt_y"/>
                                          </p:val>
                                        </p:tav>
                                      </p:tavLst>
                                    </p:anim>
                                  </p:childTnLst>
                                </p:cTn>
                              </p:par>
                            </p:childTnLst>
                          </p:cTn>
                        </p:par>
                        <p:par>
                          <p:cTn id="80" fill="hold">
                            <p:stCondLst>
                              <p:cond delay="3500"/>
                            </p:stCondLst>
                            <p:childTnLst>
                              <p:par>
                                <p:cTn id="81" presetID="53" presetClass="entr" presetSubtype="16" fill="hold" grpId="0" nodeType="afterEffect">
                                  <p:stCondLst>
                                    <p:cond delay="0"/>
                                  </p:stCondLst>
                                  <p:iterate type="lt">
                                    <p:tmPct val="10000"/>
                                  </p:iterate>
                                  <p:childTnLst>
                                    <p:set>
                                      <p:cBhvr>
                                        <p:cTn id="82" dur="1" fill="hold">
                                          <p:stCondLst>
                                            <p:cond delay="0"/>
                                          </p:stCondLst>
                                        </p:cTn>
                                        <p:tgtEl>
                                          <p:spTgt spid="27"/>
                                        </p:tgtEl>
                                        <p:attrNameLst>
                                          <p:attrName>style.visibility</p:attrName>
                                        </p:attrNameLst>
                                      </p:cBhvr>
                                      <p:to>
                                        <p:strVal val="visible"/>
                                      </p:to>
                                    </p:set>
                                    <p:anim calcmode="lin" valueType="num">
                                      <p:cBhvr>
                                        <p:cTn id="83" dur="100" fill="hold"/>
                                        <p:tgtEl>
                                          <p:spTgt spid="27"/>
                                        </p:tgtEl>
                                        <p:attrNameLst>
                                          <p:attrName>ppt_w</p:attrName>
                                        </p:attrNameLst>
                                      </p:cBhvr>
                                      <p:tavLst>
                                        <p:tav tm="0">
                                          <p:val>
                                            <p:fltVal val="0"/>
                                          </p:val>
                                        </p:tav>
                                        <p:tav tm="100000">
                                          <p:val>
                                            <p:strVal val="#ppt_w"/>
                                          </p:val>
                                        </p:tav>
                                      </p:tavLst>
                                    </p:anim>
                                    <p:anim calcmode="lin" valueType="num">
                                      <p:cBhvr>
                                        <p:cTn id="84" dur="100" fill="hold"/>
                                        <p:tgtEl>
                                          <p:spTgt spid="27"/>
                                        </p:tgtEl>
                                        <p:attrNameLst>
                                          <p:attrName>ppt_h</p:attrName>
                                        </p:attrNameLst>
                                      </p:cBhvr>
                                      <p:tavLst>
                                        <p:tav tm="0">
                                          <p:val>
                                            <p:fltVal val="0"/>
                                          </p:val>
                                        </p:tav>
                                        <p:tav tm="100000">
                                          <p:val>
                                            <p:strVal val="#ppt_h"/>
                                          </p:val>
                                        </p:tav>
                                      </p:tavLst>
                                    </p:anim>
                                    <p:animEffect transition="in" filter="fade">
                                      <p:cBhvr>
                                        <p:cTn id="85" dur="100"/>
                                        <p:tgtEl>
                                          <p:spTgt spid="27"/>
                                        </p:tgtEl>
                                      </p:cBhvr>
                                    </p:animEffect>
                                  </p:childTnLst>
                                </p:cTn>
                              </p:par>
                            </p:childTnLst>
                          </p:cTn>
                        </p:par>
                        <p:par>
                          <p:cTn id="86" fill="hold">
                            <p:stCondLst>
                              <p:cond delay="3710"/>
                            </p:stCondLst>
                            <p:childTnLst>
                              <p:par>
                                <p:cTn id="87" presetID="23" presetClass="entr" presetSubtype="528" fill="hold" grpId="0" nodeType="afterEffect">
                                  <p:stCondLst>
                                    <p:cond delay="0"/>
                                  </p:stCondLst>
                                  <p:childTnLst>
                                    <p:set>
                                      <p:cBhvr>
                                        <p:cTn id="88" dur="1" fill="hold">
                                          <p:stCondLst>
                                            <p:cond delay="0"/>
                                          </p:stCondLst>
                                        </p:cTn>
                                        <p:tgtEl>
                                          <p:spTgt spid="35"/>
                                        </p:tgtEl>
                                        <p:attrNameLst>
                                          <p:attrName>style.visibility</p:attrName>
                                        </p:attrNameLst>
                                      </p:cBhvr>
                                      <p:to>
                                        <p:strVal val="visible"/>
                                      </p:to>
                                    </p:set>
                                    <p:anim calcmode="lin" valueType="num">
                                      <p:cBhvr>
                                        <p:cTn id="89" dur="500" fill="hold"/>
                                        <p:tgtEl>
                                          <p:spTgt spid="35"/>
                                        </p:tgtEl>
                                        <p:attrNameLst>
                                          <p:attrName>ppt_w</p:attrName>
                                        </p:attrNameLst>
                                      </p:cBhvr>
                                      <p:tavLst>
                                        <p:tav tm="0">
                                          <p:val>
                                            <p:fltVal val="0"/>
                                          </p:val>
                                        </p:tav>
                                        <p:tav tm="100000">
                                          <p:val>
                                            <p:strVal val="#ppt_w"/>
                                          </p:val>
                                        </p:tav>
                                      </p:tavLst>
                                    </p:anim>
                                    <p:anim calcmode="lin" valueType="num">
                                      <p:cBhvr>
                                        <p:cTn id="90" dur="500" fill="hold"/>
                                        <p:tgtEl>
                                          <p:spTgt spid="35"/>
                                        </p:tgtEl>
                                        <p:attrNameLst>
                                          <p:attrName>ppt_h</p:attrName>
                                        </p:attrNameLst>
                                      </p:cBhvr>
                                      <p:tavLst>
                                        <p:tav tm="0">
                                          <p:val>
                                            <p:fltVal val="0"/>
                                          </p:val>
                                        </p:tav>
                                        <p:tav tm="100000">
                                          <p:val>
                                            <p:strVal val="#ppt_h"/>
                                          </p:val>
                                        </p:tav>
                                      </p:tavLst>
                                    </p:anim>
                                    <p:anim calcmode="lin" valueType="num">
                                      <p:cBhvr>
                                        <p:cTn id="91" dur="500" fill="hold"/>
                                        <p:tgtEl>
                                          <p:spTgt spid="35"/>
                                        </p:tgtEl>
                                        <p:attrNameLst>
                                          <p:attrName>ppt_x</p:attrName>
                                        </p:attrNameLst>
                                      </p:cBhvr>
                                      <p:tavLst>
                                        <p:tav tm="0">
                                          <p:val>
                                            <p:fltVal val="0.5"/>
                                          </p:val>
                                        </p:tav>
                                        <p:tav tm="100000">
                                          <p:val>
                                            <p:strVal val="#ppt_x"/>
                                          </p:val>
                                        </p:tav>
                                      </p:tavLst>
                                    </p:anim>
                                    <p:anim calcmode="lin" valueType="num">
                                      <p:cBhvr>
                                        <p:cTn id="92" dur="500" fill="hold"/>
                                        <p:tgtEl>
                                          <p:spTgt spid="35"/>
                                        </p:tgtEl>
                                        <p:attrNameLst>
                                          <p:attrName>ppt_y</p:attrName>
                                        </p:attrNameLst>
                                      </p:cBhvr>
                                      <p:tavLst>
                                        <p:tav tm="0">
                                          <p:val>
                                            <p:fltVal val="0.5"/>
                                          </p:val>
                                        </p:tav>
                                        <p:tav tm="100000">
                                          <p:val>
                                            <p:strVal val="#ppt_y"/>
                                          </p:val>
                                        </p:tav>
                                      </p:tavLst>
                                    </p:anim>
                                  </p:childTnLst>
                                </p:cTn>
                              </p:par>
                            </p:childTnLst>
                          </p:cTn>
                        </p:par>
                        <p:par>
                          <p:cTn id="93" fill="hold">
                            <p:stCondLst>
                              <p:cond delay="4210"/>
                            </p:stCondLst>
                            <p:childTnLst>
                              <p:par>
                                <p:cTn id="94" presetID="53" presetClass="entr" presetSubtype="16" fill="hold" grpId="0" nodeType="afterEffect">
                                  <p:stCondLst>
                                    <p:cond delay="0"/>
                                  </p:stCondLst>
                                  <p:iterate type="lt">
                                    <p:tmPct val="10000"/>
                                  </p:iterate>
                                  <p:childTnLst>
                                    <p:set>
                                      <p:cBhvr>
                                        <p:cTn id="95" dur="1" fill="hold">
                                          <p:stCondLst>
                                            <p:cond delay="0"/>
                                          </p:stCondLst>
                                        </p:cTn>
                                        <p:tgtEl>
                                          <p:spTgt spid="36"/>
                                        </p:tgtEl>
                                        <p:attrNameLst>
                                          <p:attrName>style.visibility</p:attrName>
                                        </p:attrNameLst>
                                      </p:cBhvr>
                                      <p:to>
                                        <p:strVal val="visible"/>
                                      </p:to>
                                    </p:set>
                                    <p:anim calcmode="lin" valueType="num">
                                      <p:cBhvr>
                                        <p:cTn id="96" dur="100" fill="hold"/>
                                        <p:tgtEl>
                                          <p:spTgt spid="36"/>
                                        </p:tgtEl>
                                        <p:attrNameLst>
                                          <p:attrName>ppt_w</p:attrName>
                                        </p:attrNameLst>
                                      </p:cBhvr>
                                      <p:tavLst>
                                        <p:tav tm="0">
                                          <p:val>
                                            <p:fltVal val="0"/>
                                          </p:val>
                                        </p:tav>
                                        <p:tav tm="100000">
                                          <p:val>
                                            <p:strVal val="#ppt_w"/>
                                          </p:val>
                                        </p:tav>
                                      </p:tavLst>
                                    </p:anim>
                                    <p:anim calcmode="lin" valueType="num">
                                      <p:cBhvr>
                                        <p:cTn id="97" dur="100" fill="hold"/>
                                        <p:tgtEl>
                                          <p:spTgt spid="36"/>
                                        </p:tgtEl>
                                        <p:attrNameLst>
                                          <p:attrName>ppt_h</p:attrName>
                                        </p:attrNameLst>
                                      </p:cBhvr>
                                      <p:tavLst>
                                        <p:tav tm="0">
                                          <p:val>
                                            <p:fltVal val="0"/>
                                          </p:val>
                                        </p:tav>
                                        <p:tav tm="100000">
                                          <p:val>
                                            <p:strVal val="#ppt_h"/>
                                          </p:val>
                                        </p:tav>
                                      </p:tavLst>
                                    </p:anim>
                                    <p:animEffect transition="in" filter="fade">
                                      <p:cBhvr>
                                        <p:cTn id="98" dur="100"/>
                                        <p:tgtEl>
                                          <p:spTgt spid="36"/>
                                        </p:tgtEl>
                                      </p:cBhvr>
                                    </p:animEffect>
                                  </p:childTnLst>
                                </p:cTn>
                              </p:par>
                            </p:childTnLst>
                          </p:cTn>
                        </p:par>
                        <p:par>
                          <p:cTn id="99" fill="hold">
                            <p:stCondLst>
                              <p:cond delay="4450"/>
                            </p:stCondLst>
                            <p:childTnLst>
                              <p:par>
                                <p:cTn id="100" presetID="23" presetClass="entr" presetSubtype="528" fill="hold" grpId="0" nodeType="afterEffect">
                                  <p:stCondLst>
                                    <p:cond delay="0"/>
                                  </p:stCondLst>
                                  <p:childTnLst>
                                    <p:set>
                                      <p:cBhvr>
                                        <p:cTn id="101" dur="1" fill="hold">
                                          <p:stCondLst>
                                            <p:cond delay="0"/>
                                          </p:stCondLst>
                                        </p:cTn>
                                        <p:tgtEl>
                                          <p:spTgt spid="32"/>
                                        </p:tgtEl>
                                        <p:attrNameLst>
                                          <p:attrName>style.visibility</p:attrName>
                                        </p:attrNameLst>
                                      </p:cBhvr>
                                      <p:to>
                                        <p:strVal val="visible"/>
                                      </p:to>
                                    </p:set>
                                    <p:anim calcmode="lin" valueType="num">
                                      <p:cBhvr>
                                        <p:cTn id="102" dur="500" fill="hold"/>
                                        <p:tgtEl>
                                          <p:spTgt spid="32"/>
                                        </p:tgtEl>
                                        <p:attrNameLst>
                                          <p:attrName>ppt_w</p:attrName>
                                        </p:attrNameLst>
                                      </p:cBhvr>
                                      <p:tavLst>
                                        <p:tav tm="0">
                                          <p:val>
                                            <p:fltVal val="0"/>
                                          </p:val>
                                        </p:tav>
                                        <p:tav tm="100000">
                                          <p:val>
                                            <p:strVal val="#ppt_w"/>
                                          </p:val>
                                        </p:tav>
                                      </p:tavLst>
                                    </p:anim>
                                    <p:anim calcmode="lin" valueType="num">
                                      <p:cBhvr>
                                        <p:cTn id="103" dur="500" fill="hold"/>
                                        <p:tgtEl>
                                          <p:spTgt spid="32"/>
                                        </p:tgtEl>
                                        <p:attrNameLst>
                                          <p:attrName>ppt_h</p:attrName>
                                        </p:attrNameLst>
                                      </p:cBhvr>
                                      <p:tavLst>
                                        <p:tav tm="0">
                                          <p:val>
                                            <p:fltVal val="0"/>
                                          </p:val>
                                        </p:tav>
                                        <p:tav tm="100000">
                                          <p:val>
                                            <p:strVal val="#ppt_h"/>
                                          </p:val>
                                        </p:tav>
                                      </p:tavLst>
                                    </p:anim>
                                    <p:anim calcmode="lin" valueType="num">
                                      <p:cBhvr>
                                        <p:cTn id="104" dur="500" fill="hold"/>
                                        <p:tgtEl>
                                          <p:spTgt spid="32"/>
                                        </p:tgtEl>
                                        <p:attrNameLst>
                                          <p:attrName>ppt_x</p:attrName>
                                        </p:attrNameLst>
                                      </p:cBhvr>
                                      <p:tavLst>
                                        <p:tav tm="0">
                                          <p:val>
                                            <p:fltVal val="0.5"/>
                                          </p:val>
                                        </p:tav>
                                        <p:tav tm="100000">
                                          <p:val>
                                            <p:strVal val="#ppt_x"/>
                                          </p:val>
                                        </p:tav>
                                      </p:tavLst>
                                    </p:anim>
                                    <p:anim calcmode="lin" valueType="num">
                                      <p:cBhvr>
                                        <p:cTn id="105" dur="500" fill="hold"/>
                                        <p:tgtEl>
                                          <p:spTgt spid="32"/>
                                        </p:tgtEl>
                                        <p:attrNameLst>
                                          <p:attrName>ppt_y</p:attrName>
                                        </p:attrNameLst>
                                      </p:cBhvr>
                                      <p:tavLst>
                                        <p:tav tm="0">
                                          <p:val>
                                            <p:fltVal val="0.5"/>
                                          </p:val>
                                        </p:tav>
                                        <p:tav tm="100000">
                                          <p:val>
                                            <p:strVal val="#ppt_y"/>
                                          </p:val>
                                        </p:tav>
                                      </p:tavLst>
                                    </p:anim>
                                  </p:childTnLst>
                                </p:cTn>
                              </p:par>
                            </p:childTnLst>
                          </p:cTn>
                        </p:par>
                        <p:par>
                          <p:cTn id="106" fill="hold">
                            <p:stCondLst>
                              <p:cond delay="4950"/>
                            </p:stCondLst>
                            <p:childTnLst>
                              <p:par>
                                <p:cTn id="107" presetID="53" presetClass="entr" presetSubtype="16" fill="hold" grpId="0" nodeType="afterEffect">
                                  <p:stCondLst>
                                    <p:cond delay="0"/>
                                  </p:stCondLst>
                                  <p:iterate type="lt">
                                    <p:tmPct val="10000"/>
                                  </p:iterate>
                                  <p:childTnLst>
                                    <p:set>
                                      <p:cBhvr>
                                        <p:cTn id="108" dur="1" fill="hold">
                                          <p:stCondLst>
                                            <p:cond delay="0"/>
                                          </p:stCondLst>
                                        </p:cTn>
                                        <p:tgtEl>
                                          <p:spTgt spid="33"/>
                                        </p:tgtEl>
                                        <p:attrNameLst>
                                          <p:attrName>style.visibility</p:attrName>
                                        </p:attrNameLst>
                                      </p:cBhvr>
                                      <p:to>
                                        <p:strVal val="visible"/>
                                      </p:to>
                                    </p:set>
                                    <p:anim calcmode="lin" valueType="num">
                                      <p:cBhvr>
                                        <p:cTn id="109" dur="100" fill="hold"/>
                                        <p:tgtEl>
                                          <p:spTgt spid="33"/>
                                        </p:tgtEl>
                                        <p:attrNameLst>
                                          <p:attrName>ppt_w</p:attrName>
                                        </p:attrNameLst>
                                      </p:cBhvr>
                                      <p:tavLst>
                                        <p:tav tm="0">
                                          <p:val>
                                            <p:fltVal val="0"/>
                                          </p:val>
                                        </p:tav>
                                        <p:tav tm="100000">
                                          <p:val>
                                            <p:strVal val="#ppt_w"/>
                                          </p:val>
                                        </p:tav>
                                      </p:tavLst>
                                    </p:anim>
                                    <p:anim calcmode="lin" valueType="num">
                                      <p:cBhvr>
                                        <p:cTn id="110" dur="100" fill="hold"/>
                                        <p:tgtEl>
                                          <p:spTgt spid="33"/>
                                        </p:tgtEl>
                                        <p:attrNameLst>
                                          <p:attrName>ppt_h</p:attrName>
                                        </p:attrNameLst>
                                      </p:cBhvr>
                                      <p:tavLst>
                                        <p:tav tm="0">
                                          <p:val>
                                            <p:fltVal val="0"/>
                                          </p:val>
                                        </p:tav>
                                        <p:tav tm="100000">
                                          <p:val>
                                            <p:strVal val="#ppt_h"/>
                                          </p:val>
                                        </p:tav>
                                      </p:tavLst>
                                    </p:anim>
                                    <p:animEffect transition="in" filter="fade">
                                      <p:cBhvr>
                                        <p:cTn id="111" dur="100"/>
                                        <p:tgtEl>
                                          <p:spTgt spid="33"/>
                                        </p:tgtEl>
                                      </p:cBhvr>
                                    </p:animEffect>
                                  </p:childTnLst>
                                </p:cTn>
                              </p:par>
                            </p:childTnLst>
                          </p:cTn>
                        </p:par>
                        <p:par>
                          <p:cTn id="112" fill="hold">
                            <p:stCondLst>
                              <p:cond delay="5250"/>
                            </p:stCondLst>
                            <p:childTnLst>
                              <p:par>
                                <p:cTn id="113" presetID="23" presetClass="entr" presetSubtype="528" fill="hold" grpId="0" nodeType="afterEffect">
                                  <p:stCondLst>
                                    <p:cond delay="0"/>
                                  </p:stCondLst>
                                  <p:childTnLst>
                                    <p:set>
                                      <p:cBhvr>
                                        <p:cTn id="114" dur="1" fill="hold">
                                          <p:stCondLst>
                                            <p:cond delay="0"/>
                                          </p:stCondLst>
                                        </p:cTn>
                                        <p:tgtEl>
                                          <p:spTgt spid="47"/>
                                        </p:tgtEl>
                                        <p:attrNameLst>
                                          <p:attrName>style.visibility</p:attrName>
                                        </p:attrNameLst>
                                      </p:cBhvr>
                                      <p:to>
                                        <p:strVal val="visible"/>
                                      </p:to>
                                    </p:set>
                                    <p:anim calcmode="lin" valueType="num">
                                      <p:cBhvr>
                                        <p:cTn id="115" dur="500" fill="hold"/>
                                        <p:tgtEl>
                                          <p:spTgt spid="47"/>
                                        </p:tgtEl>
                                        <p:attrNameLst>
                                          <p:attrName>ppt_w</p:attrName>
                                        </p:attrNameLst>
                                      </p:cBhvr>
                                      <p:tavLst>
                                        <p:tav tm="0">
                                          <p:val>
                                            <p:fltVal val="0"/>
                                          </p:val>
                                        </p:tav>
                                        <p:tav tm="100000">
                                          <p:val>
                                            <p:strVal val="#ppt_w"/>
                                          </p:val>
                                        </p:tav>
                                      </p:tavLst>
                                    </p:anim>
                                    <p:anim calcmode="lin" valueType="num">
                                      <p:cBhvr>
                                        <p:cTn id="116" dur="500" fill="hold"/>
                                        <p:tgtEl>
                                          <p:spTgt spid="47"/>
                                        </p:tgtEl>
                                        <p:attrNameLst>
                                          <p:attrName>ppt_h</p:attrName>
                                        </p:attrNameLst>
                                      </p:cBhvr>
                                      <p:tavLst>
                                        <p:tav tm="0">
                                          <p:val>
                                            <p:fltVal val="0"/>
                                          </p:val>
                                        </p:tav>
                                        <p:tav tm="100000">
                                          <p:val>
                                            <p:strVal val="#ppt_h"/>
                                          </p:val>
                                        </p:tav>
                                      </p:tavLst>
                                    </p:anim>
                                    <p:anim calcmode="lin" valueType="num">
                                      <p:cBhvr>
                                        <p:cTn id="117" dur="500" fill="hold"/>
                                        <p:tgtEl>
                                          <p:spTgt spid="47"/>
                                        </p:tgtEl>
                                        <p:attrNameLst>
                                          <p:attrName>ppt_x</p:attrName>
                                        </p:attrNameLst>
                                      </p:cBhvr>
                                      <p:tavLst>
                                        <p:tav tm="0">
                                          <p:val>
                                            <p:fltVal val="0.5"/>
                                          </p:val>
                                        </p:tav>
                                        <p:tav tm="100000">
                                          <p:val>
                                            <p:strVal val="#ppt_x"/>
                                          </p:val>
                                        </p:tav>
                                      </p:tavLst>
                                    </p:anim>
                                    <p:anim calcmode="lin" valueType="num">
                                      <p:cBhvr>
                                        <p:cTn id="118" dur="500" fill="hold"/>
                                        <p:tgtEl>
                                          <p:spTgt spid="47"/>
                                        </p:tgtEl>
                                        <p:attrNameLst>
                                          <p:attrName>ppt_y</p:attrName>
                                        </p:attrNameLst>
                                      </p:cBhvr>
                                      <p:tavLst>
                                        <p:tav tm="0">
                                          <p:val>
                                            <p:fltVal val="0.5"/>
                                          </p:val>
                                        </p:tav>
                                        <p:tav tm="100000">
                                          <p:val>
                                            <p:strVal val="#ppt_y"/>
                                          </p:val>
                                        </p:tav>
                                      </p:tavLst>
                                    </p:anim>
                                  </p:childTnLst>
                                </p:cTn>
                              </p:par>
                            </p:childTnLst>
                          </p:cTn>
                        </p:par>
                        <p:par>
                          <p:cTn id="119" fill="hold">
                            <p:stCondLst>
                              <p:cond delay="5750"/>
                            </p:stCondLst>
                            <p:childTnLst>
                              <p:par>
                                <p:cTn id="120" presetID="53" presetClass="entr" presetSubtype="16" fill="hold" grpId="0" nodeType="afterEffect">
                                  <p:stCondLst>
                                    <p:cond delay="0"/>
                                  </p:stCondLst>
                                  <p:iterate type="lt">
                                    <p:tmPct val="10000"/>
                                  </p:iterate>
                                  <p:childTnLst>
                                    <p:set>
                                      <p:cBhvr>
                                        <p:cTn id="121" dur="1" fill="hold">
                                          <p:stCondLst>
                                            <p:cond delay="0"/>
                                          </p:stCondLst>
                                        </p:cTn>
                                        <p:tgtEl>
                                          <p:spTgt spid="48"/>
                                        </p:tgtEl>
                                        <p:attrNameLst>
                                          <p:attrName>style.visibility</p:attrName>
                                        </p:attrNameLst>
                                      </p:cBhvr>
                                      <p:to>
                                        <p:strVal val="visible"/>
                                      </p:to>
                                    </p:set>
                                    <p:anim calcmode="lin" valueType="num">
                                      <p:cBhvr>
                                        <p:cTn id="122" dur="100" fill="hold"/>
                                        <p:tgtEl>
                                          <p:spTgt spid="48"/>
                                        </p:tgtEl>
                                        <p:attrNameLst>
                                          <p:attrName>ppt_w</p:attrName>
                                        </p:attrNameLst>
                                      </p:cBhvr>
                                      <p:tavLst>
                                        <p:tav tm="0">
                                          <p:val>
                                            <p:fltVal val="0"/>
                                          </p:val>
                                        </p:tav>
                                        <p:tav tm="100000">
                                          <p:val>
                                            <p:strVal val="#ppt_w"/>
                                          </p:val>
                                        </p:tav>
                                      </p:tavLst>
                                    </p:anim>
                                    <p:anim calcmode="lin" valueType="num">
                                      <p:cBhvr>
                                        <p:cTn id="123" dur="100" fill="hold"/>
                                        <p:tgtEl>
                                          <p:spTgt spid="48"/>
                                        </p:tgtEl>
                                        <p:attrNameLst>
                                          <p:attrName>ppt_h</p:attrName>
                                        </p:attrNameLst>
                                      </p:cBhvr>
                                      <p:tavLst>
                                        <p:tav tm="0">
                                          <p:val>
                                            <p:fltVal val="0"/>
                                          </p:val>
                                        </p:tav>
                                        <p:tav tm="100000">
                                          <p:val>
                                            <p:strVal val="#ppt_h"/>
                                          </p:val>
                                        </p:tav>
                                      </p:tavLst>
                                    </p:anim>
                                    <p:animEffect transition="in" filter="fade">
                                      <p:cBhvr>
                                        <p:cTn id="124" dur="100"/>
                                        <p:tgtEl>
                                          <p:spTgt spid="48"/>
                                        </p:tgtEl>
                                      </p:cBhvr>
                                    </p:animEffect>
                                  </p:childTnLst>
                                </p:cTn>
                              </p:par>
                            </p:childTnLst>
                          </p:cTn>
                        </p:par>
                        <p:par>
                          <p:cTn id="125" fill="hold">
                            <p:stCondLst>
                              <p:cond delay="5980"/>
                            </p:stCondLst>
                            <p:childTnLst>
                              <p:par>
                                <p:cTn id="126" presetID="23" presetClass="entr" presetSubtype="528" fill="hold" grpId="0" nodeType="afterEffect">
                                  <p:stCondLst>
                                    <p:cond delay="0"/>
                                  </p:stCondLst>
                                  <p:childTnLst>
                                    <p:set>
                                      <p:cBhvr>
                                        <p:cTn id="127" dur="1" fill="hold">
                                          <p:stCondLst>
                                            <p:cond delay="0"/>
                                          </p:stCondLst>
                                        </p:cTn>
                                        <p:tgtEl>
                                          <p:spTgt spid="29"/>
                                        </p:tgtEl>
                                        <p:attrNameLst>
                                          <p:attrName>style.visibility</p:attrName>
                                        </p:attrNameLst>
                                      </p:cBhvr>
                                      <p:to>
                                        <p:strVal val="visible"/>
                                      </p:to>
                                    </p:set>
                                    <p:anim calcmode="lin" valueType="num">
                                      <p:cBhvr>
                                        <p:cTn id="128" dur="500" fill="hold"/>
                                        <p:tgtEl>
                                          <p:spTgt spid="29"/>
                                        </p:tgtEl>
                                        <p:attrNameLst>
                                          <p:attrName>ppt_w</p:attrName>
                                        </p:attrNameLst>
                                      </p:cBhvr>
                                      <p:tavLst>
                                        <p:tav tm="0">
                                          <p:val>
                                            <p:fltVal val="0"/>
                                          </p:val>
                                        </p:tav>
                                        <p:tav tm="100000">
                                          <p:val>
                                            <p:strVal val="#ppt_w"/>
                                          </p:val>
                                        </p:tav>
                                      </p:tavLst>
                                    </p:anim>
                                    <p:anim calcmode="lin" valueType="num">
                                      <p:cBhvr>
                                        <p:cTn id="129" dur="500" fill="hold"/>
                                        <p:tgtEl>
                                          <p:spTgt spid="29"/>
                                        </p:tgtEl>
                                        <p:attrNameLst>
                                          <p:attrName>ppt_h</p:attrName>
                                        </p:attrNameLst>
                                      </p:cBhvr>
                                      <p:tavLst>
                                        <p:tav tm="0">
                                          <p:val>
                                            <p:fltVal val="0"/>
                                          </p:val>
                                        </p:tav>
                                        <p:tav tm="100000">
                                          <p:val>
                                            <p:strVal val="#ppt_h"/>
                                          </p:val>
                                        </p:tav>
                                      </p:tavLst>
                                    </p:anim>
                                    <p:anim calcmode="lin" valueType="num">
                                      <p:cBhvr>
                                        <p:cTn id="130" dur="500" fill="hold"/>
                                        <p:tgtEl>
                                          <p:spTgt spid="29"/>
                                        </p:tgtEl>
                                        <p:attrNameLst>
                                          <p:attrName>ppt_x</p:attrName>
                                        </p:attrNameLst>
                                      </p:cBhvr>
                                      <p:tavLst>
                                        <p:tav tm="0">
                                          <p:val>
                                            <p:fltVal val="0.5"/>
                                          </p:val>
                                        </p:tav>
                                        <p:tav tm="100000">
                                          <p:val>
                                            <p:strVal val="#ppt_x"/>
                                          </p:val>
                                        </p:tav>
                                      </p:tavLst>
                                    </p:anim>
                                    <p:anim calcmode="lin" valueType="num">
                                      <p:cBhvr>
                                        <p:cTn id="131" dur="500" fill="hold"/>
                                        <p:tgtEl>
                                          <p:spTgt spid="29"/>
                                        </p:tgtEl>
                                        <p:attrNameLst>
                                          <p:attrName>ppt_y</p:attrName>
                                        </p:attrNameLst>
                                      </p:cBhvr>
                                      <p:tavLst>
                                        <p:tav tm="0">
                                          <p:val>
                                            <p:fltVal val="0.5"/>
                                          </p:val>
                                        </p:tav>
                                        <p:tav tm="100000">
                                          <p:val>
                                            <p:strVal val="#ppt_y"/>
                                          </p:val>
                                        </p:tav>
                                      </p:tavLst>
                                    </p:anim>
                                  </p:childTnLst>
                                </p:cTn>
                              </p:par>
                            </p:childTnLst>
                          </p:cTn>
                        </p:par>
                        <p:par>
                          <p:cTn id="132" fill="hold">
                            <p:stCondLst>
                              <p:cond delay="6480"/>
                            </p:stCondLst>
                            <p:childTnLst>
                              <p:par>
                                <p:cTn id="133" presetID="53" presetClass="entr" presetSubtype="16" fill="hold" grpId="0" nodeType="afterEffect">
                                  <p:stCondLst>
                                    <p:cond delay="0"/>
                                  </p:stCondLst>
                                  <p:iterate type="lt">
                                    <p:tmPct val="10000"/>
                                  </p:iterate>
                                  <p:childTnLst>
                                    <p:set>
                                      <p:cBhvr>
                                        <p:cTn id="134" dur="1" fill="hold">
                                          <p:stCondLst>
                                            <p:cond delay="0"/>
                                          </p:stCondLst>
                                        </p:cTn>
                                        <p:tgtEl>
                                          <p:spTgt spid="30"/>
                                        </p:tgtEl>
                                        <p:attrNameLst>
                                          <p:attrName>style.visibility</p:attrName>
                                        </p:attrNameLst>
                                      </p:cBhvr>
                                      <p:to>
                                        <p:strVal val="visible"/>
                                      </p:to>
                                    </p:set>
                                    <p:anim calcmode="lin" valueType="num">
                                      <p:cBhvr>
                                        <p:cTn id="135" dur="100" fill="hold"/>
                                        <p:tgtEl>
                                          <p:spTgt spid="30"/>
                                        </p:tgtEl>
                                        <p:attrNameLst>
                                          <p:attrName>ppt_w</p:attrName>
                                        </p:attrNameLst>
                                      </p:cBhvr>
                                      <p:tavLst>
                                        <p:tav tm="0">
                                          <p:val>
                                            <p:fltVal val="0"/>
                                          </p:val>
                                        </p:tav>
                                        <p:tav tm="100000">
                                          <p:val>
                                            <p:strVal val="#ppt_w"/>
                                          </p:val>
                                        </p:tav>
                                      </p:tavLst>
                                    </p:anim>
                                    <p:anim calcmode="lin" valueType="num">
                                      <p:cBhvr>
                                        <p:cTn id="136" dur="100" fill="hold"/>
                                        <p:tgtEl>
                                          <p:spTgt spid="30"/>
                                        </p:tgtEl>
                                        <p:attrNameLst>
                                          <p:attrName>ppt_h</p:attrName>
                                        </p:attrNameLst>
                                      </p:cBhvr>
                                      <p:tavLst>
                                        <p:tav tm="0">
                                          <p:val>
                                            <p:fltVal val="0"/>
                                          </p:val>
                                        </p:tav>
                                        <p:tav tm="100000">
                                          <p:val>
                                            <p:strVal val="#ppt_h"/>
                                          </p:val>
                                        </p:tav>
                                      </p:tavLst>
                                    </p:anim>
                                    <p:animEffect transition="in" filter="fade">
                                      <p:cBhvr>
                                        <p:cTn id="137" dur="100"/>
                                        <p:tgtEl>
                                          <p:spTgt spid="30"/>
                                        </p:tgtEl>
                                      </p:cBhvr>
                                    </p:animEffect>
                                  </p:childTnLst>
                                </p:cTn>
                              </p:par>
                            </p:childTnLst>
                          </p:cTn>
                        </p:par>
                        <p:par>
                          <p:cTn id="138" fill="hold">
                            <p:stCondLst>
                              <p:cond delay="6730"/>
                            </p:stCondLst>
                            <p:childTnLst>
                              <p:par>
                                <p:cTn id="139" presetID="23" presetClass="entr" presetSubtype="528" fill="hold" grpId="0" nodeType="afterEffect">
                                  <p:stCondLst>
                                    <p:cond delay="0"/>
                                  </p:stCondLst>
                                  <p:childTnLst>
                                    <p:set>
                                      <p:cBhvr>
                                        <p:cTn id="140" dur="1" fill="hold">
                                          <p:stCondLst>
                                            <p:cond delay="0"/>
                                          </p:stCondLst>
                                        </p:cTn>
                                        <p:tgtEl>
                                          <p:spTgt spid="44"/>
                                        </p:tgtEl>
                                        <p:attrNameLst>
                                          <p:attrName>style.visibility</p:attrName>
                                        </p:attrNameLst>
                                      </p:cBhvr>
                                      <p:to>
                                        <p:strVal val="visible"/>
                                      </p:to>
                                    </p:set>
                                    <p:anim calcmode="lin" valueType="num">
                                      <p:cBhvr>
                                        <p:cTn id="141" dur="500" fill="hold"/>
                                        <p:tgtEl>
                                          <p:spTgt spid="44"/>
                                        </p:tgtEl>
                                        <p:attrNameLst>
                                          <p:attrName>ppt_w</p:attrName>
                                        </p:attrNameLst>
                                      </p:cBhvr>
                                      <p:tavLst>
                                        <p:tav tm="0">
                                          <p:val>
                                            <p:fltVal val="0"/>
                                          </p:val>
                                        </p:tav>
                                        <p:tav tm="100000">
                                          <p:val>
                                            <p:strVal val="#ppt_w"/>
                                          </p:val>
                                        </p:tav>
                                      </p:tavLst>
                                    </p:anim>
                                    <p:anim calcmode="lin" valueType="num">
                                      <p:cBhvr>
                                        <p:cTn id="142" dur="500" fill="hold"/>
                                        <p:tgtEl>
                                          <p:spTgt spid="44"/>
                                        </p:tgtEl>
                                        <p:attrNameLst>
                                          <p:attrName>ppt_h</p:attrName>
                                        </p:attrNameLst>
                                      </p:cBhvr>
                                      <p:tavLst>
                                        <p:tav tm="0">
                                          <p:val>
                                            <p:fltVal val="0"/>
                                          </p:val>
                                        </p:tav>
                                        <p:tav tm="100000">
                                          <p:val>
                                            <p:strVal val="#ppt_h"/>
                                          </p:val>
                                        </p:tav>
                                      </p:tavLst>
                                    </p:anim>
                                    <p:anim calcmode="lin" valueType="num">
                                      <p:cBhvr>
                                        <p:cTn id="143" dur="500" fill="hold"/>
                                        <p:tgtEl>
                                          <p:spTgt spid="44"/>
                                        </p:tgtEl>
                                        <p:attrNameLst>
                                          <p:attrName>ppt_x</p:attrName>
                                        </p:attrNameLst>
                                      </p:cBhvr>
                                      <p:tavLst>
                                        <p:tav tm="0">
                                          <p:val>
                                            <p:fltVal val="0.5"/>
                                          </p:val>
                                        </p:tav>
                                        <p:tav tm="100000">
                                          <p:val>
                                            <p:strVal val="#ppt_x"/>
                                          </p:val>
                                        </p:tav>
                                      </p:tavLst>
                                    </p:anim>
                                    <p:anim calcmode="lin" valueType="num">
                                      <p:cBhvr>
                                        <p:cTn id="144" dur="500" fill="hold"/>
                                        <p:tgtEl>
                                          <p:spTgt spid="44"/>
                                        </p:tgtEl>
                                        <p:attrNameLst>
                                          <p:attrName>ppt_y</p:attrName>
                                        </p:attrNameLst>
                                      </p:cBhvr>
                                      <p:tavLst>
                                        <p:tav tm="0">
                                          <p:val>
                                            <p:fltVal val="0.5"/>
                                          </p:val>
                                        </p:tav>
                                        <p:tav tm="100000">
                                          <p:val>
                                            <p:strVal val="#ppt_y"/>
                                          </p:val>
                                        </p:tav>
                                      </p:tavLst>
                                    </p:anim>
                                  </p:childTnLst>
                                </p:cTn>
                              </p:par>
                            </p:childTnLst>
                          </p:cTn>
                        </p:par>
                        <p:par>
                          <p:cTn id="145" fill="hold">
                            <p:stCondLst>
                              <p:cond delay="7230"/>
                            </p:stCondLst>
                            <p:childTnLst>
                              <p:par>
                                <p:cTn id="146" presetID="53" presetClass="entr" presetSubtype="16" fill="hold" grpId="0" nodeType="afterEffect">
                                  <p:stCondLst>
                                    <p:cond delay="0"/>
                                  </p:stCondLst>
                                  <p:iterate type="lt">
                                    <p:tmPct val="10000"/>
                                  </p:iterate>
                                  <p:childTnLst>
                                    <p:set>
                                      <p:cBhvr>
                                        <p:cTn id="147" dur="1" fill="hold">
                                          <p:stCondLst>
                                            <p:cond delay="0"/>
                                          </p:stCondLst>
                                        </p:cTn>
                                        <p:tgtEl>
                                          <p:spTgt spid="45"/>
                                        </p:tgtEl>
                                        <p:attrNameLst>
                                          <p:attrName>style.visibility</p:attrName>
                                        </p:attrNameLst>
                                      </p:cBhvr>
                                      <p:to>
                                        <p:strVal val="visible"/>
                                      </p:to>
                                    </p:set>
                                    <p:anim calcmode="lin" valueType="num">
                                      <p:cBhvr>
                                        <p:cTn id="148" dur="100" fill="hold"/>
                                        <p:tgtEl>
                                          <p:spTgt spid="45"/>
                                        </p:tgtEl>
                                        <p:attrNameLst>
                                          <p:attrName>ppt_w</p:attrName>
                                        </p:attrNameLst>
                                      </p:cBhvr>
                                      <p:tavLst>
                                        <p:tav tm="0">
                                          <p:val>
                                            <p:fltVal val="0"/>
                                          </p:val>
                                        </p:tav>
                                        <p:tav tm="100000">
                                          <p:val>
                                            <p:strVal val="#ppt_w"/>
                                          </p:val>
                                        </p:tav>
                                      </p:tavLst>
                                    </p:anim>
                                    <p:anim calcmode="lin" valueType="num">
                                      <p:cBhvr>
                                        <p:cTn id="149" dur="100" fill="hold"/>
                                        <p:tgtEl>
                                          <p:spTgt spid="45"/>
                                        </p:tgtEl>
                                        <p:attrNameLst>
                                          <p:attrName>ppt_h</p:attrName>
                                        </p:attrNameLst>
                                      </p:cBhvr>
                                      <p:tavLst>
                                        <p:tav tm="0">
                                          <p:val>
                                            <p:fltVal val="0"/>
                                          </p:val>
                                        </p:tav>
                                        <p:tav tm="100000">
                                          <p:val>
                                            <p:strVal val="#ppt_h"/>
                                          </p:val>
                                        </p:tav>
                                      </p:tavLst>
                                    </p:anim>
                                    <p:animEffect transition="in" filter="fade">
                                      <p:cBhvr>
                                        <p:cTn id="150" dur="1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p:bldP spid="26" grpId="0"/>
      <p:bldP spid="27" grpId="0"/>
      <p:bldP spid="29" grpId="0"/>
      <p:bldP spid="30" grpId="0"/>
      <p:bldP spid="32" grpId="0"/>
      <p:bldP spid="33" grpId="0"/>
      <p:bldP spid="35" grpId="0"/>
      <p:bldP spid="36" grpId="0"/>
      <p:bldP spid="44" grpId="0"/>
      <p:bldP spid="45" grpId="0"/>
      <p:bldP spid="47" grpId="0"/>
      <p:bldP spid="48" grpId="0"/>
      <p:bldP spid="31" grpId="0"/>
      <p:bldP spid="31" grpId="1"/>
      <p:bldP spid="34" grpId="0" animBg="1"/>
      <p:bldP spid="34"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椭圆 81"/>
          <p:cNvSpPr/>
          <p:nvPr/>
        </p:nvSpPr>
        <p:spPr>
          <a:xfrm>
            <a:off x="5413755" y="1534841"/>
            <a:ext cx="840724" cy="840724"/>
          </a:xfrm>
          <a:prstGeom prst="ellips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093B5C"/>
                </a:solidFill>
                <a:latin typeface="微软雅黑" panose="020B0503020204020204" pitchFamily="34" charset="-122"/>
                <a:ea typeface="微软雅黑" panose="020B0503020204020204" pitchFamily="34" charset="-122"/>
              </a:rPr>
              <a:t>A</a:t>
            </a:r>
            <a:endParaRPr lang="zh-HK" altLang="en-US" sz="3600" b="1" dirty="0">
              <a:solidFill>
                <a:srgbClr val="093B5C"/>
              </a:solidFill>
              <a:latin typeface="微软雅黑" panose="020B0503020204020204" pitchFamily="34" charset="-122"/>
              <a:ea typeface="微软雅黑" panose="020B0503020204020204" pitchFamily="34" charset="-122"/>
            </a:endParaRPr>
          </a:p>
        </p:txBody>
      </p:sp>
      <p:sp>
        <p:nvSpPr>
          <p:cNvPr id="83" name="椭圆 82"/>
          <p:cNvSpPr/>
          <p:nvPr/>
        </p:nvSpPr>
        <p:spPr>
          <a:xfrm>
            <a:off x="6254480" y="3051076"/>
            <a:ext cx="840724" cy="840724"/>
          </a:xfrm>
          <a:prstGeom prst="ellips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093B5C"/>
                </a:solidFill>
                <a:latin typeface="微软雅黑" panose="020B0503020204020204" pitchFamily="34" charset="-122"/>
                <a:ea typeface="微软雅黑" panose="020B0503020204020204" pitchFamily="34" charset="-122"/>
              </a:rPr>
              <a:t>B</a:t>
            </a:r>
            <a:endParaRPr lang="zh-HK" altLang="en-US" sz="3600" b="1" dirty="0">
              <a:solidFill>
                <a:srgbClr val="093B5C"/>
              </a:solidFill>
              <a:latin typeface="微软雅黑" panose="020B0503020204020204" pitchFamily="34" charset="-122"/>
              <a:ea typeface="微软雅黑" panose="020B0503020204020204" pitchFamily="34" charset="-122"/>
            </a:endParaRPr>
          </a:p>
        </p:txBody>
      </p:sp>
      <p:sp>
        <p:nvSpPr>
          <p:cNvPr id="84" name="椭圆 83"/>
          <p:cNvSpPr/>
          <p:nvPr/>
        </p:nvSpPr>
        <p:spPr>
          <a:xfrm>
            <a:off x="5413755" y="4567313"/>
            <a:ext cx="840724" cy="840724"/>
          </a:xfrm>
          <a:prstGeom prst="ellips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093B5C"/>
                </a:solidFill>
                <a:latin typeface="微软雅黑" panose="020B0503020204020204" pitchFamily="34" charset="-122"/>
                <a:ea typeface="微软雅黑" panose="020B0503020204020204" pitchFamily="34" charset="-122"/>
              </a:rPr>
              <a:t>C</a:t>
            </a:r>
            <a:endParaRPr lang="zh-HK" altLang="en-US" sz="3600" b="1" dirty="0">
              <a:solidFill>
                <a:srgbClr val="093B5C"/>
              </a:solidFill>
              <a:latin typeface="微软雅黑" panose="020B0503020204020204" pitchFamily="34" charset="-122"/>
              <a:ea typeface="微软雅黑" panose="020B0503020204020204" pitchFamily="34" charset="-122"/>
            </a:endParaRPr>
          </a:p>
        </p:txBody>
      </p:sp>
      <p:cxnSp>
        <p:nvCxnSpPr>
          <p:cNvPr id="85" name="直接连接符 34"/>
          <p:cNvCxnSpPr/>
          <p:nvPr/>
        </p:nvCxnSpPr>
        <p:spPr>
          <a:xfrm flipV="1">
            <a:off x="4513284" y="2208535"/>
            <a:ext cx="743729" cy="441589"/>
          </a:xfrm>
          <a:prstGeom prst="line">
            <a:avLst/>
          </a:prstGeom>
          <a:ln w="28575">
            <a:solidFill>
              <a:srgbClr val="093B5C"/>
            </a:solidFill>
          </a:ln>
        </p:spPr>
        <p:style>
          <a:lnRef idx="1">
            <a:schemeClr val="accent1"/>
          </a:lnRef>
          <a:fillRef idx="0">
            <a:schemeClr val="accent1"/>
          </a:fillRef>
          <a:effectRef idx="0">
            <a:schemeClr val="accent1"/>
          </a:effectRef>
          <a:fontRef idx="minor">
            <a:schemeClr val="tx1"/>
          </a:fontRef>
        </p:style>
      </p:cxnSp>
      <p:cxnSp>
        <p:nvCxnSpPr>
          <p:cNvPr id="86" name="直接连接符 37"/>
          <p:cNvCxnSpPr/>
          <p:nvPr/>
        </p:nvCxnSpPr>
        <p:spPr>
          <a:xfrm>
            <a:off x="4728129" y="3471438"/>
            <a:ext cx="1336389" cy="0"/>
          </a:xfrm>
          <a:prstGeom prst="line">
            <a:avLst/>
          </a:prstGeom>
          <a:ln w="28575">
            <a:solidFill>
              <a:srgbClr val="093B5C"/>
            </a:solidFill>
          </a:ln>
        </p:spPr>
        <p:style>
          <a:lnRef idx="1">
            <a:schemeClr val="accent1"/>
          </a:lnRef>
          <a:fillRef idx="0">
            <a:schemeClr val="accent1"/>
          </a:fillRef>
          <a:effectRef idx="0">
            <a:schemeClr val="accent1"/>
          </a:effectRef>
          <a:fontRef idx="minor">
            <a:schemeClr val="tx1"/>
          </a:fontRef>
        </p:style>
      </p:cxnSp>
      <p:cxnSp>
        <p:nvCxnSpPr>
          <p:cNvPr id="87" name="直接连接符 38"/>
          <p:cNvCxnSpPr/>
          <p:nvPr/>
        </p:nvCxnSpPr>
        <p:spPr>
          <a:xfrm>
            <a:off x="4513284" y="4292754"/>
            <a:ext cx="743729" cy="441589"/>
          </a:xfrm>
          <a:prstGeom prst="line">
            <a:avLst/>
          </a:prstGeom>
          <a:ln w="28575">
            <a:solidFill>
              <a:srgbClr val="093B5C"/>
            </a:solidFill>
          </a:ln>
        </p:spPr>
        <p:style>
          <a:lnRef idx="1">
            <a:schemeClr val="accent1"/>
          </a:lnRef>
          <a:fillRef idx="0">
            <a:schemeClr val="accent1"/>
          </a:fillRef>
          <a:effectRef idx="0">
            <a:schemeClr val="accent1"/>
          </a:effectRef>
          <a:fontRef idx="minor">
            <a:schemeClr val="tx1"/>
          </a:fontRef>
        </p:style>
      </p:cxnSp>
      <p:sp>
        <p:nvSpPr>
          <p:cNvPr id="95" name="椭圆 94"/>
          <p:cNvSpPr/>
          <p:nvPr/>
        </p:nvSpPr>
        <p:spPr>
          <a:xfrm>
            <a:off x="1279516" y="2049802"/>
            <a:ext cx="2797850" cy="2797850"/>
          </a:xfrm>
          <a:prstGeom prst="ellips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
        <p:nvSpPr>
          <p:cNvPr id="56" name="Freeform 5"/>
          <p:cNvSpPr>
            <a:spLocks/>
          </p:cNvSpPr>
          <p:nvPr/>
        </p:nvSpPr>
        <p:spPr bwMode="auto">
          <a:xfrm flipH="1">
            <a:off x="1904934" y="2423494"/>
            <a:ext cx="1675580" cy="2050465"/>
          </a:xfrm>
          <a:custGeom>
            <a:avLst/>
            <a:gdLst>
              <a:gd name="T0" fmla="*/ 1412 w 1646"/>
              <a:gd name="T1" fmla="*/ 1674 h 2015"/>
              <a:gd name="T2" fmla="*/ 1372 w 1646"/>
              <a:gd name="T3" fmla="*/ 1163 h 2015"/>
              <a:gd name="T4" fmla="*/ 1439 w 1646"/>
              <a:gd name="T5" fmla="*/ 1075 h 2015"/>
              <a:gd name="T6" fmla="*/ 1536 w 1646"/>
              <a:gd name="T7" fmla="*/ 808 h 2015"/>
              <a:gd name="T8" fmla="*/ 1247 w 1646"/>
              <a:gd name="T9" fmla="*/ 156 h 2015"/>
              <a:gd name="T10" fmla="*/ 493 w 1646"/>
              <a:gd name="T11" fmla="*/ 100 h 2015"/>
              <a:gd name="T12" fmla="*/ 398 w 1646"/>
              <a:gd name="T13" fmla="*/ 157 h 2015"/>
              <a:gd name="T14" fmla="*/ 163 w 1646"/>
              <a:gd name="T15" fmla="*/ 524 h 2015"/>
              <a:gd name="T16" fmla="*/ 126 w 1646"/>
              <a:gd name="T17" fmla="*/ 617 h 2015"/>
              <a:gd name="T18" fmla="*/ 134 w 1646"/>
              <a:gd name="T19" fmla="*/ 682 h 2015"/>
              <a:gd name="T20" fmla="*/ 133 w 1646"/>
              <a:gd name="T21" fmla="*/ 749 h 2015"/>
              <a:gd name="T22" fmla="*/ 20 w 1646"/>
              <a:gd name="T23" fmla="*/ 977 h 2015"/>
              <a:gd name="T24" fmla="*/ 1 w 1646"/>
              <a:gd name="T25" fmla="*/ 1022 h 2015"/>
              <a:gd name="T26" fmla="*/ 35 w 1646"/>
              <a:gd name="T27" fmla="*/ 1079 h 2015"/>
              <a:gd name="T28" fmla="*/ 89 w 1646"/>
              <a:gd name="T29" fmla="*/ 1092 h 2015"/>
              <a:gd name="T30" fmla="*/ 103 w 1646"/>
              <a:gd name="T31" fmla="*/ 1178 h 2015"/>
              <a:gd name="T32" fmla="*/ 88 w 1646"/>
              <a:gd name="T33" fmla="*/ 1208 h 2015"/>
              <a:gd name="T34" fmla="*/ 113 w 1646"/>
              <a:gd name="T35" fmla="*/ 1250 h 2015"/>
              <a:gd name="T36" fmla="*/ 141 w 1646"/>
              <a:gd name="T37" fmla="*/ 1260 h 2015"/>
              <a:gd name="T38" fmla="*/ 118 w 1646"/>
              <a:gd name="T39" fmla="*/ 1278 h 2015"/>
              <a:gd name="T40" fmla="*/ 136 w 1646"/>
              <a:gd name="T41" fmla="*/ 1339 h 2015"/>
              <a:gd name="T42" fmla="*/ 151 w 1646"/>
              <a:gd name="T43" fmla="*/ 1373 h 2015"/>
              <a:gd name="T44" fmla="*/ 139 w 1646"/>
              <a:gd name="T45" fmla="*/ 1432 h 2015"/>
              <a:gd name="T46" fmla="*/ 215 w 1646"/>
              <a:gd name="T47" fmla="*/ 1540 h 2015"/>
              <a:gd name="T48" fmla="*/ 436 w 1646"/>
              <a:gd name="T49" fmla="*/ 1546 h 2015"/>
              <a:gd name="T50" fmla="*/ 541 w 1646"/>
              <a:gd name="T51" fmla="*/ 1617 h 2015"/>
              <a:gd name="T52" fmla="*/ 560 w 1646"/>
              <a:gd name="T53" fmla="*/ 1684 h 2015"/>
              <a:gd name="T54" fmla="*/ 644 w 1646"/>
              <a:gd name="T55" fmla="*/ 1879 h 2015"/>
              <a:gd name="T56" fmla="*/ 607 w 1646"/>
              <a:gd name="T57" fmla="*/ 2015 h 2015"/>
              <a:gd name="T58" fmla="*/ 1646 w 1646"/>
              <a:gd name="T59" fmla="*/ 2015 h 2015"/>
              <a:gd name="T60" fmla="*/ 1412 w 1646"/>
              <a:gd name="T61" fmla="*/ 1674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46" h="2015">
                <a:moveTo>
                  <a:pt x="1412" y="1674"/>
                </a:moveTo>
                <a:cubicBezTo>
                  <a:pt x="1287" y="1534"/>
                  <a:pt x="1265" y="1326"/>
                  <a:pt x="1372" y="1163"/>
                </a:cubicBezTo>
                <a:cubicBezTo>
                  <a:pt x="1391" y="1135"/>
                  <a:pt x="1413" y="1106"/>
                  <a:pt x="1439" y="1075"/>
                </a:cubicBezTo>
                <a:cubicBezTo>
                  <a:pt x="1499" y="1000"/>
                  <a:pt x="1530" y="907"/>
                  <a:pt x="1536" y="808"/>
                </a:cubicBezTo>
                <a:cubicBezTo>
                  <a:pt x="1551" y="579"/>
                  <a:pt x="1439" y="291"/>
                  <a:pt x="1247" y="156"/>
                </a:cubicBezTo>
                <a:cubicBezTo>
                  <a:pt x="1032" y="18"/>
                  <a:pt x="744" y="0"/>
                  <a:pt x="493" y="100"/>
                </a:cubicBezTo>
                <a:cubicBezTo>
                  <a:pt x="460" y="116"/>
                  <a:pt x="429" y="135"/>
                  <a:pt x="398" y="157"/>
                </a:cubicBezTo>
                <a:cubicBezTo>
                  <a:pt x="258" y="258"/>
                  <a:pt x="224" y="369"/>
                  <a:pt x="163" y="524"/>
                </a:cubicBezTo>
                <a:cubicBezTo>
                  <a:pt x="151" y="554"/>
                  <a:pt x="133" y="585"/>
                  <a:pt x="126" y="617"/>
                </a:cubicBezTo>
                <a:cubicBezTo>
                  <a:pt x="119" y="652"/>
                  <a:pt x="127" y="664"/>
                  <a:pt x="134" y="682"/>
                </a:cubicBezTo>
                <a:cubicBezTo>
                  <a:pt x="145" y="707"/>
                  <a:pt x="144" y="723"/>
                  <a:pt x="133" y="749"/>
                </a:cubicBezTo>
                <a:cubicBezTo>
                  <a:pt x="97" y="826"/>
                  <a:pt x="65" y="904"/>
                  <a:pt x="20" y="977"/>
                </a:cubicBezTo>
                <a:cubicBezTo>
                  <a:pt x="12" y="989"/>
                  <a:pt x="2" y="1005"/>
                  <a:pt x="1" y="1022"/>
                </a:cubicBezTo>
                <a:cubicBezTo>
                  <a:pt x="0" y="1046"/>
                  <a:pt x="11" y="1070"/>
                  <a:pt x="35" y="1079"/>
                </a:cubicBezTo>
                <a:cubicBezTo>
                  <a:pt x="52" y="1085"/>
                  <a:pt x="71" y="1083"/>
                  <a:pt x="89" y="1092"/>
                </a:cubicBezTo>
                <a:cubicBezTo>
                  <a:pt x="130" y="1112"/>
                  <a:pt x="124" y="1148"/>
                  <a:pt x="103" y="1178"/>
                </a:cubicBezTo>
                <a:cubicBezTo>
                  <a:pt x="96" y="1189"/>
                  <a:pt x="89" y="1199"/>
                  <a:pt x="88" y="1208"/>
                </a:cubicBezTo>
                <a:cubicBezTo>
                  <a:pt x="85" y="1225"/>
                  <a:pt x="90" y="1240"/>
                  <a:pt x="113" y="1250"/>
                </a:cubicBezTo>
                <a:cubicBezTo>
                  <a:pt x="120" y="1254"/>
                  <a:pt x="130" y="1257"/>
                  <a:pt x="141" y="1260"/>
                </a:cubicBezTo>
                <a:cubicBezTo>
                  <a:pt x="131" y="1266"/>
                  <a:pt x="123" y="1272"/>
                  <a:pt x="118" y="1278"/>
                </a:cubicBezTo>
                <a:cubicBezTo>
                  <a:pt x="94" y="1302"/>
                  <a:pt x="114" y="1325"/>
                  <a:pt x="136" y="1339"/>
                </a:cubicBezTo>
                <a:cubicBezTo>
                  <a:pt x="150" y="1348"/>
                  <a:pt x="159" y="1356"/>
                  <a:pt x="151" y="1373"/>
                </a:cubicBezTo>
                <a:cubicBezTo>
                  <a:pt x="142" y="1393"/>
                  <a:pt x="139" y="1413"/>
                  <a:pt x="139" y="1432"/>
                </a:cubicBezTo>
                <a:cubicBezTo>
                  <a:pt x="140" y="1481"/>
                  <a:pt x="166" y="1527"/>
                  <a:pt x="215" y="1540"/>
                </a:cubicBezTo>
                <a:cubicBezTo>
                  <a:pt x="277" y="1556"/>
                  <a:pt x="371" y="1542"/>
                  <a:pt x="436" y="1546"/>
                </a:cubicBezTo>
                <a:cubicBezTo>
                  <a:pt x="483" y="1550"/>
                  <a:pt x="520" y="1567"/>
                  <a:pt x="541" y="1617"/>
                </a:cubicBezTo>
                <a:cubicBezTo>
                  <a:pt x="550" y="1639"/>
                  <a:pt x="555" y="1661"/>
                  <a:pt x="560" y="1684"/>
                </a:cubicBezTo>
                <a:cubicBezTo>
                  <a:pt x="577" y="1767"/>
                  <a:pt x="616" y="1806"/>
                  <a:pt x="644" y="1879"/>
                </a:cubicBezTo>
                <a:cubicBezTo>
                  <a:pt x="660" y="1920"/>
                  <a:pt x="660" y="1966"/>
                  <a:pt x="607" y="2015"/>
                </a:cubicBezTo>
                <a:cubicBezTo>
                  <a:pt x="1646" y="2015"/>
                  <a:pt x="1646" y="2015"/>
                  <a:pt x="1646" y="2015"/>
                </a:cubicBezTo>
                <a:cubicBezTo>
                  <a:pt x="1600" y="1886"/>
                  <a:pt x="1527" y="1803"/>
                  <a:pt x="1412" y="1674"/>
                </a:cubicBezTo>
                <a:close/>
              </a:path>
            </a:pathLst>
          </a:custGeom>
          <a:solidFill>
            <a:srgbClr val="093B5C"/>
          </a:solidFill>
          <a:ln w="25400">
            <a:solidFill>
              <a:srgbClr val="083451"/>
            </a:solidFill>
          </a:ln>
          <a:effectLst>
            <a:outerShdw blurRad="762000" dist="5080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54" name="Freeform 34"/>
          <p:cNvSpPr>
            <a:spLocks noChangeAspect="1" noEditPoints="1"/>
          </p:cNvSpPr>
          <p:nvPr/>
        </p:nvSpPr>
        <p:spPr bwMode="auto">
          <a:xfrm>
            <a:off x="2299684" y="2700350"/>
            <a:ext cx="866818" cy="1179477"/>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a:extLst/>
        </p:spPr>
        <p:txBody>
          <a:bodyPr/>
          <a:lstStyle/>
          <a:p>
            <a:endParaRPr lang="zh-CN" altLang="en-US" sz="1180">
              <a:solidFill>
                <a:schemeClr val="accent1"/>
              </a:solidFill>
            </a:endParaRPr>
          </a:p>
        </p:txBody>
      </p:sp>
      <p:sp>
        <p:nvSpPr>
          <p:cNvPr id="106" name="矩形 105"/>
          <p:cNvSpPr/>
          <p:nvPr/>
        </p:nvSpPr>
        <p:spPr>
          <a:xfrm>
            <a:off x="6411223" y="1760788"/>
            <a:ext cx="5553469" cy="1077218"/>
          </a:xfrm>
          <a:prstGeom prst="rect">
            <a:avLst/>
          </a:prstGeom>
        </p:spPr>
        <p:txBody>
          <a:bodyPr wrap="square">
            <a:spAutoFit/>
          </a:bodyPr>
          <a:lstStyle/>
          <a:p>
            <a:pPr algn="just"/>
            <a:r>
              <a:rPr lang="zh-CN" altLang="zh-CN" sz="1600" dirty="0">
                <a:latin typeface="Microsoft YaHei" charset="-122"/>
                <a:ea typeface="Microsoft YaHei" charset="-122"/>
                <a:cs typeface="Microsoft YaHei" charset="-122"/>
              </a:rPr>
              <a:t>是否能将</a:t>
            </a:r>
            <a:r>
              <a:rPr lang="en-US" altLang="zh-CN" sz="1600" dirty="0" smtClean="0">
                <a:latin typeface="Microsoft YaHei" charset="-122"/>
                <a:ea typeface="Microsoft YaHei" charset="-122"/>
                <a:cs typeface="Microsoft YaHei" charset="-122"/>
              </a:rPr>
              <a:t>GHOST</a:t>
            </a:r>
            <a:r>
              <a:rPr lang="zh-CN" altLang="en-US" sz="1600" dirty="0" smtClean="0">
                <a:latin typeface="Microsoft YaHei" charset="-122"/>
                <a:ea typeface="Microsoft YaHei" charset="-122"/>
                <a:cs typeface="Microsoft YaHei" charset="-122"/>
              </a:rPr>
              <a:t>和</a:t>
            </a:r>
            <a:r>
              <a:rPr lang="en-US" altLang="zh-CN" sz="1600" dirty="0" smtClean="0">
                <a:latin typeface="Microsoft YaHei" charset="-122"/>
                <a:ea typeface="Microsoft YaHei" charset="-122"/>
                <a:cs typeface="Microsoft YaHei" charset="-122"/>
              </a:rPr>
              <a:t>Inclusive</a:t>
            </a:r>
            <a:r>
              <a:rPr lang="zh-CN" altLang="zh-CN" sz="1600" dirty="0" smtClean="0">
                <a:latin typeface="Microsoft YaHei" charset="-122"/>
                <a:ea typeface="Microsoft YaHei" charset="-122"/>
                <a:cs typeface="Microsoft YaHei" charset="-122"/>
              </a:rPr>
              <a:t>中</a:t>
            </a:r>
            <a:r>
              <a:rPr lang="zh-CN" altLang="zh-CN" sz="1600" dirty="0">
                <a:latin typeface="Microsoft YaHei" charset="-122"/>
                <a:ea typeface="Microsoft YaHei" charset="-122"/>
                <a:cs typeface="Microsoft YaHei" charset="-122"/>
              </a:rPr>
              <a:t>的有效信息选择方法应用到</a:t>
            </a:r>
            <a:r>
              <a:rPr lang="en-US" altLang="zh-CN" sz="1600" dirty="0">
                <a:latin typeface="Microsoft YaHei" charset="-122"/>
                <a:ea typeface="Microsoft YaHei" charset="-122"/>
                <a:cs typeface="Microsoft YaHei" charset="-122"/>
              </a:rPr>
              <a:t>Bitcoin-NG</a:t>
            </a:r>
            <a:r>
              <a:rPr lang="zh-CN" altLang="zh-CN" sz="1600" dirty="0">
                <a:latin typeface="Microsoft YaHei" charset="-122"/>
                <a:ea typeface="Microsoft YaHei" charset="-122"/>
                <a:cs typeface="Microsoft YaHei" charset="-122"/>
              </a:rPr>
              <a:t>中</a:t>
            </a:r>
            <a:r>
              <a:rPr lang="zh-CN" altLang="zh-CN" sz="1600" dirty="0" smtClean="0">
                <a:latin typeface="Microsoft YaHei" charset="-122"/>
                <a:ea typeface="Microsoft YaHei" charset="-122"/>
                <a:cs typeface="Microsoft YaHei" charset="-122"/>
              </a:rPr>
              <a:t>？将</a:t>
            </a:r>
            <a:r>
              <a:rPr lang="en-US" altLang="zh-CN" sz="1600" dirty="0">
                <a:latin typeface="Microsoft YaHei" charset="-122"/>
                <a:ea typeface="Microsoft YaHei" charset="-122"/>
                <a:cs typeface="Microsoft YaHei" charset="-122"/>
              </a:rPr>
              <a:t>GHOST</a:t>
            </a:r>
            <a:r>
              <a:rPr lang="zh-CN" altLang="zh-CN" sz="1600" dirty="0" smtClean="0">
                <a:latin typeface="Microsoft YaHei" charset="-122"/>
                <a:ea typeface="Microsoft YaHei" charset="-122"/>
                <a:cs typeface="Microsoft YaHei" charset="-122"/>
              </a:rPr>
              <a:t>方法</a:t>
            </a:r>
            <a:r>
              <a:rPr lang="zh-CN" altLang="en-US" sz="1600" dirty="0" smtClean="0">
                <a:latin typeface="Microsoft YaHei" charset="-122"/>
                <a:ea typeface="Microsoft YaHei" charset="-122"/>
                <a:cs typeface="Microsoft YaHei" charset="-122"/>
              </a:rPr>
              <a:t>与</a:t>
            </a:r>
            <a:r>
              <a:rPr lang="en-US" altLang="zh-CN" sz="1600" dirty="0" smtClean="0">
                <a:latin typeface="Microsoft YaHei" charset="-122"/>
                <a:ea typeface="Microsoft YaHei" charset="-122"/>
                <a:cs typeface="Microsoft YaHei" charset="-122"/>
              </a:rPr>
              <a:t>Bitcoin-NG</a:t>
            </a:r>
            <a:r>
              <a:rPr lang="zh-CN" altLang="zh-CN" sz="1600" dirty="0">
                <a:latin typeface="Microsoft YaHei" charset="-122"/>
                <a:ea typeface="Microsoft YaHei" charset="-122"/>
                <a:cs typeface="Microsoft YaHei" charset="-122"/>
              </a:rPr>
              <a:t>结合起来可以极大地加快</a:t>
            </a:r>
            <a:r>
              <a:rPr lang="en-US" altLang="zh-CN" sz="1600" dirty="0">
                <a:latin typeface="Microsoft YaHei" charset="-122"/>
                <a:ea typeface="Microsoft YaHei" charset="-122"/>
                <a:cs typeface="Microsoft YaHei" charset="-122"/>
              </a:rPr>
              <a:t>key block</a:t>
            </a:r>
            <a:r>
              <a:rPr lang="zh-CN" altLang="zh-CN" sz="1600" dirty="0">
                <a:latin typeface="Microsoft YaHei" charset="-122"/>
                <a:ea typeface="Microsoft YaHei" charset="-122"/>
                <a:cs typeface="Microsoft YaHei" charset="-122"/>
              </a:rPr>
              <a:t>的生成速率，从而降低系统</a:t>
            </a:r>
            <a:r>
              <a:rPr lang="zh-CN" altLang="zh-CN" sz="1600" dirty="0" smtClean="0">
                <a:latin typeface="Microsoft YaHei" charset="-122"/>
                <a:ea typeface="Microsoft YaHei" charset="-122"/>
                <a:cs typeface="Microsoft YaHei" charset="-122"/>
              </a:rPr>
              <a:t>延迟</a:t>
            </a:r>
            <a:r>
              <a:rPr lang="zh-CN" altLang="en-US" sz="1600" dirty="0" smtClean="0">
                <a:latin typeface="Microsoft YaHei" charset="-122"/>
                <a:ea typeface="Microsoft YaHei" charset="-122"/>
                <a:cs typeface="Microsoft YaHei" charset="-122"/>
              </a:rPr>
              <a:t>，</a:t>
            </a:r>
            <a:r>
              <a:rPr lang="zh-CN" altLang="zh-CN" sz="1600" dirty="0" smtClean="0">
                <a:latin typeface="Microsoft YaHei" charset="-122"/>
                <a:ea typeface="Microsoft YaHei" charset="-122"/>
                <a:cs typeface="Microsoft YaHei" charset="-122"/>
              </a:rPr>
              <a:t>提高</a:t>
            </a:r>
            <a:r>
              <a:rPr lang="zh-CN" altLang="zh-CN" sz="1600" dirty="0">
                <a:latin typeface="Microsoft YaHei" charset="-122"/>
                <a:ea typeface="Microsoft YaHei" charset="-122"/>
                <a:cs typeface="Microsoft YaHei" charset="-122"/>
              </a:rPr>
              <a:t>系统的吞吐量。 </a:t>
            </a:r>
            <a:endParaRPr lang="zh-CN" altLang="en-US" sz="1600" dirty="0">
              <a:solidFill>
                <a:schemeClr val="tx1">
                  <a:lumMod val="75000"/>
                  <a:lumOff val="25000"/>
                </a:schemeClr>
              </a:solidFill>
              <a:latin typeface="Microsoft YaHei" charset="-122"/>
              <a:ea typeface="Microsoft YaHei" charset="-122"/>
              <a:cs typeface="Microsoft YaHei" charset="-122"/>
            </a:endParaRPr>
          </a:p>
        </p:txBody>
      </p:sp>
      <p:sp>
        <p:nvSpPr>
          <p:cNvPr id="107" name="矩形 106"/>
          <p:cNvSpPr/>
          <p:nvPr/>
        </p:nvSpPr>
        <p:spPr>
          <a:xfrm>
            <a:off x="6411221" y="1410953"/>
            <a:ext cx="3490014" cy="400110"/>
          </a:xfrm>
          <a:prstGeom prst="rect">
            <a:avLst/>
          </a:prstGeom>
        </p:spPr>
        <p:txBody>
          <a:bodyPr wrap="square">
            <a:spAutoFit/>
          </a:bodyPr>
          <a:lstStyle/>
          <a:p>
            <a:r>
              <a:rPr lang="en-US" altLang="zh-CN" sz="2000" b="1" dirty="0" err="1" smtClean="0">
                <a:solidFill>
                  <a:srgbClr val="093B5C"/>
                </a:solidFill>
                <a:latin typeface="微软雅黑" panose="020B0503020204020204" pitchFamily="34" charset="-122"/>
                <a:ea typeface="微软雅黑" panose="020B0503020204020204" pitchFamily="34" charset="-122"/>
              </a:rPr>
              <a:t>GHOST+Bitcoin-NG</a:t>
            </a:r>
            <a:r>
              <a:rPr lang="zh-CN" altLang="en-US" sz="2000" b="1" dirty="0" smtClean="0">
                <a:solidFill>
                  <a:srgbClr val="093B5C"/>
                </a:solidFill>
                <a:latin typeface="微软雅黑" panose="020B0503020204020204" pitchFamily="34" charset="-122"/>
                <a:ea typeface="微软雅黑" panose="020B0503020204020204" pitchFamily="34" charset="-122"/>
              </a:rPr>
              <a:t> ？</a:t>
            </a:r>
            <a:endParaRPr lang="zh-CN" altLang="en-US" sz="2000" b="1" dirty="0">
              <a:solidFill>
                <a:srgbClr val="093B5C"/>
              </a:solidFill>
              <a:latin typeface="微软雅黑" panose="020B0503020204020204" pitchFamily="34" charset="-122"/>
              <a:ea typeface="微软雅黑" panose="020B0503020204020204" pitchFamily="34" charset="-122"/>
            </a:endParaRPr>
          </a:p>
        </p:txBody>
      </p:sp>
      <p:sp>
        <p:nvSpPr>
          <p:cNvPr id="109" name="矩形 108"/>
          <p:cNvSpPr/>
          <p:nvPr/>
        </p:nvSpPr>
        <p:spPr>
          <a:xfrm>
            <a:off x="6411223" y="4793260"/>
            <a:ext cx="5661957" cy="584775"/>
          </a:xfrm>
          <a:prstGeom prst="rect">
            <a:avLst/>
          </a:prstGeom>
        </p:spPr>
        <p:txBody>
          <a:bodyPr wrap="square">
            <a:spAutoFit/>
          </a:bodyPr>
          <a:lstStyle/>
          <a:p>
            <a:r>
              <a:rPr lang="zh-CN" altLang="en-US" sz="1600" dirty="0" smtClean="0">
                <a:latin typeface="Microsoft YaHei" charset="-122"/>
                <a:ea typeface="Microsoft YaHei" charset="-122"/>
                <a:cs typeface="Microsoft YaHei" charset="-122"/>
              </a:rPr>
              <a:t>能否</a:t>
            </a:r>
            <a:r>
              <a:rPr lang="zh-CN" altLang="zh-CN" sz="1600" dirty="0" smtClean="0">
                <a:latin typeface="Microsoft YaHei" charset="-122"/>
                <a:ea typeface="Microsoft YaHei" charset="-122"/>
                <a:cs typeface="Microsoft YaHei" charset="-122"/>
              </a:rPr>
              <a:t>借鉴</a:t>
            </a:r>
            <a:r>
              <a:rPr lang="en-US" altLang="zh-CN" sz="1600" dirty="0">
                <a:latin typeface="Microsoft YaHei" charset="-122"/>
                <a:ea typeface="Microsoft YaHei" charset="-122"/>
                <a:cs typeface="Microsoft YaHei" charset="-122"/>
              </a:rPr>
              <a:t>POA</a:t>
            </a:r>
            <a:r>
              <a:rPr lang="zh-CN" altLang="zh-CN" sz="1600" dirty="0">
                <a:latin typeface="Microsoft YaHei" charset="-122"/>
                <a:ea typeface="Microsoft YaHei" charset="-122"/>
                <a:cs typeface="Microsoft YaHei" charset="-122"/>
              </a:rPr>
              <a:t>的思路，通过将算法结合，增加一些认证步骤</a:t>
            </a:r>
            <a:r>
              <a:rPr lang="zh-CN" altLang="zh-CN" sz="1600" dirty="0" smtClean="0">
                <a:latin typeface="Microsoft YaHei" charset="-122"/>
                <a:ea typeface="Microsoft YaHei" charset="-122"/>
                <a:cs typeface="Microsoft YaHei" charset="-122"/>
              </a:rPr>
              <a:t>。</a:t>
            </a:r>
            <a:r>
              <a:rPr lang="en-US" altLang="zh-CN" sz="1600" dirty="0" smtClean="0">
                <a:latin typeface="Microsoft YaHei" charset="-122"/>
                <a:ea typeface="Microsoft YaHei" charset="-122"/>
                <a:cs typeface="Microsoft YaHei" charset="-122"/>
              </a:rPr>
              <a:t>    </a:t>
            </a:r>
            <a:r>
              <a:rPr lang="zh-CN" altLang="en-US" sz="1600" dirty="0" smtClean="0">
                <a:latin typeface="Microsoft YaHei" charset="-122"/>
                <a:ea typeface="Microsoft YaHei" charset="-122"/>
                <a:cs typeface="Microsoft YaHei" charset="-122"/>
              </a:rPr>
              <a:t>或</a:t>
            </a:r>
            <a:r>
              <a:rPr lang="zh-CN" altLang="zh-CN" sz="1600" dirty="0" smtClean="0">
                <a:latin typeface="Microsoft YaHei" charset="-122"/>
                <a:ea typeface="Microsoft YaHei" charset="-122"/>
                <a:cs typeface="Microsoft YaHei" charset="-122"/>
              </a:rPr>
              <a:t>将算法通过拓扑结构结合，如</a:t>
            </a:r>
            <a:r>
              <a:rPr lang="en-US" altLang="zh-CN" sz="1600" dirty="0" smtClean="0">
                <a:latin typeface="Microsoft YaHei" charset="-122"/>
                <a:ea typeface="Microsoft YaHei" charset="-122"/>
                <a:cs typeface="Microsoft YaHei" charset="-122"/>
              </a:rPr>
              <a:t>POW</a:t>
            </a:r>
            <a:r>
              <a:rPr lang="zh-CN" altLang="en-US" sz="1600" dirty="0">
                <a:latin typeface="Microsoft YaHei" charset="-122"/>
                <a:ea typeface="Microsoft YaHei" charset="-122"/>
                <a:cs typeface="Microsoft YaHei" charset="-122"/>
              </a:rPr>
              <a:t>、</a:t>
            </a:r>
            <a:r>
              <a:rPr lang="en-US" altLang="zh-CN" sz="1600" dirty="0" smtClean="0">
                <a:latin typeface="Microsoft YaHei" charset="-122"/>
                <a:ea typeface="Microsoft YaHei" charset="-122"/>
                <a:cs typeface="Microsoft YaHei" charset="-122"/>
              </a:rPr>
              <a:t>POS</a:t>
            </a:r>
            <a:r>
              <a:rPr lang="zh-CN" altLang="zh-CN" sz="1600" dirty="0" smtClean="0">
                <a:latin typeface="Microsoft YaHei" charset="-122"/>
                <a:ea typeface="Microsoft YaHei" charset="-122"/>
                <a:cs typeface="Microsoft YaHei" charset="-122"/>
              </a:rPr>
              <a:t>的双跳结合算法。</a:t>
            </a:r>
            <a:endParaRPr lang="zh-CN" altLang="zh-CN" sz="1600" dirty="0">
              <a:latin typeface="Microsoft YaHei" charset="-122"/>
              <a:ea typeface="Microsoft YaHei" charset="-122"/>
              <a:cs typeface="Microsoft YaHei" charset="-122"/>
            </a:endParaRPr>
          </a:p>
        </p:txBody>
      </p:sp>
      <p:sp>
        <p:nvSpPr>
          <p:cNvPr id="110" name="矩形 109"/>
          <p:cNvSpPr/>
          <p:nvPr/>
        </p:nvSpPr>
        <p:spPr>
          <a:xfrm>
            <a:off x="6411221" y="4443425"/>
            <a:ext cx="3490014" cy="400110"/>
          </a:xfrm>
          <a:prstGeom prst="rect">
            <a:avLst/>
          </a:prstGeom>
        </p:spPr>
        <p:txBody>
          <a:bodyPr wrap="square">
            <a:spAutoFit/>
          </a:bodyPr>
          <a:lstStyle/>
          <a:p>
            <a:r>
              <a:rPr lang="zh-CN" altLang="en-US" sz="2000" b="1" dirty="0" smtClean="0">
                <a:solidFill>
                  <a:srgbClr val="093B5C"/>
                </a:solidFill>
                <a:latin typeface="微软雅黑" panose="020B0503020204020204" pitchFamily="34" charset="-122"/>
                <a:ea typeface="微软雅黑" panose="020B0503020204020204" pitchFamily="34" charset="-122"/>
              </a:rPr>
              <a:t>现有算法优势结合？</a:t>
            </a:r>
            <a:endParaRPr lang="zh-CN" altLang="en-US" sz="2000" b="1" dirty="0">
              <a:solidFill>
                <a:srgbClr val="093B5C"/>
              </a:solidFill>
              <a:latin typeface="微软雅黑" panose="020B0503020204020204" pitchFamily="34" charset="-122"/>
              <a:ea typeface="微软雅黑" panose="020B0503020204020204" pitchFamily="34" charset="-122"/>
            </a:endParaRPr>
          </a:p>
        </p:txBody>
      </p:sp>
      <p:sp>
        <p:nvSpPr>
          <p:cNvPr id="112" name="矩形 111"/>
          <p:cNvSpPr/>
          <p:nvPr/>
        </p:nvSpPr>
        <p:spPr>
          <a:xfrm>
            <a:off x="7246555" y="3277023"/>
            <a:ext cx="4718137" cy="830997"/>
          </a:xfrm>
          <a:prstGeom prst="rect">
            <a:avLst/>
          </a:prstGeom>
        </p:spPr>
        <p:txBody>
          <a:bodyPr wrap="square">
            <a:spAutoFit/>
          </a:bodyPr>
          <a:lstStyle/>
          <a:p>
            <a:pPr algn="just"/>
            <a:r>
              <a:rPr lang="zh-CN" altLang="en-US" sz="1600" dirty="0" smtClean="0">
                <a:latin typeface="Microsoft YaHei" charset="-122"/>
                <a:ea typeface="Microsoft YaHei" charset="-122"/>
                <a:cs typeface="Microsoft YaHei" charset="-122"/>
              </a:rPr>
              <a:t>能否可以</a:t>
            </a:r>
            <a:r>
              <a:rPr lang="zh-CN" altLang="zh-CN" sz="1600" dirty="0" smtClean="0">
                <a:latin typeface="Microsoft YaHei" charset="-122"/>
                <a:ea typeface="Microsoft YaHei" charset="-122"/>
                <a:cs typeface="Microsoft YaHei" charset="-122"/>
              </a:rPr>
              <a:t>考虑</a:t>
            </a:r>
            <a:r>
              <a:rPr lang="zh-CN" altLang="zh-CN" sz="1600" dirty="0">
                <a:latin typeface="Microsoft YaHei" charset="-122"/>
                <a:ea typeface="Microsoft YaHei" charset="-122"/>
                <a:cs typeface="Microsoft YaHei" charset="-122"/>
              </a:rPr>
              <a:t>竞争资源的结合，不仅仅只竞争一种资源，</a:t>
            </a:r>
            <a:r>
              <a:rPr lang="zh-CN" altLang="zh-CN" sz="1600" dirty="0" smtClean="0">
                <a:latin typeface="Microsoft YaHei" charset="-122"/>
                <a:ea typeface="Microsoft YaHei" charset="-122"/>
                <a:cs typeface="Microsoft YaHei" charset="-122"/>
              </a:rPr>
              <a:t>将</a:t>
            </a:r>
            <a:r>
              <a:rPr lang="zh-CN" altLang="en-US" sz="1600" dirty="0">
                <a:latin typeface="Microsoft YaHei" charset="-122"/>
                <a:ea typeface="Microsoft YaHei" charset="-122"/>
                <a:cs typeface="Microsoft YaHei" charset="-122"/>
              </a:rPr>
              <a:t>算</a:t>
            </a:r>
            <a:r>
              <a:rPr lang="zh-CN" altLang="en-US" sz="1600" dirty="0" smtClean="0">
                <a:latin typeface="Microsoft YaHei" charset="-122"/>
                <a:ea typeface="Microsoft YaHei" charset="-122"/>
                <a:cs typeface="Microsoft YaHei" charset="-122"/>
              </a:rPr>
              <a:t>力、币龄、磁盘空间、认证时间等</a:t>
            </a:r>
            <a:r>
              <a:rPr lang="zh-CN" altLang="zh-CN" sz="1600" dirty="0" smtClean="0">
                <a:latin typeface="Microsoft YaHei" charset="-122"/>
                <a:ea typeface="Microsoft YaHei" charset="-122"/>
                <a:cs typeface="Microsoft YaHei" charset="-122"/>
              </a:rPr>
              <a:t>多种</a:t>
            </a:r>
            <a:r>
              <a:rPr lang="zh-CN" altLang="zh-CN" sz="1600" dirty="0">
                <a:latin typeface="Microsoft YaHei" charset="-122"/>
                <a:ea typeface="Microsoft YaHei" charset="-122"/>
                <a:cs typeface="Microsoft YaHei" charset="-122"/>
              </a:rPr>
              <a:t>资源结合竞争</a:t>
            </a:r>
            <a:r>
              <a:rPr lang="zh-CN" altLang="zh-CN" sz="1600" dirty="0" smtClean="0">
                <a:latin typeface="Microsoft YaHei" charset="-122"/>
                <a:ea typeface="Microsoft YaHei" charset="-122"/>
                <a:cs typeface="Microsoft YaHei" charset="-122"/>
              </a:rPr>
              <a:t>。</a:t>
            </a:r>
            <a:endParaRPr lang="zh-CN" altLang="en-US" sz="1600" dirty="0">
              <a:latin typeface="Microsoft YaHei" charset="-122"/>
              <a:ea typeface="Microsoft YaHei" charset="-122"/>
              <a:cs typeface="Microsoft YaHei" charset="-122"/>
            </a:endParaRPr>
          </a:p>
        </p:txBody>
      </p:sp>
      <p:sp>
        <p:nvSpPr>
          <p:cNvPr id="113" name="矩形 112"/>
          <p:cNvSpPr/>
          <p:nvPr/>
        </p:nvSpPr>
        <p:spPr>
          <a:xfrm>
            <a:off x="7246555" y="2890321"/>
            <a:ext cx="3490014" cy="400110"/>
          </a:xfrm>
          <a:prstGeom prst="rect">
            <a:avLst/>
          </a:prstGeom>
        </p:spPr>
        <p:txBody>
          <a:bodyPr wrap="square">
            <a:spAutoFit/>
          </a:bodyPr>
          <a:lstStyle/>
          <a:p>
            <a:r>
              <a:rPr lang="zh-CN" altLang="en-US" sz="2000" b="1" dirty="0" smtClean="0">
                <a:solidFill>
                  <a:srgbClr val="093B5C"/>
                </a:solidFill>
                <a:latin typeface="微软雅黑" panose="020B0503020204020204" pitchFamily="34" charset="-122"/>
                <a:ea typeface="微软雅黑" panose="020B0503020204020204" pitchFamily="34" charset="-122"/>
              </a:rPr>
              <a:t>竞争资源的结合？</a:t>
            </a:r>
            <a:endParaRPr lang="zh-CN" altLang="en-US" sz="2000" b="1" dirty="0">
              <a:solidFill>
                <a:srgbClr val="093B5C"/>
              </a:solidFill>
              <a:latin typeface="微软雅黑" panose="020B0503020204020204" pitchFamily="34" charset="-122"/>
              <a:ea typeface="微软雅黑" panose="020B0503020204020204" pitchFamily="34" charset="-122"/>
            </a:endParaRPr>
          </a:p>
        </p:txBody>
      </p:sp>
      <p:sp>
        <p:nvSpPr>
          <p:cNvPr id="19" name="矩形 3"/>
          <p:cNvSpPr>
            <a:spLocks noChangeArrowheads="1"/>
          </p:cNvSpPr>
          <p:nvPr/>
        </p:nvSpPr>
        <p:spPr bwMode="auto">
          <a:xfrm>
            <a:off x="798575" y="234824"/>
            <a:ext cx="5455904" cy="523220"/>
          </a:xfrm>
          <a:prstGeom prst="rect">
            <a:avLst/>
          </a:prstGeom>
          <a:extLst/>
        </p:spPr>
        <p:txBody>
          <a:bodyPr wrap="square">
            <a:spAutoFit/>
          </a:bodyPr>
          <a:lstStyle/>
          <a:p>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新型共识机制</a:t>
            </a:r>
            <a:r>
              <a:rPr lang="zh-CN" altLang="en-US" sz="2800" b="1" kern="10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设计的几点思考</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20" name="等腰三角形 19"/>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448319" y="4975700"/>
            <a:ext cx="4388332" cy="1895464"/>
          </a:xfrm>
          <a:prstGeom prst="rect">
            <a:avLst/>
          </a:prstGeom>
        </p:spPr>
      </p:pic>
    </p:spTree>
    <p:extLst>
      <p:ext uri="{BB962C8B-B14F-4D97-AF65-F5344CB8AC3E}">
        <p14:creationId xmlns:p14="http://schemas.microsoft.com/office/powerpoint/2010/main" val="107806746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20"/>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19"/>
                                        </p:tgtEl>
                                        <p:attrNameLst>
                                          <p:attrName>ppt_x</p:attrName>
                                          <p:attrName>ppt_y</p:attrName>
                                        </p:attrNameLst>
                                      </p:cBhvr>
                                      <p:rCtr x="6068" y="0"/>
                                    </p:animMotion>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95"/>
                                        </p:tgtEl>
                                        <p:attrNameLst>
                                          <p:attrName>style.visibility</p:attrName>
                                        </p:attrNameLst>
                                      </p:cBhvr>
                                      <p:to>
                                        <p:strVal val="visible"/>
                                      </p:to>
                                    </p:set>
                                    <p:anim calcmode="lin" valueType="num">
                                      <p:cBhvr>
                                        <p:cTn id="22" dur="150" fill="hold"/>
                                        <p:tgtEl>
                                          <p:spTgt spid="95"/>
                                        </p:tgtEl>
                                        <p:attrNameLst>
                                          <p:attrName>ppt_w</p:attrName>
                                        </p:attrNameLst>
                                      </p:cBhvr>
                                      <p:tavLst>
                                        <p:tav tm="0">
                                          <p:val>
                                            <p:fltVal val="0"/>
                                          </p:val>
                                        </p:tav>
                                        <p:tav tm="100000">
                                          <p:val>
                                            <p:strVal val="#ppt_w"/>
                                          </p:val>
                                        </p:tav>
                                      </p:tavLst>
                                    </p:anim>
                                    <p:anim calcmode="lin" valueType="num">
                                      <p:cBhvr>
                                        <p:cTn id="23" dur="150" fill="hold"/>
                                        <p:tgtEl>
                                          <p:spTgt spid="95"/>
                                        </p:tgtEl>
                                        <p:attrNameLst>
                                          <p:attrName>ppt_h</p:attrName>
                                        </p:attrNameLst>
                                      </p:cBhvr>
                                      <p:tavLst>
                                        <p:tav tm="0">
                                          <p:val>
                                            <p:fltVal val="0"/>
                                          </p:val>
                                        </p:tav>
                                        <p:tav tm="100000">
                                          <p:val>
                                            <p:strVal val="#ppt_h"/>
                                          </p:val>
                                        </p:tav>
                                      </p:tavLst>
                                    </p:anim>
                                    <p:animEffect transition="in" filter="fade">
                                      <p:cBhvr>
                                        <p:cTn id="24" dur="150"/>
                                        <p:tgtEl>
                                          <p:spTgt spid="95"/>
                                        </p:tgtEl>
                                      </p:cBhvr>
                                    </p:animEffect>
                                  </p:childTnLst>
                                </p:cTn>
                              </p:par>
                              <p:par>
                                <p:cTn id="25" presetID="6" presetClass="emph" presetSubtype="0" decel="100000" fill="hold" grpId="1" nodeType="withEffect">
                                  <p:stCondLst>
                                    <p:cond delay="150"/>
                                  </p:stCondLst>
                                  <p:childTnLst>
                                    <p:animScale>
                                      <p:cBhvr>
                                        <p:cTn id="26" dur="150" fill="hold"/>
                                        <p:tgtEl>
                                          <p:spTgt spid="95"/>
                                        </p:tgtEl>
                                      </p:cBhvr>
                                      <p:by x="110000" y="110000"/>
                                    </p:animScale>
                                  </p:childTnLst>
                                </p:cTn>
                              </p:par>
                              <p:par>
                                <p:cTn id="27" presetID="6" presetClass="emph" presetSubtype="0" decel="100000" fill="hold" grpId="2" nodeType="withEffect">
                                  <p:stCondLst>
                                    <p:cond delay="300"/>
                                  </p:stCondLst>
                                  <p:childTnLst>
                                    <p:animScale>
                                      <p:cBhvr>
                                        <p:cTn id="28" dur="150" fill="hold"/>
                                        <p:tgtEl>
                                          <p:spTgt spid="95"/>
                                        </p:tgtEl>
                                      </p:cBhvr>
                                      <p:by x="91000" y="91000"/>
                                    </p:animScale>
                                  </p:childTnLst>
                                </p:cTn>
                              </p:par>
                            </p:childTnLst>
                          </p:cTn>
                        </p:par>
                        <p:par>
                          <p:cTn id="29" fill="hold">
                            <p:stCondLst>
                              <p:cond delay="1450"/>
                            </p:stCondLst>
                            <p:childTnLst>
                              <p:par>
                                <p:cTn id="30" presetID="53" presetClass="entr" presetSubtype="16"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 calcmode="lin" valueType="num">
                                      <p:cBhvr>
                                        <p:cTn id="32" dur="150" fill="hold"/>
                                        <p:tgtEl>
                                          <p:spTgt spid="56"/>
                                        </p:tgtEl>
                                        <p:attrNameLst>
                                          <p:attrName>ppt_w</p:attrName>
                                        </p:attrNameLst>
                                      </p:cBhvr>
                                      <p:tavLst>
                                        <p:tav tm="0">
                                          <p:val>
                                            <p:fltVal val="0"/>
                                          </p:val>
                                        </p:tav>
                                        <p:tav tm="100000">
                                          <p:val>
                                            <p:strVal val="#ppt_w"/>
                                          </p:val>
                                        </p:tav>
                                      </p:tavLst>
                                    </p:anim>
                                    <p:anim calcmode="lin" valueType="num">
                                      <p:cBhvr>
                                        <p:cTn id="33" dur="150" fill="hold"/>
                                        <p:tgtEl>
                                          <p:spTgt spid="56"/>
                                        </p:tgtEl>
                                        <p:attrNameLst>
                                          <p:attrName>ppt_h</p:attrName>
                                        </p:attrNameLst>
                                      </p:cBhvr>
                                      <p:tavLst>
                                        <p:tav tm="0">
                                          <p:val>
                                            <p:fltVal val="0"/>
                                          </p:val>
                                        </p:tav>
                                        <p:tav tm="100000">
                                          <p:val>
                                            <p:strVal val="#ppt_h"/>
                                          </p:val>
                                        </p:tav>
                                      </p:tavLst>
                                    </p:anim>
                                    <p:animEffect transition="in" filter="fade">
                                      <p:cBhvr>
                                        <p:cTn id="34" dur="150"/>
                                        <p:tgtEl>
                                          <p:spTgt spid="56"/>
                                        </p:tgtEl>
                                      </p:cBhvr>
                                    </p:animEffect>
                                  </p:childTnLst>
                                </p:cTn>
                              </p:par>
                              <p:par>
                                <p:cTn id="35" presetID="6" presetClass="emph" presetSubtype="0" decel="100000" fill="hold" grpId="1" nodeType="withEffect">
                                  <p:stCondLst>
                                    <p:cond delay="150"/>
                                  </p:stCondLst>
                                  <p:childTnLst>
                                    <p:animScale>
                                      <p:cBhvr>
                                        <p:cTn id="36" dur="150" fill="hold"/>
                                        <p:tgtEl>
                                          <p:spTgt spid="56"/>
                                        </p:tgtEl>
                                      </p:cBhvr>
                                      <p:by x="110000" y="110000"/>
                                    </p:animScale>
                                  </p:childTnLst>
                                </p:cTn>
                              </p:par>
                              <p:par>
                                <p:cTn id="37" presetID="6" presetClass="emph" presetSubtype="0" decel="100000" fill="hold" grpId="2" nodeType="withEffect">
                                  <p:stCondLst>
                                    <p:cond delay="300"/>
                                  </p:stCondLst>
                                  <p:childTnLst>
                                    <p:animScale>
                                      <p:cBhvr>
                                        <p:cTn id="38" dur="150" fill="hold"/>
                                        <p:tgtEl>
                                          <p:spTgt spid="56"/>
                                        </p:tgtEl>
                                      </p:cBhvr>
                                      <p:by x="91000" y="91000"/>
                                    </p:animScale>
                                  </p:childTnLst>
                                </p:cTn>
                              </p:par>
                            </p:childTnLst>
                          </p:cTn>
                        </p:par>
                        <p:par>
                          <p:cTn id="39" fill="hold">
                            <p:stCondLst>
                              <p:cond delay="1900"/>
                            </p:stCondLst>
                            <p:childTnLst>
                              <p:par>
                                <p:cTn id="40" presetID="53" presetClass="entr" presetSubtype="16" fill="hold" grpId="0" nodeType="afterEffect">
                                  <p:stCondLst>
                                    <p:cond delay="0"/>
                                  </p:stCondLst>
                                  <p:childTnLst>
                                    <p:set>
                                      <p:cBhvr>
                                        <p:cTn id="41" dur="1" fill="hold">
                                          <p:stCondLst>
                                            <p:cond delay="0"/>
                                          </p:stCondLst>
                                        </p:cTn>
                                        <p:tgtEl>
                                          <p:spTgt spid="54"/>
                                        </p:tgtEl>
                                        <p:attrNameLst>
                                          <p:attrName>style.visibility</p:attrName>
                                        </p:attrNameLst>
                                      </p:cBhvr>
                                      <p:to>
                                        <p:strVal val="visible"/>
                                      </p:to>
                                    </p:set>
                                    <p:anim calcmode="lin" valueType="num">
                                      <p:cBhvr>
                                        <p:cTn id="42" dur="250" fill="hold"/>
                                        <p:tgtEl>
                                          <p:spTgt spid="54"/>
                                        </p:tgtEl>
                                        <p:attrNameLst>
                                          <p:attrName>ppt_w</p:attrName>
                                        </p:attrNameLst>
                                      </p:cBhvr>
                                      <p:tavLst>
                                        <p:tav tm="0">
                                          <p:val>
                                            <p:fltVal val="0"/>
                                          </p:val>
                                        </p:tav>
                                        <p:tav tm="100000">
                                          <p:val>
                                            <p:strVal val="#ppt_w"/>
                                          </p:val>
                                        </p:tav>
                                      </p:tavLst>
                                    </p:anim>
                                    <p:anim calcmode="lin" valueType="num">
                                      <p:cBhvr>
                                        <p:cTn id="43" dur="250" fill="hold"/>
                                        <p:tgtEl>
                                          <p:spTgt spid="54"/>
                                        </p:tgtEl>
                                        <p:attrNameLst>
                                          <p:attrName>ppt_h</p:attrName>
                                        </p:attrNameLst>
                                      </p:cBhvr>
                                      <p:tavLst>
                                        <p:tav tm="0">
                                          <p:val>
                                            <p:fltVal val="0"/>
                                          </p:val>
                                        </p:tav>
                                        <p:tav tm="100000">
                                          <p:val>
                                            <p:strVal val="#ppt_h"/>
                                          </p:val>
                                        </p:tav>
                                      </p:tavLst>
                                    </p:anim>
                                    <p:animEffect transition="in" filter="fade">
                                      <p:cBhvr>
                                        <p:cTn id="44" dur="250"/>
                                        <p:tgtEl>
                                          <p:spTgt spid="54"/>
                                        </p:tgtEl>
                                      </p:cBhvr>
                                    </p:animEffect>
                                  </p:childTnLst>
                                </p:cTn>
                              </p:par>
                              <p:par>
                                <p:cTn id="45" presetID="6" presetClass="emph" presetSubtype="0" decel="100000" fill="hold" grpId="1" nodeType="withEffect">
                                  <p:stCondLst>
                                    <p:cond delay="250"/>
                                  </p:stCondLst>
                                  <p:childTnLst>
                                    <p:animScale>
                                      <p:cBhvr>
                                        <p:cTn id="46" dur="250" fill="hold"/>
                                        <p:tgtEl>
                                          <p:spTgt spid="54"/>
                                        </p:tgtEl>
                                      </p:cBhvr>
                                      <p:by x="110000" y="110000"/>
                                    </p:animScale>
                                  </p:childTnLst>
                                </p:cTn>
                              </p:par>
                              <p:par>
                                <p:cTn id="47" presetID="6" presetClass="emph" presetSubtype="0" decel="100000" fill="hold" grpId="2" nodeType="withEffect">
                                  <p:stCondLst>
                                    <p:cond delay="500"/>
                                  </p:stCondLst>
                                  <p:childTnLst>
                                    <p:animScale>
                                      <p:cBhvr>
                                        <p:cTn id="48" dur="250" fill="hold"/>
                                        <p:tgtEl>
                                          <p:spTgt spid="54"/>
                                        </p:tgtEl>
                                      </p:cBhvr>
                                      <p:by x="91000" y="91000"/>
                                    </p:animScale>
                                  </p:childTnLst>
                                </p:cTn>
                              </p:par>
                            </p:childTnLst>
                          </p:cTn>
                        </p:par>
                        <p:par>
                          <p:cTn id="49" fill="hold">
                            <p:stCondLst>
                              <p:cond delay="2650"/>
                            </p:stCondLst>
                            <p:childTnLst>
                              <p:par>
                                <p:cTn id="50" presetID="22" presetClass="entr" presetSubtype="8" fill="hold" nodeType="after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wipe(left)">
                                      <p:cBhvr>
                                        <p:cTn id="52" dur="500"/>
                                        <p:tgtEl>
                                          <p:spTgt spid="85"/>
                                        </p:tgtEl>
                                      </p:cBhvr>
                                    </p:animEffect>
                                  </p:childTnLst>
                                </p:cTn>
                              </p:par>
                              <p:par>
                                <p:cTn id="53" presetID="22" presetClass="entr" presetSubtype="8" fill="hold" nodeType="withEffect">
                                  <p:stCondLst>
                                    <p:cond delay="0"/>
                                  </p:stCondLst>
                                  <p:childTnLst>
                                    <p:set>
                                      <p:cBhvr>
                                        <p:cTn id="54" dur="1" fill="hold">
                                          <p:stCondLst>
                                            <p:cond delay="0"/>
                                          </p:stCondLst>
                                        </p:cTn>
                                        <p:tgtEl>
                                          <p:spTgt spid="86"/>
                                        </p:tgtEl>
                                        <p:attrNameLst>
                                          <p:attrName>style.visibility</p:attrName>
                                        </p:attrNameLst>
                                      </p:cBhvr>
                                      <p:to>
                                        <p:strVal val="visible"/>
                                      </p:to>
                                    </p:set>
                                    <p:animEffect transition="in" filter="wipe(left)">
                                      <p:cBhvr>
                                        <p:cTn id="55" dur="500"/>
                                        <p:tgtEl>
                                          <p:spTgt spid="86"/>
                                        </p:tgtEl>
                                      </p:cBhvr>
                                    </p:animEffect>
                                  </p:childTnLst>
                                </p:cTn>
                              </p:par>
                              <p:par>
                                <p:cTn id="56" presetID="22" presetClass="entr" presetSubtype="8" fill="hold"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wipe(left)">
                                      <p:cBhvr>
                                        <p:cTn id="58" dur="500"/>
                                        <p:tgtEl>
                                          <p:spTgt spid="87"/>
                                        </p:tgtEl>
                                      </p:cBhvr>
                                    </p:animEffect>
                                  </p:childTnLst>
                                </p:cTn>
                              </p:par>
                            </p:childTnLst>
                          </p:cTn>
                        </p:par>
                        <p:par>
                          <p:cTn id="59" fill="hold">
                            <p:stCondLst>
                              <p:cond delay="3150"/>
                            </p:stCondLst>
                            <p:childTnLst>
                              <p:par>
                                <p:cTn id="60" presetID="53" presetClass="entr" presetSubtype="16" fill="hold" grpId="0" nodeType="afterEffect">
                                  <p:stCondLst>
                                    <p:cond delay="0"/>
                                  </p:stCondLst>
                                  <p:childTnLst>
                                    <p:set>
                                      <p:cBhvr>
                                        <p:cTn id="61" dur="1" fill="hold">
                                          <p:stCondLst>
                                            <p:cond delay="0"/>
                                          </p:stCondLst>
                                        </p:cTn>
                                        <p:tgtEl>
                                          <p:spTgt spid="82"/>
                                        </p:tgtEl>
                                        <p:attrNameLst>
                                          <p:attrName>style.visibility</p:attrName>
                                        </p:attrNameLst>
                                      </p:cBhvr>
                                      <p:to>
                                        <p:strVal val="visible"/>
                                      </p:to>
                                    </p:set>
                                    <p:anim calcmode="lin" valueType="num">
                                      <p:cBhvr>
                                        <p:cTn id="62" dur="500" fill="hold"/>
                                        <p:tgtEl>
                                          <p:spTgt spid="82"/>
                                        </p:tgtEl>
                                        <p:attrNameLst>
                                          <p:attrName>ppt_w</p:attrName>
                                        </p:attrNameLst>
                                      </p:cBhvr>
                                      <p:tavLst>
                                        <p:tav tm="0">
                                          <p:val>
                                            <p:fltVal val="0"/>
                                          </p:val>
                                        </p:tav>
                                        <p:tav tm="100000">
                                          <p:val>
                                            <p:strVal val="#ppt_w"/>
                                          </p:val>
                                        </p:tav>
                                      </p:tavLst>
                                    </p:anim>
                                    <p:anim calcmode="lin" valueType="num">
                                      <p:cBhvr>
                                        <p:cTn id="63" dur="500" fill="hold"/>
                                        <p:tgtEl>
                                          <p:spTgt spid="82"/>
                                        </p:tgtEl>
                                        <p:attrNameLst>
                                          <p:attrName>ppt_h</p:attrName>
                                        </p:attrNameLst>
                                      </p:cBhvr>
                                      <p:tavLst>
                                        <p:tav tm="0">
                                          <p:val>
                                            <p:fltVal val="0"/>
                                          </p:val>
                                        </p:tav>
                                        <p:tav tm="100000">
                                          <p:val>
                                            <p:strVal val="#ppt_h"/>
                                          </p:val>
                                        </p:tav>
                                      </p:tavLst>
                                    </p:anim>
                                    <p:animEffect transition="in" filter="fade">
                                      <p:cBhvr>
                                        <p:cTn id="64" dur="500"/>
                                        <p:tgtEl>
                                          <p:spTgt spid="82"/>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anim calcmode="lin" valueType="num">
                                      <p:cBhvr>
                                        <p:cTn id="67" dur="500" fill="hold"/>
                                        <p:tgtEl>
                                          <p:spTgt spid="83"/>
                                        </p:tgtEl>
                                        <p:attrNameLst>
                                          <p:attrName>ppt_w</p:attrName>
                                        </p:attrNameLst>
                                      </p:cBhvr>
                                      <p:tavLst>
                                        <p:tav tm="0">
                                          <p:val>
                                            <p:fltVal val="0"/>
                                          </p:val>
                                        </p:tav>
                                        <p:tav tm="100000">
                                          <p:val>
                                            <p:strVal val="#ppt_w"/>
                                          </p:val>
                                        </p:tav>
                                      </p:tavLst>
                                    </p:anim>
                                    <p:anim calcmode="lin" valueType="num">
                                      <p:cBhvr>
                                        <p:cTn id="68" dur="500" fill="hold"/>
                                        <p:tgtEl>
                                          <p:spTgt spid="83"/>
                                        </p:tgtEl>
                                        <p:attrNameLst>
                                          <p:attrName>ppt_h</p:attrName>
                                        </p:attrNameLst>
                                      </p:cBhvr>
                                      <p:tavLst>
                                        <p:tav tm="0">
                                          <p:val>
                                            <p:fltVal val="0"/>
                                          </p:val>
                                        </p:tav>
                                        <p:tav tm="100000">
                                          <p:val>
                                            <p:strVal val="#ppt_h"/>
                                          </p:val>
                                        </p:tav>
                                      </p:tavLst>
                                    </p:anim>
                                    <p:animEffect transition="in" filter="fade">
                                      <p:cBhvr>
                                        <p:cTn id="69" dur="500"/>
                                        <p:tgtEl>
                                          <p:spTgt spid="83"/>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84"/>
                                        </p:tgtEl>
                                        <p:attrNameLst>
                                          <p:attrName>style.visibility</p:attrName>
                                        </p:attrNameLst>
                                      </p:cBhvr>
                                      <p:to>
                                        <p:strVal val="visible"/>
                                      </p:to>
                                    </p:set>
                                    <p:anim calcmode="lin" valueType="num">
                                      <p:cBhvr>
                                        <p:cTn id="72" dur="500" fill="hold"/>
                                        <p:tgtEl>
                                          <p:spTgt spid="84"/>
                                        </p:tgtEl>
                                        <p:attrNameLst>
                                          <p:attrName>ppt_w</p:attrName>
                                        </p:attrNameLst>
                                      </p:cBhvr>
                                      <p:tavLst>
                                        <p:tav tm="0">
                                          <p:val>
                                            <p:fltVal val="0"/>
                                          </p:val>
                                        </p:tav>
                                        <p:tav tm="100000">
                                          <p:val>
                                            <p:strVal val="#ppt_w"/>
                                          </p:val>
                                        </p:tav>
                                      </p:tavLst>
                                    </p:anim>
                                    <p:anim calcmode="lin" valueType="num">
                                      <p:cBhvr>
                                        <p:cTn id="73" dur="500" fill="hold"/>
                                        <p:tgtEl>
                                          <p:spTgt spid="84"/>
                                        </p:tgtEl>
                                        <p:attrNameLst>
                                          <p:attrName>ppt_h</p:attrName>
                                        </p:attrNameLst>
                                      </p:cBhvr>
                                      <p:tavLst>
                                        <p:tav tm="0">
                                          <p:val>
                                            <p:fltVal val="0"/>
                                          </p:val>
                                        </p:tav>
                                        <p:tav tm="100000">
                                          <p:val>
                                            <p:strVal val="#ppt_h"/>
                                          </p:val>
                                        </p:tav>
                                      </p:tavLst>
                                    </p:anim>
                                    <p:animEffect transition="in" filter="fade">
                                      <p:cBhvr>
                                        <p:cTn id="74" dur="500"/>
                                        <p:tgtEl>
                                          <p:spTgt spid="84"/>
                                        </p:tgtEl>
                                      </p:cBhvr>
                                    </p:animEffect>
                                  </p:childTnLst>
                                </p:cTn>
                              </p:par>
                            </p:childTnLst>
                          </p:cTn>
                        </p:par>
                        <p:par>
                          <p:cTn id="75" fill="hold">
                            <p:stCondLst>
                              <p:cond delay="3650"/>
                            </p:stCondLst>
                            <p:childTnLst>
                              <p:par>
                                <p:cTn id="76" presetID="53" presetClass="entr" presetSubtype="16" fill="hold" grpId="0" nodeType="afterEffect">
                                  <p:stCondLst>
                                    <p:cond delay="0"/>
                                  </p:stCondLst>
                                  <p:childTnLst>
                                    <p:set>
                                      <p:cBhvr>
                                        <p:cTn id="77" dur="1" fill="hold">
                                          <p:stCondLst>
                                            <p:cond delay="0"/>
                                          </p:stCondLst>
                                        </p:cTn>
                                        <p:tgtEl>
                                          <p:spTgt spid="107"/>
                                        </p:tgtEl>
                                        <p:attrNameLst>
                                          <p:attrName>style.visibility</p:attrName>
                                        </p:attrNameLst>
                                      </p:cBhvr>
                                      <p:to>
                                        <p:strVal val="visible"/>
                                      </p:to>
                                    </p:set>
                                    <p:anim calcmode="lin" valueType="num">
                                      <p:cBhvr>
                                        <p:cTn id="78" dur="500" fill="hold"/>
                                        <p:tgtEl>
                                          <p:spTgt spid="107"/>
                                        </p:tgtEl>
                                        <p:attrNameLst>
                                          <p:attrName>ppt_w</p:attrName>
                                        </p:attrNameLst>
                                      </p:cBhvr>
                                      <p:tavLst>
                                        <p:tav tm="0">
                                          <p:val>
                                            <p:fltVal val="0"/>
                                          </p:val>
                                        </p:tav>
                                        <p:tav tm="100000">
                                          <p:val>
                                            <p:strVal val="#ppt_w"/>
                                          </p:val>
                                        </p:tav>
                                      </p:tavLst>
                                    </p:anim>
                                    <p:anim calcmode="lin" valueType="num">
                                      <p:cBhvr>
                                        <p:cTn id="79" dur="500" fill="hold"/>
                                        <p:tgtEl>
                                          <p:spTgt spid="107"/>
                                        </p:tgtEl>
                                        <p:attrNameLst>
                                          <p:attrName>ppt_h</p:attrName>
                                        </p:attrNameLst>
                                      </p:cBhvr>
                                      <p:tavLst>
                                        <p:tav tm="0">
                                          <p:val>
                                            <p:fltVal val="0"/>
                                          </p:val>
                                        </p:tav>
                                        <p:tav tm="100000">
                                          <p:val>
                                            <p:strVal val="#ppt_h"/>
                                          </p:val>
                                        </p:tav>
                                      </p:tavLst>
                                    </p:anim>
                                    <p:animEffect transition="in" filter="fade">
                                      <p:cBhvr>
                                        <p:cTn id="80" dur="500"/>
                                        <p:tgtEl>
                                          <p:spTgt spid="107"/>
                                        </p:tgtEl>
                                      </p:cBhvr>
                                    </p:animEffect>
                                  </p:childTnLst>
                                </p:cTn>
                              </p:par>
                            </p:childTnLst>
                          </p:cTn>
                        </p:par>
                        <p:par>
                          <p:cTn id="81" fill="hold">
                            <p:stCondLst>
                              <p:cond delay="4150"/>
                            </p:stCondLst>
                            <p:childTnLst>
                              <p:par>
                                <p:cTn id="82" presetID="53" presetClass="entr" presetSubtype="16" fill="hold" grpId="0" nodeType="afterEffect">
                                  <p:stCondLst>
                                    <p:cond delay="0"/>
                                  </p:stCondLst>
                                  <p:iterate type="lt">
                                    <p:tmPct val="10000"/>
                                  </p:iterate>
                                  <p:childTnLst>
                                    <p:set>
                                      <p:cBhvr>
                                        <p:cTn id="83" dur="1" fill="hold">
                                          <p:stCondLst>
                                            <p:cond delay="0"/>
                                          </p:stCondLst>
                                        </p:cTn>
                                        <p:tgtEl>
                                          <p:spTgt spid="106"/>
                                        </p:tgtEl>
                                        <p:attrNameLst>
                                          <p:attrName>style.visibility</p:attrName>
                                        </p:attrNameLst>
                                      </p:cBhvr>
                                      <p:to>
                                        <p:strVal val="visible"/>
                                      </p:to>
                                    </p:set>
                                    <p:anim calcmode="lin" valueType="num">
                                      <p:cBhvr>
                                        <p:cTn id="84" dur="100" fill="hold"/>
                                        <p:tgtEl>
                                          <p:spTgt spid="106"/>
                                        </p:tgtEl>
                                        <p:attrNameLst>
                                          <p:attrName>ppt_w</p:attrName>
                                        </p:attrNameLst>
                                      </p:cBhvr>
                                      <p:tavLst>
                                        <p:tav tm="0">
                                          <p:val>
                                            <p:fltVal val="0"/>
                                          </p:val>
                                        </p:tav>
                                        <p:tav tm="100000">
                                          <p:val>
                                            <p:strVal val="#ppt_w"/>
                                          </p:val>
                                        </p:tav>
                                      </p:tavLst>
                                    </p:anim>
                                    <p:anim calcmode="lin" valueType="num">
                                      <p:cBhvr>
                                        <p:cTn id="85" dur="100" fill="hold"/>
                                        <p:tgtEl>
                                          <p:spTgt spid="106"/>
                                        </p:tgtEl>
                                        <p:attrNameLst>
                                          <p:attrName>ppt_h</p:attrName>
                                        </p:attrNameLst>
                                      </p:cBhvr>
                                      <p:tavLst>
                                        <p:tav tm="0">
                                          <p:val>
                                            <p:fltVal val="0"/>
                                          </p:val>
                                        </p:tav>
                                        <p:tav tm="100000">
                                          <p:val>
                                            <p:strVal val="#ppt_h"/>
                                          </p:val>
                                        </p:tav>
                                      </p:tavLst>
                                    </p:anim>
                                    <p:animEffect transition="in" filter="fade">
                                      <p:cBhvr>
                                        <p:cTn id="86" dur="100"/>
                                        <p:tgtEl>
                                          <p:spTgt spid="106"/>
                                        </p:tgtEl>
                                      </p:cBhvr>
                                    </p:animEffect>
                                  </p:childTnLst>
                                </p:cTn>
                              </p:par>
                            </p:childTnLst>
                          </p:cTn>
                        </p:par>
                        <p:par>
                          <p:cTn id="87" fill="hold">
                            <p:stCondLst>
                              <p:cond delay="5300"/>
                            </p:stCondLst>
                            <p:childTnLst>
                              <p:par>
                                <p:cTn id="88" presetID="53" presetClass="entr" presetSubtype="16" fill="hold" grpId="0" nodeType="afterEffect">
                                  <p:stCondLst>
                                    <p:cond delay="0"/>
                                  </p:stCondLst>
                                  <p:childTnLst>
                                    <p:set>
                                      <p:cBhvr>
                                        <p:cTn id="89" dur="1" fill="hold">
                                          <p:stCondLst>
                                            <p:cond delay="0"/>
                                          </p:stCondLst>
                                        </p:cTn>
                                        <p:tgtEl>
                                          <p:spTgt spid="113"/>
                                        </p:tgtEl>
                                        <p:attrNameLst>
                                          <p:attrName>style.visibility</p:attrName>
                                        </p:attrNameLst>
                                      </p:cBhvr>
                                      <p:to>
                                        <p:strVal val="visible"/>
                                      </p:to>
                                    </p:set>
                                    <p:anim calcmode="lin" valueType="num">
                                      <p:cBhvr>
                                        <p:cTn id="90" dur="500" fill="hold"/>
                                        <p:tgtEl>
                                          <p:spTgt spid="113"/>
                                        </p:tgtEl>
                                        <p:attrNameLst>
                                          <p:attrName>ppt_w</p:attrName>
                                        </p:attrNameLst>
                                      </p:cBhvr>
                                      <p:tavLst>
                                        <p:tav tm="0">
                                          <p:val>
                                            <p:fltVal val="0"/>
                                          </p:val>
                                        </p:tav>
                                        <p:tav tm="100000">
                                          <p:val>
                                            <p:strVal val="#ppt_w"/>
                                          </p:val>
                                        </p:tav>
                                      </p:tavLst>
                                    </p:anim>
                                    <p:anim calcmode="lin" valueType="num">
                                      <p:cBhvr>
                                        <p:cTn id="91" dur="500" fill="hold"/>
                                        <p:tgtEl>
                                          <p:spTgt spid="113"/>
                                        </p:tgtEl>
                                        <p:attrNameLst>
                                          <p:attrName>ppt_h</p:attrName>
                                        </p:attrNameLst>
                                      </p:cBhvr>
                                      <p:tavLst>
                                        <p:tav tm="0">
                                          <p:val>
                                            <p:fltVal val="0"/>
                                          </p:val>
                                        </p:tav>
                                        <p:tav tm="100000">
                                          <p:val>
                                            <p:strVal val="#ppt_h"/>
                                          </p:val>
                                        </p:tav>
                                      </p:tavLst>
                                    </p:anim>
                                    <p:animEffect transition="in" filter="fade">
                                      <p:cBhvr>
                                        <p:cTn id="92" dur="500"/>
                                        <p:tgtEl>
                                          <p:spTgt spid="113"/>
                                        </p:tgtEl>
                                      </p:cBhvr>
                                    </p:animEffect>
                                  </p:childTnLst>
                                </p:cTn>
                              </p:par>
                            </p:childTnLst>
                          </p:cTn>
                        </p:par>
                        <p:par>
                          <p:cTn id="93" fill="hold">
                            <p:stCondLst>
                              <p:cond delay="5800"/>
                            </p:stCondLst>
                            <p:childTnLst>
                              <p:par>
                                <p:cTn id="94" presetID="53" presetClass="entr" presetSubtype="16" fill="hold" grpId="0" nodeType="afterEffect">
                                  <p:stCondLst>
                                    <p:cond delay="0"/>
                                  </p:stCondLst>
                                  <p:iterate type="lt">
                                    <p:tmPct val="10000"/>
                                  </p:iterate>
                                  <p:childTnLst>
                                    <p:set>
                                      <p:cBhvr>
                                        <p:cTn id="95" dur="1" fill="hold">
                                          <p:stCondLst>
                                            <p:cond delay="0"/>
                                          </p:stCondLst>
                                        </p:cTn>
                                        <p:tgtEl>
                                          <p:spTgt spid="112"/>
                                        </p:tgtEl>
                                        <p:attrNameLst>
                                          <p:attrName>style.visibility</p:attrName>
                                        </p:attrNameLst>
                                      </p:cBhvr>
                                      <p:to>
                                        <p:strVal val="visible"/>
                                      </p:to>
                                    </p:set>
                                    <p:anim calcmode="lin" valueType="num">
                                      <p:cBhvr>
                                        <p:cTn id="96" dur="100" fill="hold"/>
                                        <p:tgtEl>
                                          <p:spTgt spid="112"/>
                                        </p:tgtEl>
                                        <p:attrNameLst>
                                          <p:attrName>ppt_w</p:attrName>
                                        </p:attrNameLst>
                                      </p:cBhvr>
                                      <p:tavLst>
                                        <p:tav tm="0">
                                          <p:val>
                                            <p:fltVal val="0"/>
                                          </p:val>
                                        </p:tav>
                                        <p:tav tm="100000">
                                          <p:val>
                                            <p:strVal val="#ppt_w"/>
                                          </p:val>
                                        </p:tav>
                                      </p:tavLst>
                                    </p:anim>
                                    <p:anim calcmode="lin" valueType="num">
                                      <p:cBhvr>
                                        <p:cTn id="97" dur="100" fill="hold"/>
                                        <p:tgtEl>
                                          <p:spTgt spid="112"/>
                                        </p:tgtEl>
                                        <p:attrNameLst>
                                          <p:attrName>ppt_h</p:attrName>
                                        </p:attrNameLst>
                                      </p:cBhvr>
                                      <p:tavLst>
                                        <p:tav tm="0">
                                          <p:val>
                                            <p:fltVal val="0"/>
                                          </p:val>
                                        </p:tav>
                                        <p:tav tm="100000">
                                          <p:val>
                                            <p:strVal val="#ppt_h"/>
                                          </p:val>
                                        </p:tav>
                                      </p:tavLst>
                                    </p:anim>
                                    <p:animEffect transition="in" filter="fade">
                                      <p:cBhvr>
                                        <p:cTn id="98" dur="100"/>
                                        <p:tgtEl>
                                          <p:spTgt spid="112"/>
                                        </p:tgtEl>
                                      </p:cBhvr>
                                    </p:animEffect>
                                  </p:childTnLst>
                                </p:cTn>
                              </p:par>
                            </p:childTnLst>
                          </p:cTn>
                        </p:par>
                        <p:par>
                          <p:cTn id="99" fill="hold">
                            <p:stCondLst>
                              <p:cond delay="6400"/>
                            </p:stCondLst>
                            <p:childTnLst>
                              <p:par>
                                <p:cTn id="100" presetID="53" presetClass="entr" presetSubtype="16" fill="hold" grpId="0" nodeType="afterEffect">
                                  <p:stCondLst>
                                    <p:cond delay="0"/>
                                  </p:stCondLst>
                                  <p:childTnLst>
                                    <p:set>
                                      <p:cBhvr>
                                        <p:cTn id="101" dur="1" fill="hold">
                                          <p:stCondLst>
                                            <p:cond delay="0"/>
                                          </p:stCondLst>
                                        </p:cTn>
                                        <p:tgtEl>
                                          <p:spTgt spid="110"/>
                                        </p:tgtEl>
                                        <p:attrNameLst>
                                          <p:attrName>style.visibility</p:attrName>
                                        </p:attrNameLst>
                                      </p:cBhvr>
                                      <p:to>
                                        <p:strVal val="visible"/>
                                      </p:to>
                                    </p:set>
                                    <p:anim calcmode="lin" valueType="num">
                                      <p:cBhvr>
                                        <p:cTn id="102" dur="500" fill="hold"/>
                                        <p:tgtEl>
                                          <p:spTgt spid="110"/>
                                        </p:tgtEl>
                                        <p:attrNameLst>
                                          <p:attrName>ppt_w</p:attrName>
                                        </p:attrNameLst>
                                      </p:cBhvr>
                                      <p:tavLst>
                                        <p:tav tm="0">
                                          <p:val>
                                            <p:fltVal val="0"/>
                                          </p:val>
                                        </p:tav>
                                        <p:tav tm="100000">
                                          <p:val>
                                            <p:strVal val="#ppt_w"/>
                                          </p:val>
                                        </p:tav>
                                      </p:tavLst>
                                    </p:anim>
                                    <p:anim calcmode="lin" valueType="num">
                                      <p:cBhvr>
                                        <p:cTn id="103" dur="500" fill="hold"/>
                                        <p:tgtEl>
                                          <p:spTgt spid="110"/>
                                        </p:tgtEl>
                                        <p:attrNameLst>
                                          <p:attrName>ppt_h</p:attrName>
                                        </p:attrNameLst>
                                      </p:cBhvr>
                                      <p:tavLst>
                                        <p:tav tm="0">
                                          <p:val>
                                            <p:fltVal val="0"/>
                                          </p:val>
                                        </p:tav>
                                        <p:tav tm="100000">
                                          <p:val>
                                            <p:strVal val="#ppt_h"/>
                                          </p:val>
                                        </p:tav>
                                      </p:tavLst>
                                    </p:anim>
                                    <p:animEffect transition="in" filter="fade">
                                      <p:cBhvr>
                                        <p:cTn id="104" dur="500"/>
                                        <p:tgtEl>
                                          <p:spTgt spid="110"/>
                                        </p:tgtEl>
                                      </p:cBhvr>
                                    </p:animEffect>
                                  </p:childTnLst>
                                </p:cTn>
                              </p:par>
                            </p:childTnLst>
                          </p:cTn>
                        </p:par>
                        <p:par>
                          <p:cTn id="105" fill="hold">
                            <p:stCondLst>
                              <p:cond delay="6900"/>
                            </p:stCondLst>
                            <p:childTnLst>
                              <p:par>
                                <p:cTn id="106" presetID="53" presetClass="entr" presetSubtype="16" fill="hold" grpId="0" nodeType="afterEffect">
                                  <p:stCondLst>
                                    <p:cond delay="0"/>
                                  </p:stCondLst>
                                  <p:iterate type="lt">
                                    <p:tmPct val="10000"/>
                                  </p:iterate>
                                  <p:childTnLst>
                                    <p:set>
                                      <p:cBhvr>
                                        <p:cTn id="107" dur="1" fill="hold">
                                          <p:stCondLst>
                                            <p:cond delay="0"/>
                                          </p:stCondLst>
                                        </p:cTn>
                                        <p:tgtEl>
                                          <p:spTgt spid="109"/>
                                        </p:tgtEl>
                                        <p:attrNameLst>
                                          <p:attrName>style.visibility</p:attrName>
                                        </p:attrNameLst>
                                      </p:cBhvr>
                                      <p:to>
                                        <p:strVal val="visible"/>
                                      </p:to>
                                    </p:set>
                                    <p:anim calcmode="lin" valueType="num">
                                      <p:cBhvr>
                                        <p:cTn id="108" dur="100" fill="hold"/>
                                        <p:tgtEl>
                                          <p:spTgt spid="109"/>
                                        </p:tgtEl>
                                        <p:attrNameLst>
                                          <p:attrName>ppt_w</p:attrName>
                                        </p:attrNameLst>
                                      </p:cBhvr>
                                      <p:tavLst>
                                        <p:tav tm="0">
                                          <p:val>
                                            <p:fltVal val="0"/>
                                          </p:val>
                                        </p:tav>
                                        <p:tav tm="100000">
                                          <p:val>
                                            <p:strVal val="#ppt_w"/>
                                          </p:val>
                                        </p:tav>
                                      </p:tavLst>
                                    </p:anim>
                                    <p:anim calcmode="lin" valueType="num">
                                      <p:cBhvr>
                                        <p:cTn id="109" dur="100" fill="hold"/>
                                        <p:tgtEl>
                                          <p:spTgt spid="109"/>
                                        </p:tgtEl>
                                        <p:attrNameLst>
                                          <p:attrName>ppt_h</p:attrName>
                                        </p:attrNameLst>
                                      </p:cBhvr>
                                      <p:tavLst>
                                        <p:tav tm="0">
                                          <p:val>
                                            <p:fltVal val="0"/>
                                          </p:val>
                                        </p:tav>
                                        <p:tav tm="100000">
                                          <p:val>
                                            <p:strVal val="#ppt_h"/>
                                          </p:val>
                                        </p:tav>
                                      </p:tavLst>
                                    </p:anim>
                                    <p:animEffect transition="in" filter="fade">
                                      <p:cBhvr>
                                        <p:cTn id="110" dur="1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95" grpId="0" animBg="1"/>
      <p:bldP spid="95" grpId="1" animBg="1"/>
      <p:bldP spid="95" grpId="2" animBg="1"/>
      <p:bldP spid="56" grpId="0" animBg="1"/>
      <p:bldP spid="56" grpId="1" animBg="1"/>
      <p:bldP spid="56" grpId="2" animBg="1"/>
      <p:bldP spid="54" grpId="0" animBg="1"/>
      <p:bldP spid="54" grpId="1" animBg="1"/>
      <p:bldP spid="54" grpId="2" animBg="1"/>
      <p:bldP spid="106" grpId="0"/>
      <p:bldP spid="107" grpId="0"/>
      <p:bldP spid="109" grpId="0"/>
      <p:bldP spid="110" grpId="0"/>
      <p:bldP spid="112" grpId="0"/>
      <p:bldP spid="113" grpId="0"/>
      <p:bldP spid="19" grpId="0"/>
      <p:bldP spid="19" grpId="1"/>
      <p:bldP spid="20" grpId="0" animBg="1"/>
      <p:bldP spid="20"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1"/>
            <a:ext cx="12192000" cy="6858001"/>
          </a:xfrm>
          <a:prstGeom prst="rect">
            <a:avLst/>
          </a:prstGeom>
        </p:spPr>
      </p:pic>
      <p:sp>
        <p:nvSpPr>
          <p:cNvPr id="8" name="矩形 7"/>
          <p:cNvSpPr/>
          <p:nvPr/>
        </p:nvSpPr>
        <p:spPr>
          <a:xfrm>
            <a:off x="512064" y="1109472"/>
            <a:ext cx="5008393" cy="4524307"/>
          </a:xfrm>
          <a:prstGeom prst="rect">
            <a:avLst/>
          </a:prstGeom>
        </p:spPr>
        <p:txBody>
          <a:bodyPr wrap="square" lIns="91432" tIns="45716" rIns="91432" bIns="45716" anchor="t">
            <a:spAutoFit/>
          </a:bodyPr>
          <a:lstStyle/>
          <a:p>
            <a:pPr algn="ctr" fontAlgn="ctr"/>
            <a:r>
              <a:rPr lang="en-US" altLang="zh-CN" sz="4800" b="1" spc="800" dirty="0" smtClean="0">
                <a:solidFill>
                  <a:schemeClr val="bg1"/>
                </a:solidFill>
                <a:latin typeface="微软雅黑" panose="020B0503020204020204" pitchFamily="34" charset="-122"/>
                <a:ea typeface="微软雅黑" panose="020B0503020204020204" pitchFamily="34" charset="-122"/>
              </a:rPr>
              <a:t>Thank you for your attention!</a:t>
            </a:r>
          </a:p>
          <a:p>
            <a:pPr algn="ctr" fontAlgn="ctr"/>
            <a:endParaRPr lang="en-US" altLang="zh-CN" sz="4800" b="1" spc="800" dirty="0">
              <a:solidFill>
                <a:schemeClr val="bg1"/>
              </a:solidFill>
              <a:latin typeface="微软雅黑" panose="020B0503020204020204" pitchFamily="34" charset="-122"/>
              <a:ea typeface="微软雅黑" panose="020B0503020204020204" pitchFamily="34" charset="-122"/>
            </a:endParaRPr>
          </a:p>
          <a:p>
            <a:pPr algn="ctr" fontAlgn="ctr"/>
            <a:r>
              <a:rPr lang="en-US" altLang="zh-CN" sz="4800" b="1" spc="800" dirty="0" smtClean="0">
                <a:solidFill>
                  <a:schemeClr val="bg1"/>
                </a:solidFill>
                <a:latin typeface="微软雅黑" panose="020B0503020204020204" pitchFamily="34" charset="-122"/>
                <a:ea typeface="微软雅黑" panose="020B0503020204020204" pitchFamily="34" charset="-122"/>
              </a:rPr>
              <a:t>Any</a:t>
            </a:r>
            <a:r>
              <a:rPr lang="zh-CN" altLang="en-US" sz="4800" b="1" spc="800" dirty="0" smtClean="0">
                <a:solidFill>
                  <a:schemeClr val="bg1"/>
                </a:solidFill>
                <a:latin typeface="微软雅黑" panose="020B0503020204020204" pitchFamily="34" charset="-122"/>
                <a:ea typeface="微软雅黑" panose="020B0503020204020204" pitchFamily="34" charset="-122"/>
              </a:rPr>
              <a:t> </a:t>
            </a:r>
            <a:r>
              <a:rPr lang="en-US" altLang="zh-CN" sz="4800" b="1" spc="800" dirty="0" smtClean="0">
                <a:solidFill>
                  <a:schemeClr val="bg1"/>
                </a:solidFill>
                <a:latin typeface="微软雅黑" panose="020B0503020204020204" pitchFamily="34" charset="-122"/>
                <a:ea typeface="微软雅黑" panose="020B0503020204020204" pitchFamily="34" charset="-122"/>
              </a:rPr>
              <a:t>questions</a:t>
            </a:r>
            <a:r>
              <a:rPr lang="zh-CN" altLang="en-US" sz="4800" b="1" spc="800" dirty="0" smtClean="0">
                <a:solidFill>
                  <a:schemeClr val="bg1"/>
                </a:solidFill>
                <a:latin typeface="微软雅黑" panose="020B0503020204020204" pitchFamily="34" charset="-122"/>
                <a:ea typeface="微软雅黑" panose="020B0503020204020204" pitchFamily="34" charset="-122"/>
              </a:rPr>
              <a:t>？</a:t>
            </a:r>
            <a:endParaRPr lang="zh-CN" altLang="en-US" sz="4800" b="1" spc="800" dirty="0">
              <a:solidFill>
                <a:schemeClr val="bg1"/>
              </a:solidFill>
              <a:latin typeface="微软雅黑" panose="020B0503020204020204" pitchFamily="34" charset="-122"/>
              <a:ea typeface="微软雅黑" panose="020B0503020204020204" pitchFamily="34" charset="-122"/>
            </a:endParaRPr>
          </a:p>
        </p:txBody>
      </p:sp>
      <p:sp>
        <p:nvSpPr>
          <p:cNvPr id="5" name="等腰三角形 4"/>
          <p:cNvSpPr/>
          <p:nvPr/>
        </p:nvSpPr>
        <p:spPr>
          <a:xfrm>
            <a:off x="5763813" y="5818690"/>
            <a:ext cx="664374" cy="572736"/>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7587278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1+#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47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 7"/>
          <p:cNvGrpSpPr/>
          <p:nvPr/>
        </p:nvGrpSpPr>
        <p:grpSpPr>
          <a:xfrm>
            <a:off x="338109" y="234824"/>
            <a:ext cx="11829507" cy="6486944"/>
            <a:chOff x="338109" y="234824"/>
            <a:chExt cx="11829507" cy="6486944"/>
          </a:xfrm>
        </p:grpSpPr>
        <p:grpSp>
          <p:nvGrpSpPr>
            <p:cNvPr id="153" name="组合 152"/>
            <p:cNvGrpSpPr/>
            <p:nvPr/>
          </p:nvGrpSpPr>
          <p:grpSpPr>
            <a:xfrm>
              <a:off x="7188123" y="3732550"/>
              <a:ext cx="987480" cy="93127"/>
              <a:chOff x="6821962" y="4045631"/>
              <a:chExt cx="987480" cy="93127"/>
            </a:xfrm>
          </p:grpSpPr>
          <p:cxnSp>
            <p:nvCxnSpPr>
              <p:cNvPr id="147" name="直接连接符 146"/>
              <p:cNvCxnSpPr/>
              <p:nvPr/>
            </p:nvCxnSpPr>
            <p:spPr>
              <a:xfrm>
                <a:off x="6821962" y="4090334"/>
                <a:ext cx="894354" cy="0"/>
              </a:xfrm>
              <a:prstGeom prst="line">
                <a:avLst/>
              </a:prstGeom>
              <a:ln w="12700">
                <a:solidFill>
                  <a:srgbClr val="093B5C"/>
                </a:solidFill>
              </a:ln>
            </p:spPr>
            <p:style>
              <a:lnRef idx="1">
                <a:schemeClr val="accent1"/>
              </a:lnRef>
              <a:fillRef idx="0">
                <a:schemeClr val="accent1"/>
              </a:fillRef>
              <a:effectRef idx="0">
                <a:schemeClr val="accent1"/>
              </a:effectRef>
              <a:fontRef idx="minor">
                <a:schemeClr val="tx1"/>
              </a:fontRef>
            </p:style>
          </p:cxnSp>
          <p:sp>
            <p:nvSpPr>
              <p:cNvPr id="148" name="椭圆 147"/>
              <p:cNvSpPr/>
              <p:nvPr/>
            </p:nvSpPr>
            <p:spPr>
              <a:xfrm flipH="1">
                <a:off x="7716315" y="4045631"/>
                <a:ext cx="93127" cy="93127"/>
              </a:xfrm>
              <a:prstGeom prst="ellipse">
                <a:avLst/>
              </a:prstGeom>
              <a:solidFill>
                <a:srgbClr val="093B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grpSp>
        <p:sp>
          <p:nvSpPr>
            <p:cNvPr id="109" name="等腰三角形 108"/>
            <p:cNvSpPr/>
            <p:nvPr/>
          </p:nvSpPr>
          <p:spPr>
            <a:xfrm rot="16200000">
              <a:off x="3442750" y="2856867"/>
              <a:ext cx="2170505" cy="1871125"/>
            </a:xfrm>
            <a:prstGeom prst="triangl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26" name="等腰三角形 125"/>
            <p:cNvSpPr/>
            <p:nvPr/>
          </p:nvSpPr>
          <p:spPr>
            <a:xfrm rot="16200000">
              <a:off x="5421728" y="1735648"/>
              <a:ext cx="2080866" cy="1810384"/>
            </a:xfrm>
            <a:prstGeom prst="triangle">
              <a:avLst>
                <a:gd name="adj" fmla="val 49310"/>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24" name="等腰三角形 123"/>
            <p:cNvSpPr/>
            <p:nvPr/>
          </p:nvSpPr>
          <p:spPr>
            <a:xfrm rot="5400000">
              <a:off x="5431252" y="2894672"/>
              <a:ext cx="2080866" cy="1810384"/>
            </a:xfrm>
            <a:prstGeom prst="triangle">
              <a:avLst>
                <a:gd name="adj" fmla="val 49310"/>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22" name="等腰三角形 121"/>
            <p:cNvSpPr/>
            <p:nvPr/>
          </p:nvSpPr>
          <p:spPr>
            <a:xfrm rot="16200000">
              <a:off x="5421728" y="4020116"/>
              <a:ext cx="2080866" cy="1810384"/>
            </a:xfrm>
            <a:prstGeom prst="triangle">
              <a:avLst>
                <a:gd name="adj" fmla="val 49310"/>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33" name="矩形 132"/>
            <p:cNvSpPr/>
            <p:nvPr/>
          </p:nvSpPr>
          <p:spPr>
            <a:xfrm>
              <a:off x="470648" y="1171530"/>
              <a:ext cx="3647016" cy="1938992"/>
            </a:xfrm>
            <a:prstGeom prst="rect">
              <a:avLst/>
            </a:prstGeom>
          </p:spPr>
          <p:txBody>
            <a:bodyPr wrap="square">
              <a:spAutoFit/>
            </a:bodyPr>
            <a:lstStyle/>
            <a:p>
              <a:pPr algn="just"/>
              <a:r>
                <a:rPr lang="zh-CN" altLang="zh-CN" sz="2000" b="1" dirty="0"/>
                <a:t>借助第三方机构来处理信息的模式拥有点与点之间缺乏信任的内生弱点，商家为了提防自己的客户，会向客户索取完全不必要的信息</a:t>
              </a:r>
              <a:r>
                <a:rPr lang="zh-CN" altLang="zh-CN" sz="2000" b="1" dirty="0" smtClean="0"/>
                <a:t>，</a:t>
              </a:r>
              <a:r>
                <a:rPr lang="zh-CN" altLang="en-US" sz="2000" b="1" dirty="0" smtClean="0"/>
                <a:t>而且</a:t>
              </a:r>
              <a:r>
                <a:rPr lang="zh-CN" altLang="zh-CN" sz="2000" b="1" dirty="0" smtClean="0"/>
                <a:t>仍不</a:t>
              </a:r>
              <a:r>
                <a:rPr lang="zh-CN" altLang="zh-CN" sz="2000" b="1" dirty="0"/>
                <a:t>能避免一定的欺诈行为</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7" name="文本框 2"/>
            <p:cNvSpPr txBox="1">
              <a:spLocks noChangeArrowheads="1"/>
            </p:cNvSpPr>
            <p:nvPr/>
          </p:nvSpPr>
          <p:spPr bwMode="auto">
            <a:xfrm>
              <a:off x="6181487" y="2089164"/>
              <a:ext cx="100663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5400" dirty="0" smtClean="0">
                  <a:solidFill>
                    <a:schemeClr val="bg1"/>
                  </a:solidFill>
                  <a:latin typeface="Giorgio Sans Medium" panose="020B0603030202040204" pitchFamily="34" charset="0"/>
                </a:rPr>
                <a:t>01</a:t>
              </a:r>
              <a:endParaRPr lang="zh-CN" altLang="en-US" sz="5400" dirty="0">
                <a:solidFill>
                  <a:schemeClr val="bg1"/>
                </a:solidFill>
                <a:latin typeface="Giorgio Sans Medium" panose="020B0603030202040204" pitchFamily="34" charset="0"/>
              </a:endParaRPr>
            </a:p>
          </p:txBody>
        </p:sp>
        <p:sp>
          <p:nvSpPr>
            <p:cNvPr id="138" name="文本框 2"/>
            <p:cNvSpPr txBox="1">
              <a:spLocks noChangeArrowheads="1"/>
            </p:cNvSpPr>
            <p:nvPr/>
          </p:nvSpPr>
          <p:spPr bwMode="auto">
            <a:xfrm>
              <a:off x="6181487" y="4344780"/>
              <a:ext cx="100663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5400" dirty="0" smtClean="0">
                  <a:solidFill>
                    <a:schemeClr val="bg1"/>
                  </a:solidFill>
                  <a:latin typeface="Giorgio Sans Medium" panose="020B0603030202040204" pitchFamily="34" charset="0"/>
                </a:rPr>
                <a:t>03</a:t>
              </a:r>
              <a:endParaRPr lang="zh-CN" altLang="en-US" sz="5400" dirty="0">
                <a:solidFill>
                  <a:schemeClr val="bg1"/>
                </a:solidFill>
                <a:latin typeface="Giorgio Sans Medium" panose="020B0603030202040204" pitchFamily="34" charset="0"/>
              </a:endParaRPr>
            </a:p>
          </p:txBody>
        </p:sp>
        <p:sp>
          <p:nvSpPr>
            <p:cNvPr id="139" name="文本框 2"/>
            <p:cNvSpPr txBox="1">
              <a:spLocks noChangeArrowheads="1"/>
            </p:cNvSpPr>
            <p:nvPr/>
          </p:nvSpPr>
          <p:spPr bwMode="auto">
            <a:xfrm>
              <a:off x="5556967" y="3209811"/>
              <a:ext cx="100663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5400" dirty="0" smtClean="0">
                  <a:solidFill>
                    <a:schemeClr val="bg1"/>
                  </a:solidFill>
                  <a:latin typeface="Giorgio Sans Medium" panose="020B0603030202040204" pitchFamily="34" charset="0"/>
                </a:rPr>
                <a:t>02</a:t>
              </a:r>
              <a:endParaRPr lang="zh-CN" altLang="en-US" sz="5400" dirty="0">
                <a:solidFill>
                  <a:schemeClr val="bg1"/>
                </a:solidFill>
                <a:latin typeface="Giorgio Sans Medium" panose="020B0603030202040204" pitchFamily="34" charset="0"/>
              </a:endParaRPr>
            </a:p>
          </p:txBody>
        </p:sp>
        <p:grpSp>
          <p:nvGrpSpPr>
            <p:cNvPr id="2" name="组合 1"/>
            <p:cNvGrpSpPr/>
            <p:nvPr/>
          </p:nvGrpSpPr>
          <p:grpSpPr>
            <a:xfrm>
              <a:off x="4164365" y="2064174"/>
              <a:ext cx="2297795" cy="93127"/>
              <a:chOff x="4164365" y="2238584"/>
              <a:chExt cx="2297795" cy="93127"/>
            </a:xfrm>
          </p:grpSpPr>
          <p:cxnSp>
            <p:nvCxnSpPr>
              <p:cNvPr id="144" name="直接连接符 143"/>
              <p:cNvCxnSpPr/>
              <p:nvPr/>
            </p:nvCxnSpPr>
            <p:spPr>
              <a:xfrm flipH="1">
                <a:off x="4257491" y="2283287"/>
                <a:ext cx="2204669" cy="0"/>
              </a:xfrm>
              <a:prstGeom prst="line">
                <a:avLst/>
              </a:prstGeom>
              <a:ln w="12700">
                <a:solidFill>
                  <a:srgbClr val="093B5C"/>
                </a:solidFill>
              </a:ln>
            </p:spPr>
            <p:style>
              <a:lnRef idx="1">
                <a:schemeClr val="accent1"/>
              </a:lnRef>
              <a:fillRef idx="0">
                <a:schemeClr val="accent1"/>
              </a:fillRef>
              <a:effectRef idx="0">
                <a:schemeClr val="accent1"/>
              </a:effectRef>
              <a:fontRef idx="minor">
                <a:schemeClr val="tx1"/>
              </a:fontRef>
            </p:style>
          </p:cxnSp>
          <p:sp>
            <p:nvSpPr>
              <p:cNvPr id="145" name="椭圆 144"/>
              <p:cNvSpPr/>
              <p:nvPr/>
            </p:nvSpPr>
            <p:spPr>
              <a:xfrm>
                <a:off x="4164365" y="2238584"/>
                <a:ext cx="93127" cy="93127"/>
              </a:xfrm>
              <a:prstGeom prst="ellipse">
                <a:avLst/>
              </a:prstGeom>
              <a:solidFill>
                <a:srgbClr val="093B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grpSp>
        <p:sp>
          <p:nvSpPr>
            <p:cNvPr id="167" name="矩形 166"/>
            <p:cNvSpPr/>
            <p:nvPr/>
          </p:nvSpPr>
          <p:spPr>
            <a:xfrm>
              <a:off x="8233659" y="3265452"/>
              <a:ext cx="3451835" cy="1015663"/>
            </a:xfrm>
            <a:prstGeom prst="rect">
              <a:avLst/>
            </a:prstGeom>
          </p:spPr>
          <p:txBody>
            <a:bodyPr wrap="square">
              <a:spAutoFit/>
            </a:bodyPr>
            <a:lstStyle/>
            <a:p>
              <a:pPr algn="just"/>
              <a:r>
                <a:rPr lang="zh-CN" altLang="zh-CN" sz="2000" b="1" dirty="0"/>
                <a:t>中介机构的存在，增加了交易成本，限制了实际可行的最小交易规模</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等腰三角形 27"/>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等腰三角形 109"/>
            <p:cNvSpPr/>
            <p:nvPr/>
          </p:nvSpPr>
          <p:spPr>
            <a:xfrm rot="5400000">
              <a:off x="7311067" y="3978550"/>
              <a:ext cx="2170505" cy="1871125"/>
            </a:xfrm>
            <a:prstGeom prst="triangl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 name="TextBox 2"/>
            <p:cNvSpPr txBox="1"/>
            <p:nvPr/>
          </p:nvSpPr>
          <p:spPr>
            <a:xfrm>
              <a:off x="4234340" y="6260103"/>
              <a:ext cx="4900929" cy="461665"/>
            </a:xfrm>
            <a:prstGeom prst="rect">
              <a:avLst/>
            </a:prstGeom>
            <a:noFill/>
          </p:spPr>
          <p:txBody>
            <a:bodyPr wrap="square" rtlCol="0">
              <a:spAutoFit/>
            </a:bodyPr>
            <a:lstStyle/>
            <a:p>
              <a:r>
                <a:rPr lang="zh-CN" altLang="en-US" sz="24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中心化</a:t>
              </a:r>
              <a:r>
                <a:rPr lang="zh-CN" altLang="en-US" sz="2400" b="1" kern="10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交易</a:t>
              </a:r>
              <a:r>
                <a:rPr lang="zh-CN" altLang="en-US" sz="2400" b="1" kern="10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系统面临的</a:t>
              </a:r>
              <a:r>
                <a:rPr lang="zh-CN" altLang="en-US" sz="24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主要问题</a:t>
              </a:r>
              <a:endParaRPr lang="zh-CN" altLang="en-US" sz="2400" dirty="0"/>
            </a:p>
          </p:txBody>
        </p:sp>
        <p:grpSp>
          <p:nvGrpSpPr>
            <p:cNvPr id="7" name="组 6"/>
            <p:cNvGrpSpPr/>
            <p:nvPr/>
          </p:nvGrpSpPr>
          <p:grpSpPr>
            <a:xfrm>
              <a:off x="679960" y="4534234"/>
              <a:ext cx="5179309" cy="1323439"/>
              <a:chOff x="679960" y="4534234"/>
              <a:chExt cx="5179309" cy="1323439"/>
            </a:xfrm>
          </p:grpSpPr>
          <p:grpSp>
            <p:nvGrpSpPr>
              <p:cNvPr id="142" name="组合 141"/>
              <p:cNvGrpSpPr/>
              <p:nvPr/>
            </p:nvGrpSpPr>
            <p:grpSpPr>
              <a:xfrm>
                <a:off x="4164365" y="5118990"/>
                <a:ext cx="1694904" cy="93127"/>
                <a:chOff x="3798204" y="5395000"/>
                <a:chExt cx="1694904" cy="93127"/>
              </a:xfrm>
            </p:grpSpPr>
            <p:cxnSp>
              <p:nvCxnSpPr>
                <p:cNvPr id="116" name="直接连接符 115"/>
                <p:cNvCxnSpPr/>
                <p:nvPr/>
              </p:nvCxnSpPr>
              <p:spPr>
                <a:xfrm flipH="1">
                  <a:off x="3891330" y="5439703"/>
                  <a:ext cx="1601778" cy="0"/>
                </a:xfrm>
                <a:prstGeom prst="line">
                  <a:avLst/>
                </a:prstGeom>
                <a:ln w="12700">
                  <a:solidFill>
                    <a:srgbClr val="093B5C"/>
                  </a:solidFill>
                </a:ln>
              </p:spPr>
              <p:style>
                <a:lnRef idx="1">
                  <a:schemeClr val="accent1"/>
                </a:lnRef>
                <a:fillRef idx="0">
                  <a:schemeClr val="accent1"/>
                </a:fillRef>
                <a:effectRef idx="0">
                  <a:schemeClr val="accent1"/>
                </a:effectRef>
                <a:fontRef idx="minor">
                  <a:schemeClr val="tx1"/>
                </a:fontRef>
              </p:style>
            </p:cxnSp>
            <p:sp>
              <p:nvSpPr>
                <p:cNvPr id="117" name="椭圆 116"/>
                <p:cNvSpPr/>
                <p:nvPr/>
              </p:nvSpPr>
              <p:spPr>
                <a:xfrm>
                  <a:off x="3798204" y="5395000"/>
                  <a:ext cx="93127" cy="93127"/>
                </a:xfrm>
                <a:prstGeom prst="ellipse">
                  <a:avLst/>
                </a:prstGeom>
                <a:solidFill>
                  <a:srgbClr val="093B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grpSp>
          <p:sp>
            <p:nvSpPr>
              <p:cNvPr id="164" name="矩形 163"/>
              <p:cNvSpPr/>
              <p:nvPr/>
            </p:nvSpPr>
            <p:spPr>
              <a:xfrm>
                <a:off x="679960" y="4534234"/>
                <a:ext cx="3398301" cy="1323439"/>
              </a:xfrm>
              <a:prstGeom prst="rect">
                <a:avLst/>
              </a:prstGeom>
            </p:spPr>
            <p:txBody>
              <a:bodyPr wrap="square">
                <a:spAutoFit/>
              </a:bodyPr>
              <a:lstStyle/>
              <a:p>
                <a:pPr algn="just"/>
                <a:r>
                  <a:rPr lang="zh-CN" altLang="zh-CN" sz="2000" b="1" dirty="0"/>
                  <a:t>数字签名本身能够解决电子货币身份问题，如果还需要第三方支持才能防止双重消费，则系统将失去价值</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 name="组 4"/>
            <p:cNvGrpSpPr/>
            <p:nvPr/>
          </p:nvGrpSpPr>
          <p:grpSpPr>
            <a:xfrm>
              <a:off x="798573" y="234824"/>
              <a:ext cx="11369043" cy="2713283"/>
              <a:chOff x="798573" y="234824"/>
              <a:chExt cx="11369043" cy="2713283"/>
            </a:xfrm>
          </p:grpSpPr>
          <p:sp>
            <p:nvSpPr>
              <p:cNvPr id="27" name="矩形 3"/>
              <p:cNvSpPr>
                <a:spLocks noChangeArrowheads="1"/>
              </p:cNvSpPr>
              <p:nvPr/>
            </p:nvSpPr>
            <p:spPr bwMode="auto">
              <a:xfrm>
                <a:off x="798573" y="234824"/>
                <a:ext cx="10139057" cy="523220"/>
              </a:xfrm>
              <a:prstGeom prst="rect">
                <a:avLst/>
              </a:prstGeom>
              <a:extLst/>
            </p:spPr>
            <p:txBody>
              <a:bodyPr wrap="square">
                <a:spAutoFit/>
              </a:bodyPr>
              <a:lstStyle/>
              <a:p>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中心化</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Centralization</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r>
                  <a:rPr lang="en-US" altLang="zh-CN"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&amp; </a:t>
                </a:r>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去</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中心化（</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Decentralization</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p>
            </p:txBody>
          </p:sp>
          <p:pic>
            <p:nvPicPr>
              <p:cNvPr id="4" name="图片 3"/>
              <p:cNvPicPr>
                <a:picLocks noChangeAspect="1"/>
              </p:cNvPicPr>
              <p:nvPr/>
            </p:nvPicPr>
            <p:blipFill>
              <a:blip r:embed="rId3"/>
              <a:stretch>
                <a:fillRect/>
              </a:stretch>
            </p:blipFill>
            <p:spPr>
              <a:xfrm>
                <a:off x="7551243" y="818753"/>
                <a:ext cx="4616373" cy="2129354"/>
              </a:xfrm>
              <a:prstGeom prst="rect">
                <a:avLst/>
              </a:prstGeom>
            </p:spPr>
          </p:pic>
        </p:grpSp>
      </p:grpSp>
    </p:spTree>
    <p:extLst>
      <p:ext uri="{BB962C8B-B14F-4D97-AF65-F5344CB8AC3E}">
        <p14:creationId xmlns:p14="http://schemas.microsoft.com/office/powerpoint/2010/main" val="1941739100"/>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组合 5"/>
          <p:cNvGrpSpPr/>
          <p:nvPr/>
        </p:nvGrpSpPr>
        <p:grpSpPr>
          <a:xfrm>
            <a:off x="7881383" y="4045223"/>
            <a:ext cx="2889650" cy="2088036"/>
            <a:chOff x="7757355" y="4351213"/>
            <a:chExt cx="2889650" cy="1738898"/>
          </a:xfrm>
        </p:grpSpPr>
        <p:sp>
          <p:nvSpPr>
            <p:cNvPr id="39" name="圆角矩形 38"/>
            <p:cNvSpPr/>
            <p:nvPr/>
          </p:nvSpPr>
          <p:spPr>
            <a:xfrm>
              <a:off x="7757355" y="4351213"/>
              <a:ext cx="2885503" cy="1738898"/>
            </a:xfrm>
            <a:prstGeom prst="roundRect">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0" name="同侧圆角矩形 39"/>
            <p:cNvSpPr/>
            <p:nvPr/>
          </p:nvSpPr>
          <p:spPr>
            <a:xfrm>
              <a:off x="7767005" y="4362832"/>
              <a:ext cx="2880000" cy="449045"/>
            </a:xfrm>
            <a:prstGeom prst="round2SameRect">
              <a:avLst>
                <a:gd name="adj1" fmla="val 50000"/>
                <a:gd name="adj2" fmla="val 0"/>
              </a:avLst>
            </a:prstGeom>
            <a:solidFill>
              <a:srgbClr val="09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用户匿名</a:t>
              </a:r>
            </a:p>
          </p:txBody>
        </p:sp>
      </p:grpSp>
      <p:grpSp>
        <p:nvGrpSpPr>
          <p:cNvPr id="8" name="组 7"/>
          <p:cNvGrpSpPr/>
          <p:nvPr/>
        </p:nvGrpSpPr>
        <p:grpSpPr>
          <a:xfrm>
            <a:off x="850308" y="1221476"/>
            <a:ext cx="2894408" cy="2114478"/>
            <a:chOff x="1495764" y="1221476"/>
            <a:chExt cx="2894408" cy="2114478"/>
          </a:xfrm>
        </p:grpSpPr>
        <p:grpSp>
          <p:nvGrpSpPr>
            <p:cNvPr id="3" name="组合 2"/>
            <p:cNvGrpSpPr/>
            <p:nvPr/>
          </p:nvGrpSpPr>
          <p:grpSpPr>
            <a:xfrm>
              <a:off x="1495764" y="1221476"/>
              <a:ext cx="2894408" cy="2114478"/>
              <a:chOff x="1549142" y="1621973"/>
              <a:chExt cx="2894408" cy="1738898"/>
            </a:xfrm>
          </p:grpSpPr>
          <p:sp>
            <p:nvSpPr>
              <p:cNvPr id="24" name="圆角矩形 23"/>
              <p:cNvSpPr/>
              <p:nvPr/>
            </p:nvSpPr>
            <p:spPr>
              <a:xfrm>
                <a:off x="1549142" y="1621973"/>
                <a:ext cx="2885503" cy="1738898"/>
              </a:xfrm>
              <a:prstGeom prst="roundRect">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 name="同侧圆角矩形 1"/>
              <p:cNvSpPr/>
              <p:nvPr/>
            </p:nvSpPr>
            <p:spPr>
              <a:xfrm>
                <a:off x="1563550" y="1641593"/>
                <a:ext cx="2880000" cy="449045"/>
              </a:xfrm>
              <a:prstGeom prst="round2SameRect">
                <a:avLst>
                  <a:gd name="adj1" fmla="val 50000"/>
                  <a:gd name="adj2" fmla="val 0"/>
                </a:avLst>
              </a:prstGeom>
              <a:solidFill>
                <a:srgbClr val="09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p:cNvSpPr/>
            <p:nvPr/>
          </p:nvSpPr>
          <p:spPr>
            <a:xfrm>
              <a:off x="1912547" y="1339103"/>
              <a:ext cx="2158693" cy="369332"/>
            </a:xfrm>
            <a:prstGeom prst="rect">
              <a:avLst/>
            </a:prstGeom>
          </p:spPr>
          <p:txBody>
            <a:bodyPr wrap="square">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去中心化</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1744381" y="1934919"/>
              <a:ext cx="2495024" cy="1200329"/>
            </a:xfrm>
            <a:prstGeom prst="rect">
              <a:avLst/>
            </a:prstGeom>
          </p:spPr>
          <p:txBody>
            <a:bodyPr wrap="square">
              <a:spAutoFit/>
            </a:bodyPr>
            <a:lstStyle/>
            <a:p>
              <a:pPr algn="just"/>
              <a:r>
                <a:rPr lang="zh-CN" altLang="en-US" dirty="0" smtClean="0">
                  <a:latin typeface="微软雅黑" pitchFamily="34" charset="-122"/>
                  <a:ea typeface="微软雅黑" pitchFamily="34" charset="-122"/>
                </a:rPr>
                <a:t>分布式</a:t>
              </a:r>
              <a:r>
                <a:rPr lang="zh-CN" altLang="en-US" dirty="0">
                  <a:latin typeface="微软雅黑" pitchFamily="34" charset="-122"/>
                  <a:ea typeface="微软雅黑" pitchFamily="34" charset="-122"/>
                </a:rPr>
                <a:t>核算和存储，</a:t>
              </a:r>
              <a:r>
                <a:rPr lang="zh-CN" altLang="en-US" dirty="0">
                  <a:solidFill>
                    <a:srgbClr val="FF0000"/>
                  </a:solidFill>
                  <a:latin typeface="微软雅黑" pitchFamily="34" charset="-122"/>
                  <a:ea typeface="微软雅黑" pitchFamily="34" charset="-122"/>
                </a:rPr>
                <a:t>不存在中心化的硬件或管理机构</a:t>
              </a:r>
              <a:r>
                <a:rPr lang="zh-CN" altLang="en-US" dirty="0">
                  <a:latin typeface="微软雅黑" pitchFamily="34" charset="-122"/>
                  <a:ea typeface="微软雅黑" pitchFamily="34" charset="-122"/>
                </a:rPr>
                <a:t>，任意节点的权利和义务都是均等</a:t>
              </a:r>
              <a:r>
                <a:rPr lang="zh-CN" altLang="en-US" dirty="0" smtClean="0">
                  <a:latin typeface="微软雅黑" pitchFamily="34" charset="-122"/>
                  <a:ea typeface="微软雅黑" pitchFamily="34" charset="-122"/>
                </a:rPr>
                <a:t>的</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0" name="组 9"/>
          <p:cNvGrpSpPr/>
          <p:nvPr/>
        </p:nvGrpSpPr>
        <p:grpSpPr>
          <a:xfrm>
            <a:off x="7871733" y="1221476"/>
            <a:ext cx="2889650" cy="2114478"/>
            <a:chOff x="7757355" y="1287628"/>
            <a:chExt cx="2889650" cy="2114478"/>
          </a:xfrm>
        </p:grpSpPr>
        <p:grpSp>
          <p:nvGrpSpPr>
            <p:cNvPr id="4" name="组合 3"/>
            <p:cNvGrpSpPr/>
            <p:nvPr/>
          </p:nvGrpSpPr>
          <p:grpSpPr>
            <a:xfrm>
              <a:off x="7757355" y="1287628"/>
              <a:ext cx="2889650" cy="2114478"/>
              <a:chOff x="7757355" y="1621973"/>
              <a:chExt cx="2889650" cy="1738898"/>
            </a:xfrm>
          </p:grpSpPr>
          <p:sp>
            <p:nvSpPr>
              <p:cNvPr id="36" name="圆角矩形 35"/>
              <p:cNvSpPr/>
              <p:nvPr/>
            </p:nvSpPr>
            <p:spPr>
              <a:xfrm>
                <a:off x="7757355" y="1621973"/>
                <a:ext cx="2885503" cy="1738898"/>
              </a:xfrm>
              <a:prstGeom prst="roundRect">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7" name="同侧圆角矩形 36"/>
              <p:cNvSpPr/>
              <p:nvPr/>
            </p:nvSpPr>
            <p:spPr>
              <a:xfrm>
                <a:off x="7767005" y="1633592"/>
                <a:ext cx="2880000" cy="449045"/>
              </a:xfrm>
              <a:prstGeom prst="round2SameRect">
                <a:avLst>
                  <a:gd name="adj1" fmla="val 50000"/>
                  <a:gd name="adj2" fmla="val 0"/>
                </a:avLst>
              </a:prstGeom>
              <a:solidFill>
                <a:srgbClr val="09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矩形 42"/>
            <p:cNvSpPr/>
            <p:nvPr/>
          </p:nvSpPr>
          <p:spPr>
            <a:xfrm>
              <a:off x="8120760" y="1339103"/>
              <a:ext cx="2158693" cy="369332"/>
            </a:xfrm>
            <a:prstGeom prst="rect">
              <a:avLst/>
            </a:prstGeom>
          </p:spPr>
          <p:txBody>
            <a:bodyPr wrap="square">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完全公开</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4" name="矩形 43"/>
            <p:cNvSpPr/>
            <p:nvPr/>
          </p:nvSpPr>
          <p:spPr>
            <a:xfrm>
              <a:off x="7845001" y="1858626"/>
              <a:ext cx="2730622" cy="1477328"/>
            </a:xfrm>
            <a:prstGeom prst="rect">
              <a:avLst/>
            </a:prstGeom>
          </p:spPr>
          <p:txBody>
            <a:bodyPr wrap="square">
              <a:spAutoFit/>
            </a:bodyPr>
            <a:lstStyle/>
            <a:p>
              <a:pPr algn="just"/>
              <a:r>
                <a:rPr lang="zh-CN" altLang="en-US" dirty="0" smtClean="0">
                  <a:latin typeface="微软雅黑" pitchFamily="34" charset="-122"/>
                  <a:ea typeface="微软雅黑" pitchFamily="34" charset="-122"/>
                </a:rPr>
                <a:t>区</a:t>
              </a:r>
              <a:r>
                <a:rPr lang="zh-CN" altLang="en-US" dirty="0">
                  <a:latin typeface="微软雅黑" pitchFamily="34" charset="-122"/>
                  <a:ea typeface="微软雅黑" pitchFamily="34" charset="-122"/>
                </a:rPr>
                <a:t>块链的</a:t>
              </a:r>
              <a:r>
                <a:rPr lang="zh-CN" altLang="en-US" dirty="0">
                  <a:solidFill>
                    <a:srgbClr val="FF0000"/>
                  </a:solidFill>
                  <a:latin typeface="微软雅黑" pitchFamily="34" charset="-122"/>
                  <a:ea typeface="微软雅黑" pitchFamily="34" charset="-122"/>
                </a:rPr>
                <a:t>数据对所有人公开</a:t>
              </a:r>
              <a:r>
                <a:rPr lang="zh-CN" altLang="en-US" dirty="0">
                  <a:latin typeface="微软雅黑" pitchFamily="34" charset="-122"/>
                  <a:ea typeface="微软雅黑" pitchFamily="34" charset="-122"/>
                </a:rPr>
                <a:t>，任何人都可以通过公开的接口查询区块链数据和开发相关应用，整个系统信息高度透明</a:t>
              </a:r>
            </a:p>
          </p:txBody>
        </p:sp>
      </p:grpSp>
      <p:grpSp>
        <p:nvGrpSpPr>
          <p:cNvPr id="9" name="组 8"/>
          <p:cNvGrpSpPr/>
          <p:nvPr/>
        </p:nvGrpSpPr>
        <p:grpSpPr>
          <a:xfrm>
            <a:off x="846161" y="4045223"/>
            <a:ext cx="2889650" cy="2088037"/>
            <a:chOff x="1549142" y="4016867"/>
            <a:chExt cx="2889650" cy="2088037"/>
          </a:xfrm>
        </p:grpSpPr>
        <p:grpSp>
          <p:nvGrpSpPr>
            <p:cNvPr id="5" name="组合 4"/>
            <p:cNvGrpSpPr/>
            <p:nvPr/>
          </p:nvGrpSpPr>
          <p:grpSpPr>
            <a:xfrm>
              <a:off x="1549142" y="4016867"/>
              <a:ext cx="2889650" cy="2088037"/>
              <a:chOff x="1549142" y="4351213"/>
              <a:chExt cx="2889650" cy="1738898"/>
            </a:xfrm>
          </p:grpSpPr>
          <p:sp>
            <p:nvSpPr>
              <p:cNvPr id="33" name="圆角矩形 32"/>
              <p:cNvSpPr/>
              <p:nvPr/>
            </p:nvSpPr>
            <p:spPr>
              <a:xfrm>
                <a:off x="1549142" y="4351213"/>
                <a:ext cx="2885503" cy="1738898"/>
              </a:xfrm>
              <a:prstGeom prst="roundRect">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同侧圆角矩形 33"/>
              <p:cNvSpPr/>
              <p:nvPr/>
            </p:nvSpPr>
            <p:spPr>
              <a:xfrm>
                <a:off x="1558792" y="4362832"/>
                <a:ext cx="2880000" cy="449045"/>
              </a:xfrm>
              <a:prstGeom prst="round2SameRect">
                <a:avLst>
                  <a:gd name="adj1" fmla="val 50000"/>
                  <a:gd name="adj2" fmla="val 0"/>
                </a:avLst>
              </a:prstGeom>
              <a:solidFill>
                <a:srgbClr val="09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矩形 47"/>
            <p:cNvSpPr/>
            <p:nvPr/>
          </p:nvSpPr>
          <p:spPr>
            <a:xfrm>
              <a:off x="1912547" y="4068004"/>
              <a:ext cx="2158693" cy="369332"/>
            </a:xfrm>
            <a:prstGeom prst="rect">
              <a:avLst/>
            </a:prstGeom>
          </p:spPr>
          <p:txBody>
            <a:bodyPr wrap="square">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不可篡改</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9" name="矩形 48"/>
            <p:cNvSpPr/>
            <p:nvPr/>
          </p:nvSpPr>
          <p:spPr>
            <a:xfrm>
              <a:off x="1744380" y="4719910"/>
              <a:ext cx="2495025" cy="1200329"/>
            </a:xfrm>
            <a:prstGeom prst="rect">
              <a:avLst/>
            </a:prstGeom>
          </p:spPr>
          <p:txBody>
            <a:bodyPr wrap="square">
              <a:spAutoFit/>
            </a:bodyPr>
            <a:lstStyle/>
            <a:p>
              <a:pPr algn="just"/>
              <a:r>
                <a:rPr lang="zh-CN" altLang="en-US" dirty="0">
                  <a:latin typeface="微软雅黑" pitchFamily="34" charset="-122"/>
                  <a:ea typeface="微软雅黑" pitchFamily="34" charset="-122"/>
                </a:rPr>
                <a:t>一旦信息被添加至区块链，会永久的存储起来，</a:t>
              </a:r>
              <a:r>
                <a:rPr lang="zh-CN" altLang="en-US" dirty="0">
                  <a:solidFill>
                    <a:srgbClr val="FF0000"/>
                  </a:solidFill>
                  <a:latin typeface="微软雅黑" pitchFamily="34" charset="-122"/>
                  <a:ea typeface="微软雅黑" pitchFamily="34" charset="-122"/>
                </a:rPr>
                <a:t>单个节点对数据库的修改是无效</a:t>
              </a:r>
              <a:r>
                <a:rPr lang="zh-CN" altLang="en-US" dirty="0">
                  <a:latin typeface="微软雅黑" pitchFamily="34" charset="-122"/>
                  <a:ea typeface="微软雅黑" pitchFamily="34" charset="-122"/>
                </a:rPr>
                <a:t>的</a:t>
              </a:r>
            </a:p>
          </p:txBody>
        </p:sp>
      </p:grpSp>
      <p:sp>
        <p:nvSpPr>
          <p:cNvPr id="51" name="矩形 50"/>
          <p:cNvSpPr/>
          <p:nvPr/>
        </p:nvSpPr>
        <p:spPr>
          <a:xfrm>
            <a:off x="7952593" y="4719910"/>
            <a:ext cx="2737407" cy="1200329"/>
          </a:xfrm>
          <a:prstGeom prst="rect">
            <a:avLst/>
          </a:prstGeom>
        </p:spPr>
        <p:txBody>
          <a:bodyPr wrap="square">
            <a:spAutoFit/>
          </a:bodyPr>
          <a:lstStyle/>
          <a:p>
            <a:pPr algn="just"/>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节点之间的数据交互是无需信任的，</a:t>
            </a:r>
            <a:r>
              <a:rPr lang="zh-CN" altLang="en-US" dirty="0" smtClean="0">
                <a:solidFill>
                  <a:srgbClr val="FF0000"/>
                </a:solidFill>
                <a:latin typeface="微软雅黑" panose="020B0503020204020204" pitchFamily="34" charset="-122"/>
                <a:ea typeface="微软雅黑" panose="020B0503020204020204" pitchFamily="34" charset="-122"/>
              </a:rPr>
              <a:t>交易双方无须通过公开身份的方式获得对方的信任</a:t>
            </a:r>
            <a:endParaRPr lang="zh-CN" altLang="en-US" dirty="0">
              <a:solidFill>
                <a:srgbClr val="FF0000"/>
              </a:solidFill>
              <a:latin typeface="微软雅黑" panose="020B0503020204020204" pitchFamily="34" charset="-122"/>
              <a:ea typeface="微软雅黑" panose="020B0503020204020204" pitchFamily="34" charset="-122"/>
            </a:endParaRPr>
          </a:p>
        </p:txBody>
      </p:sp>
      <p:cxnSp>
        <p:nvCxnSpPr>
          <p:cNvPr id="53" name="直接连接符 52"/>
          <p:cNvCxnSpPr/>
          <p:nvPr/>
        </p:nvCxnSpPr>
        <p:spPr>
          <a:xfrm rot="18900000">
            <a:off x="4209603" y="1996809"/>
            <a:ext cx="0" cy="819807"/>
          </a:xfrm>
          <a:prstGeom prst="lin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3"/>
          <p:cNvCxnSpPr/>
          <p:nvPr/>
        </p:nvCxnSpPr>
        <p:spPr>
          <a:xfrm rot="18900000">
            <a:off x="7397942" y="4629587"/>
            <a:ext cx="0" cy="819807"/>
          </a:xfrm>
          <a:prstGeom prst="lin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cxnSp>
      <p:cxnSp>
        <p:nvCxnSpPr>
          <p:cNvPr id="57" name="直接连接符 56"/>
          <p:cNvCxnSpPr/>
          <p:nvPr/>
        </p:nvCxnSpPr>
        <p:spPr>
          <a:xfrm rot="13500000">
            <a:off x="4209602" y="4635072"/>
            <a:ext cx="0" cy="819807"/>
          </a:xfrm>
          <a:prstGeom prst="lin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直接连接符 57"/>
          <p:cNvCxnSpPr/>
          <p:nvPr/>
        </p:nvCxnSpPr>
        <p:spPr>
          <a:xfrm rot="13500000">
            <a:off x="7397941" y="1976076"/>
            <a:ext cx="0" cy="819807"/>
          </a:xfrm>
          <a:prstGeom prst="lin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cxnSp>
      <p:sp>
        <p:nvSpPr>
          <p:cNvPr id="31" name="矩形 3"/>
          <p:cNvSpPr>
            <a:spLocks noChangeArrowheads="1"/>
          </p:cNvSpPr>
          <p:nvPr/>
        </p:nvSpPr>
        <p:spPr bwMode="auto">
          <a:xfrm>
            <a:off x="798575" y="234824"/>
            <a:ext cx="4207752" cy="523220"/>
          </a:xfrm>
          <a:prstGeom prst="rect">
            <a:avLst/>
          </a:prstGeom>
          <a:extLst/>
        </p:spPr>
        <p:txBody>
          <a:bodyPr wrap="square">
            <a:spAutoFit/>
          </a:bodyPr>
          <a:lstStyle/>
          <a:p>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区块链技术的主要优势</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32" name="等腰三角形 31"/>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4499448" y="2707158"/>
            <a:ext cx="2608648" cy="2037371"/>
          </a:xfrm>
          <a:prstGeom prst="rect">
            <a:avLst/>
          </a:prstGeom>
        </p:spPr>
      </p:pic>
      <p:sp>
        <p:nvSpPr>
          <p:cNvPr id="11" name="TextBox 10"/>
          <p:cNvSpPr txBox="1"/>
          <p:nvPr/>
        </p:nvSpPr>
        <p:spPr>
          <a:xfrm>
            <a:off x="4945192" y="4712681"/>
            <a:ext cx="2074984" cy="523220"/>
          </a:xfrm>
          <a:prstGeom prst="rect">
            <a:avLst/>
          </a:prstGeom>
          <a:noFill/>
        </p:spPr>
        <p:txBody>
          <a:bodyPr wrap="square" rtlCol="0">
            <a:spAutoFit/>
          </a:bodyPr>
          <a:lstStyle/>
          <a:p>
            <a:r>
              <a:rPr lang="en-US" altLang="zh-CN" sz="2800" b="1" dirty="0" smtClean="0"/>
              <a:t>Blockchain</a:t>
            </a:r>
            <a:endParaRPr lang="zh-CN" altLang="en-US" sz="2800" b="1" dirty="0"/>
          </a:p>
        </p:txBody>
      </p:sp>
      <p:pic>
        <p:nvPicPr>
          <p:cNvPr id="12" name="图片 11"/>
          <p:cNvPicPr>
            <a:picLocks noChangeAspect="1"/>
          </p:cNvPicPr>
          <p:nvPr/>
        </p:nvPicPr>
        <p:blipFill>
          <a:blip r:embed="rId4"/>
          <a:stretch>
            <a:fillRect/>
          </a:stretch>
        </p:blipFill>
        <p:spPr>
          <a:xfrm>
            <a:off x="4833171" y="131589"/>
            <a:ext cx="924692" cy="924692"/>
          </a:xfrm>
          <a:prstGeom prst="rect">
            <a:avLst/>
          </a:prstGeom>
        </p:spPr>
      </p:pic>
    </p:spTree>
    <p:extLst>
      <p:ext uri="{BB962C8B-B14F-4D97-AF65-F5344CB8AC3E}">
        <p14:creationId xmlns:p14="http://schemas.microsoft.com/office/powerpoint/2010/main" val="1556131786"/>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32"/>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p:cTn id="14" dur="500" fill="hold"/>
                                        <p:tgtEl>
                                          <p:spTgt spid="31"/>
                                        </p:tgtEl>
                                        <p:attrNameLst>
                                          <p:attrName>ppt_w</p:attrName>
                                        </p:attrNameLst>
                                      </p:cBhvr>
                                      <p:tavLst>
                                        <p:tav tm="0">
                                          <p:val>
                                            <p:fltVal val="0"/>
                                          </p:val>
                                        </p:tav>
                                        <p:tav tm="100000">
                                          <p:val>
                                            <p:strVal val="#ppt_w"/>
                                          </p:val>
                                        </p:tav>
                                      </p:tavLst>
                                    </p:anim>
                                    <p:anim calcmode="lin" valueType="num">
                                      <p:cBhvr>
                                        <p:cTn id="15" dur="500" fill="hold"/>
                                        <p:tgtEl>
                                          <p:spTgt spid="31"/>
                                        </p:tgtEl>
                                        <p:attrNameLst>
                                          <p:attrName>ppt_h</p:attrName>
                                        </p:attrNameLst>
                                      </p:cBhvr>
                                      <p:tavLst>
                                        <p:tav tm="0">
                                          <p:val>
                                            <p:fltVal val="0"/>
                                          </p:val>
                                        </p:tav>
                                        <p:tav tm="100000">
                                          <p:val>
                                            <p:strVal val="#ppt_h"/>
                                          </p:val>
                                        </p:tav>
                                      </p:tavLst>
                                    </p:anim>
                                    <p:animEffect transition="in" filter="fade">
                                      <p:cBhvr>
                                        <p:cTn id="16" dur="500"/>
                                        <p:tgtEl>
                                          <p:spTgt spid="31"/>
                                        </p:tgtEl>
                                      </p:cBhvr>
                                    </p:animEffect>
                                  </p:childTnLst>
                                </p:cTn>
                              </p:par>
                              <p:par>
                                <p:cTn id="17" presetID="35" presetClass="path" presetSubtype="0" accel="50000" decel="50000" fill="hold" grpId="1" nodeType="withEffect">
                                  <p:stCondLst>
                                    <p:cond delay="0"/>
                                  </p:stCondLst>
                                  <p:childTnLst>
                                    <p:animMotion origin="layout" path="M -4.16667E-7 -3.7037E-6 L 0.12148 -3.7037E-6 " pathEditMode="relative" rAng="0" ptsTypes="AA">
                                      <p:cBhvr>
                                        <p:cTn id="18" dur="1000" spd="-100000" fill="hold"/>
                                        <p:tgtEl>
                                          <p:spTgt spid="31"/>
                                        </p:tgtEl>
                                        <p:attrNameLst>
                                          <p:attrName>ppt_x</p:attrName>
                                          <p:attrName>ppt_y</p:attrName>
                                        </p:attrNameLst>
                                      </p:cBhvr>
                                      <p:rCtr x="6068" y="0"/>
                                    </p:animMotion>
                                  </p:childTnLst>
                                </p:cTn>
                              </p:par>
                            </p:childTnLst>
                          </p:cTn>
                        </p:par>
                        <p:par>
                          <p:cTn id="19" fill="hold">
                            <p:stCondLst>
                              <p:cond delay="1000"/>
                            </p:stCondLst>
                            <p:childTnLst>
                              <p:par>
                                <p:cTn id="20" presetID="22" presetClass="entr" presetSubtype="2"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wipe(left)">
                                      <p:cBhvr>
                                        <p:cTn id="26" dur="500"/>
                                        <p:tgtEl>
                                          <p:spTgt spid="58"/>
                                        </p:tgtEl>
                                      </p:cBhvr>
                                    </p:animEffect>
                                  </p:childTnLst>
                                </p:cTn>
                              </p:par>
                            </p:childTnLst>
                          </p:cTn>
                        </p:par>
                        <p:par>
                          <p:cTn id="27" fill="hold">
                            <p:stCondLst>
                              <p:cond delay="2000"/>
                            </p:stCondLst>
                            <p:childTnLst>
                              <p:par>
                                <p:cTn id="28" presetID="22" presetClass="entr" presetSubtype="2" fill="hold" nodeType="after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right)">
                                      <p:cBhvr>
                                        <p:cTn id="30" dur="500"/>
                                        <p:tgtEl>
                                          <p:spTgt spid="57"/>
                                        </p:tgtEl>
                                      </p:cBhvr>
                                    </p:animEffect>
                                  </p:childTnLst>
                                </p:cTn>
                              </p:par>
                            </p:childTnLst>
                          </p:cTn>
                        </p:par>
                        <p:par>
                          <p:cTn id="31" fill="hold">
                            <p:stCondLst>
                              <p:cond delay="2500"/>
                            </p:stCondLst>
                            <p:childTnLst>
                              <p:par>
                                <p:cTn id="32" presetID="22" presetClass="entr" presetSubtype="8" fill="hold" nodeType="after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left)">
                                      <p:cBhvr>
                                        <p:cTn id="34" dur="500"/>
                                        <p:tgtEl>
                                          <p:spTgt spid="54"/>
                                        </p:tgtEl>
                                      </p:cBhvr>
                                    </p:animEffect>
                                  </p:childTnLst>
                                </p:cTn>
                              </p:par>
                            </p:childTnLst>
                          </p:cTn>
                        </p:par>
                        <p:par>
                          <p:cTn id="35" fill="hold">
                            <p:stCondLst>
                              <p:cond delay="3000"/>
                            </p:stCondLst>
                            <p:childTnLst>
                              <p:par>
                                <p:cTn id="36" presetID="53" presetClass="entr" presetSubtype="16"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p:cTn id="38" dur="250" fill="hold"/>
                                        <p:tgtEl>
                                          <p:spTgt spid="6"/>
                                        </p:tgtEl>
                                        <p:attrNameLst>
                                          <p:attrName>ppt_w</p:attrName>
                                        </p:attrNameLst>
                                      </p:cBhvr>
                                      <p:tavLst>
                                        <p:tav tm="0">
                                          <p:val>
                                            <p:fltVal val="0"/>
                                          </p:val>
                                        </p:tav>
                                        <p:tav tm="100000">
                                          <p:val>
                                            <p:strVal val="#ppt_w"/>
                                          </p:val>
                                        </p:tav>
                                      </p:tavLst>
                                    </p:anim>
                                    <p:anim calcmode="lin" valueType="num">
                                      <p:cBhvr>
                                        <p:cTn id="39" dur="250" fill="hold"/>
                                        <p:tgtEl>
                                          <p:spTgt spid="6"/>
                                        </p:tgtEl>
                                        <p:attrNameLst>
                                          <p:attrName>ppt_h</p:attrName>
                                        </p:attrNameLst>
                                      </p:cBhvr>
                                      <p:tavLst>
                                        <p:tav tm="0">
                                          <p:val>
                                            <p:fltVal val="0"/>
                                          </p:val>
                                        </p:tav>
                                        <p:tav tm="100000">
                                          <p:val>
                                            <p:strVal val="#ppt_h"/>
                                          </p:val>
                                        </p:tav>
                                      </p:tavLst>
                                    </p:anim>
                                    <p:animEffect transition="in" filter="fade">
                                      <p:cBhvr>
                                        <p:cTn id="40" dur="250"/>
                                        <p:tgtEl>
                                          <p:spTgt spid="6"/>
                                        </p:tgtEl>
                                      </p:cBhvr>
                                    </p:animEffect>
                                  </p:childTnLst>
                                </p:cTn>
                              </p:par>
                              <p:par>
                                <p:cTn id="41" presetID="6" presetClass="emph" presetSubtype="0" decel="100000" fill="hold" nodeType="withEffect">
                                  <p:stCondLst>
                                    <p:cond delay="200"/>
                                  </p:stCondLst>
                                  <p:childTnLst>
                                    <p:animScale>
                                      <p:cBhvr>
                                        <p:cTn id="42" dur="250" fill="hold"/>
                                        <p:tgtEl>
                                          <p:spTgt spid="6"/>
                                        </p:tgtEl>
                                      </p:cBhvr>
                                      <p:by x="110000" y="110000"/>
                                    </p:animScale>
                                  </p:childTnLst>
                                </p:cTn>
                              </p:par>
                              <p:par>
                                <p:cTn id="43" presetID="6" presetClass="emph" presetSubtype="0" decel="100000" fill="hold" nodeType="withEffect">
                                  <p:stCondLst>
                                    <p:cond delay="400"/>
                                  </p:stCondLst>
                                  <p:childTnLst>
                                    <p:animScale>
                                      <p:cBhvr>
                                        <p:cTn id="44" dur="250" fill="hold"/>
                                        <p:tgtEl>
                                          <p:spTgt spid="6"/>
                                        </p:tgtEl>
                                      </p:cBhvr>
                                      <p:by x="91000" y="91000"/>
                                    </p:animScale>
                                  </p:childTnLst>
                                </p:cTn>
                              </p:par>
                            </p:childTnLst>
                          </p:cTn>
                        </p:par>
                        <p:par>
                          <p:cTn id="45" fill="hold">
                            <p:stCondLst>
                              <p:cond delay="3650"/>
                            </p:stCondLst>
                            <p:childTnLst>
                              <p:par>
                                <p:cTn id="46" presetID="53" presetClass="entr" presetSubtype="16" fill="hold" grpId="0" nodeType="afterEffect">
                                  <p:stCondLst>
                                    <p:cond delay="0"/>
                                  </p:stCondLst>
                                  <p:iterate type="lt">
                                    <p:tmPct val="10000"/>
                                  </p:iterate>
                                  <p:childTnLst>
                                    <p:set>
                                      <p:cBhvr>
                                        <p:cTn id="47" dur="1" fill="hold">
                                          <p:stCondLst>
                                            <p:cond delay="0"/>
                                          </p:stCondLst>
                                        </p:cTn>
                                        <p:tgtEl>
                                          <p:spTgt spid="51"/>
                                        </p:tgtEl>
                                        <p:attrNameLst>
                                          <p:attrName>style.visibility</p:attrName>
                                        </p:attrNameLst>
                                      </p:cBhvr>
                                      <p:to>
                                        <p:strVal val="visible"/>
                                      </p:to>
                                    </p:set>
                                    <p:anim calcmode="lin" valueType="num">
                                      <p:cBhvr>
                                        <p:cTn id="48" dur="100" fill="hold"/>
                                        <p:tgtEl>
                                          <p:spTgt spid="51"/>
                                        </p:tgtEl>
                                        <p:attrNameLst>
                                          <p:attrName>ppt_w</p:attrName>
                                        </p:attrNameLst>
                                      </p:cBhvr>
                                      <p:tavLst>
                                        <p:tav tm="0">
                                          <p:val>
                                            <p:fltVal val="0"/>
                                          </p:val>
                                        </p:tav>
                                        <p:tav tm="100000">
                                          <p:val>
                                            <p:strVal val="#ppt_w"/>
                                          </p:val>
                                        </p:tav>
                                      </p:tavLst>
                                    </p:anim>
                                    <p:anim calcmode="lin" valueType="num">
                                      <p:cBhvr>
                                        <p:cTn id="49" dur="100" fill="hold"/>
                                        <p:tgtEl>
                                          <p:spTgt spid="51"/>
                                        </p:tgtEl>
                                        <p:attrNameLst>
                                          <p:attrName>ppt_h</p:attrName>
                                        </p:attrNameLst>
                                      </p:cBhvr>
                                      <p:tavLst>
                                        <p:tav tm="0">
                                          <p:val>
                                            <p:fltVal val="0"/>
                                          </p:val>
                                        </p:tav>
                                        <p:tav tm="100000">
                                          <p:val>
                                            <p:strVal val="#ppt_h"/>
                                          </p:val>
                                        </p:tav>
                                      </p:tavLst>
                                    </p:anim>
                                    <p:animEffect transition="in" filter="fade">
                                      <p:cBhvr>
                                        <p:cTn id="50" dur="1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31" grpId="0"/>
      <p:bldP spid="31" grpId="1"/>
      <p:bldP spid="32" grpId="0" animBg="1"/>
      <p:bldP spid="3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838238" y="2077032"/>
            <a:ext cx="3299960" cy="3454821"/>
            <a:chOff x="7101716" y="2294639"/>
            <a:chExt cx="3299960" cy="3454821"/>
          </a:xfrm>
          <a:solidFill>
            <a:schemeClr val="bg1">
              <a:lumMod val="85000"/>
            </a:schemeClr>
          </a:solidFill>
        </p:grpSpPr>
        <p:sp>
          <p:nvSpPr>
            <p:cNvPr id="13" name="灰色圆形背景"/>
            <p:cNvSpPr>
              <a:spLocks noChangeArrowheads="1"/>
            </p:cNvSpPr>
            <p:nvPr/>
          </p:nvSpPr>
          <p:spPr bwMode="auto">
            <a:xfrm>
              <a:off x="7101716" y="2294639"/>
              <a:ext cx="3299960" cy="3301541"/>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11" y="10800"/>
                  </a:moveTo>
                  <a:cubicBezTo>
                    <a:pt x="411" y="16538"/>
                    <a:pt x="5062" y="21189"/>
                    <a:pt x="10800" y="21189"/>
                  </a:cubicBezTo>
                  <a:cubicBezTo>
                    <a:pt x="16538" y="21189"/>
                    <a:pt x="21189" y="16538"/>
                    <a:pt x="21189" y="10800"/>
                  </a:cubicBezTo>
                  <a:cubicBezTo>
                    <a:pt x="21189" y="5062"/>
                    <a:pt x="16538" y="411"/>
                    <a:pt x="10800" y="411"/>
                  </a:cubicBezTo>
                  <a:cubicBezTo>
                    <a:pt x="5062" y="411"/>
                    <a:pt x="411" y="5062"/>
                    <a:pt x="411" y="10800"/>
                  </a:cubicBezTo>
                  <a:close/>
                </a:path>
              </a:pathLst>
            </a:custGeom>
            <a:grpFill/>
            <a:ln>
              <a:noFill/>
            </a:ln>
            <a:ex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 name="等腰三角形 96"/>
            <p:cNvSpPr>
              <a:spLocks noChangeArrowheads="1"/>
            </p:cNvSpPr>
            <p:nvPr/>
          </p:nvSpPr>
          <p:spPr bwMode="auto">
            <a:xfrm rot="8911463">
              <a:off x="9969367" y="2989584"/>
              <a:ext cx="377180" cy="377361"/>
            </a:xfrm>
            <a:prstGeom prst="triangle">
              <a:avLst>
                <a:gd name="adj" fmla="val 50000"/>
              </a:avLst>
            </a:prstGeom>
            <a:grpFill/>
            <a:ln>
              <a:noFill/>
            </a:ln>
            <a:extLst/>
          </p:spPr>
          <p:txBody>
            <a:bodyPr anchor="ctr"/>
            <a:lstStyle/>
            <a:p>
              <a:pPr marL="0" marR="0" lvl="0" indent="0" algn="ctr" defTabSz="914400" eaLnBrk="1" fontAlgn="auto" latinLnBrk="0" hangingPunct="1">
                <a:lnSpc>
                  <a:spcPct val="100000"/>
                </a:lnSpc>
                <a:spcBef>
                  <a:spcPts val="0"/>
                </a:spcBef>
                <a:spcAft>
                  <a:spcPts val="0"/>
                </a:spcAft>
                <a:buClrTx/>
                <a:buSzTx/>
                <a:buFont typeface="Arial" pitchFamily="34" charset="0"/>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sym typeface="微软雅黑" pitchFamily="34" charset="-122"/>
              </a:endParaRPr>
            </a:p>
          </p:txBody>
        </p:sp>
        <p:sp>
          <p:nvSpPr>
            <p:cNvPr id="18" name="等腰三角形 98"/>
            <p:cNvSpPr>
              <a:spLocks noChangeArrowheads="1"/>
            </p:cNvSpPr>
            <p:nvPr/>
          </p:nvSpPr>
          <p:spPr bwMode="auto">
            <a:xfrm rot="16200000">
              <a:off x="8611861" y="5372190"/>
              <a:ext cx="377361" cy="377180"/>
            </a:xfrm>
            <a:prstGeom prst="triangle">
              <a:avLst>
                <a:gd name="adj" fmla="val 50000"/>
              </a:avLst>
            </a:prstGeom>
            <a:grpFill/>
            <a:ln>
              <a:noFill/>
            </a:ln>
            <a:extLst/>
          </p:spPr>
          <p:txBody>
            <a:bodyPr anchor="ctr"/>
            <a:lstStyle/>
            <a:p>
              <a:pPr marL="0" marR="0" lvl="0" indent="0" algn="ctr" defTabSz="914400" eaLnBrk="1" fontAlgn="auto" latinLnBrk="0" hangingPunct="1">
                <a:lnSpc>
                  <a:spcPct val="100000"/>
                </a:lnSpc>
                <a:spcBef>
                  <a:spcPts val="0"/>
                </a:spcBef>
                <a:spcAft>
                  <a:spcPts val="0"/>
                </a:spcAft>
                <a:buClrTx/>
                <a:buSzTx/>
                <a:buFont typeface="Arial" pitchFamily="34" charset="0"/>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sym typeface="微软雅黑" pitchFamily="34" charset="-122"/>
              </a:endParaRPr>
            </a:p>
          </p:txBody>
        </p:sp>
        <p:sp>
          <p:nvSpPr>
            <p:cNvPr id="19" name="等腰三角形 100"/>
            <p:cNvSpPr>
              <a:spLocks noChangeArrowheads="1"/>
            </p:cNvSpPr>
            <p:nvPr/>
          </p:nvSpPr>
          <p:spPr bwMode="auto">
            <a:xfrm rot="1626189">
              <a:off x="7156848" y="2956279"/>
              <a:ext cx="377180" cy="377361"/>
            </a:xfrm>
            <a:prstGeom prst="triangle">
              <a:avLst>
                <a:gd name="adj" fmla="val 50000"/>
              </a:avLst>
            </a:prstGeom>
            <a:grpFill/>
            <a:ln>
              <a:noFill/>
            </a:ln>
            <a:extLst/>
          </p:spPr>
          <p:txBody>
            <a:bodyPr anchor="ctr"/>
            <a:lstStyle/>
            <a:p>
              <a:pPr marL="0" marR="0" lvl="0" indent="0" algn="ctr" defTabSz="914400" eaLnBrk="1" fontAlgn="auto" latinLnBrk="0" hangingPunct="1">
                <a:lnSpc>
                  <a:spcPct val="100000"/>
                </a:lnSpc>
                <a:spcBef>
                  <a:spcPts val="0"/>
                </a:spcBef>
                <a:spcAft>
                  <a:spcPts val="0"/>
                </a:spcAft>
                <a:buClrTx/>
                <a:buSzTx/>
                <a:buFont typeface="Arial" pitchFamily="34" charset="0"/>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sym typeface="微软雅黑" pitchFamily="34" charset="-122"/>
              </a:endParaRPr>
            </a:p>
          </p:txBody>
        </p:sp>
      </p:grpSp>
      <p:sp>
        <p:nvSpPr>
          <p:cNvPr id="5" name="灰色圆形背景"/>
          <p:cNvSpPr>
            <a:spLocks noChangeArrowheads="1"/>
          </p:cNvSpPr>
          <p:nvPr/>
        </p:nvSpPr>
        <p:spPr bwMode="auto">
          <a:xfrm>
            <a:off x="2638011" y="2876065"/>
            <a:ext cx="1694900" cy="1694900"/>
          </a:xfrm>
          <a:prstGeom prst="ellips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1400">
              <a:sym typeface="微软雅黑" pitchFamily="34" charset="-122"/>
            </a:endParaRPr>
          </a:p>
        </p:txBody>
      </p:sp>
      <p:sp>
        <p:nvSpPr>
          <p:cNvPr id="14" name="椭圆 90"/>
          <p:cNvSpPr>
            <a:spLocks noChangeArrowheads="1"/>
          </p:cNvSpPr>
          <p:nvPr/>
        </p:nvSpPr>
        <p:spPr bwMode="auto">
          <a:xfrm>
            <a:off x="2828226" y="1451051"/>
            <a:ext cx="1319984" cy="1320617"/>
          </a:xfrm>
          <a:prstGeom prst="ellipse">
            <a:avLst/>
          </a:prstGeom>
          <a:ln/>
          <a:ex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zh-CN" sz="1400">
              <a:sym typeface="微软雅黑" pitchFamily="34" charset="-122"/>
            </a:endParaRPr>
          </a:p>
        </p:txBody>
      </p:sp>
      <p:sp>
        <p:nvSpPr>
          <p:cNvPr id="15" name="椭圆 92"/>
          <p:cNvSpPr>
            <a:spLocks noChangeArrowheads="1"/>
          </p:cNvSpPr>
          <p:nvPr/>
        </p:nvSpPr>
        <p:spPr bwMode="auto">
          <a:xfrm>
            <a:off x="1421968" y="3876796"/>
            <a:ext cx="1319984" cy="1320617"/>
          </a:xfrm>
          <a:prstGeom prst="ellipse">
            <a:avLst/>
          </a:prstGeom>
          <a:ln/>
          <a:ex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zh-CN" sz="1400">
              <a:sym typeface="微软雅黑" pitchFamily="34" charset="-122"/>
            </a:endParaRPr>
          </a:p>
        </p:txBody>
      </p:sp>
      <p:sp>
        <p:nvSpPr>
          <p:cNvPr id="16" name="椭圆 94"/>
          <p:cNvSpPr>
            <a:spLocks noChangeArrowheads="1"/>
          </p:cNvSpPr>
          <p:nvPr/>
        </p:nvSpPr>
        <p:spPr bwMode="auto">
          <a:xfrm>
            <a:off x="4256544" y="3910656"/>
            <a:ext cx="1319984" cy="1320617"/>
          </a:xfrm>
          <a:prstGeom prst="ellipse">
            <a:avLst/>
          </a:prstGeom>
          <a:ln/>
          <a:ex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zh-CN" sz="1400">
              <a:sym typeface="微软雅黑" pitchFamily="34" charset="-122"/>
            </a:endParaRPr>
          </a:p>
        </p:txBody>
      </p:sp>
      <p:sp>
        <p:nvSpPr>
          <p:cNvPr id="35" name="矩形 3"/>
          <p:cNvSpPr>
            <a:spLocks noChangeArrowheads="1"/>
          </p:cNvSpPr>
          <p:nvPr/>
        </p:nvSpPr>
        <p:spPr bwMode="auto">
          <a:xfrm>
            <a:off x="2809258" y="3461905"/>
            <a:ext cx="1379980" cy="523220"/>
          </a:xfrm>
          <a:prstGeom prst="rect">
            <a:avLst/>
          </a:prstGeom>
          <a:extLst/>
        </p:spPr>
        <p:txBody>
          <a:bodyPr wrap="square">
            <a:spAutoFit/>
          </a:bodyPr>
          <a:lstStyle/>
          <a:p>
            <a:pPr algn="ctr"/>
            <a:r>
              <a:rPr lang="zh-CN" altLang="en-US" sz="2800" b="1" kern="10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区块链</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36" name="矩形 3"/>
          <p:cNvSpPr>
            <a:spLocks noChangeArrowheads="1"/>
          </p:cNvSpPr>
          <p:nvPr/>
        </p:nvSpPr>
        <p:spPr bwMode="auto">
          <a:xfrm>
            <a:off x="2847528" y="1882138"/>
            <a:ext cx="1275866" cy="369332"/>
          </a:xfrm>
          <a:prstGeom prst="rect">
            <a:avLst/>
          </a:prstGeom>
          <a:extLst/>
        </p:spPr>
        <p:txBody>
          <a:bodyPr wrap="square">
            <a:spAutoFit/>
          </a:bodyPr>
          <a:lstStyle/>
          <a:p>
            <a:pPr algn="ctr"/>
            <a:r>
              <a:rPr lang="zh-CN" altLang="en-US" kern="10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公有链</a:t>
            </a:r>
            <a:endParaRPr lang="zh-CN" altLang="en-US"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37" name="矩形 3"/>
          <p:cNvSpPr>
            <a:spLocks noChangeArrowheads="1"/>
          </p:cNvSpPr>
          <p:nvPr/>
        </p:nvSpPr>
        <p:spPr bwMode="auto">
          <a:xfrm>
            <a:off x="1448458" y="4340375"/>
            <a:ext cx="1275866" cy="369332"/>
          </a:xfrm>
          <a:prstGeom prst="rect">
            <a:avLst/>
          </a:prstGeom>
          <a:extLst/>
        </p:spPr>
        <p:txBody>
          <a:bodyPr wrap="square">
            <a:spAutoFit/>
          </a:bodyPr>
          <a:lstStyle/>
          <a:p>
            <a:pPr algn="ctr"/>
            <a:r>
              <a:rPr lang="zh-CN" altLang="en-US" kern="10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联盟链</a:t>
            </a:r>
            <a:endParaRPr lang="zh-CN" altLang="en-US"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38" name="矩形 3"/>
          <p:cNvSpPr>
            <a:spLocks noChangeArrowheads="1"/>
          </p:cNvSpPr>
          <p:nvPr/>
        </p:nvSpPr>
        <p:spPr bwMode="auto">
          <a:xfrm>
            <a:off x="4293120" y="4360242"/>
            <a:ext cx="1275866" cy="369332"/>
          </a:xfrm>
          <a:prstGeom prst="rect">
            <a:avLst/>
          </a:prstGeom>
          <a:extLst/>
        </p:spPr>
        <p:txBody>
          <a:bodyPr wrap="square">
            <a:spAutoFit/>
          </a:bodyPr>
          <a:lstStyle/>
          <a:p>
            <a:pPr algn="ctr"/>
            <a:r>
              <a:rPr lang="zh-CN" altLang="en-US"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私有链</a:t>
            </a:r>
            <a:endParaRPr lang="zh-CN" altLang="en-US"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39" name="矩形 38"/>
          <p:cNvSpPr/>
          <p:nvPr/>
        </p:nvSpPr>
        <p:spPr>
          <a:xfrm>
            <a:off x="7290795" y="2009936"/>
            <a:ext cx="4901205" cy="954107"/>
          </a:xfrm>
          <a:prstGeom prst="rect">
            <a:avLst/>
          </a:prstGeom>
        </p:spPr>
        <p:txBody>
          <a:bodyPr wrap="square">
            <a:spAutoFit/>
          </a:bodyPr>
          <a:lstStyle/>
          <a:p>
            <a:pPr marL="285750" lvl="0" indent="-285750">
              <a:buFont typeface="Arial" charset="0"/>
              <a:buChar char="•"/>
            </a:pPr>
            <a:r>
              <a:rPr lang="zh-CN" altLang="en-US" sz="1400" dirty="0" smtClean="0">
                <a:solidFill>
                  <a:srgbClr val="FF0000"/>
                </a:solidFill>
              </a:rPr>
              <a:t>任何</a:t>
            </a:r>
            <a:r>
              <a:rPr lang="zh-CN" altLang="en-US" sz="1400" dirty="0">
                <a:solidFill>
                  <a:srgbClr val="FF0000"/>
                </a:solidFill>
              </a:rPr>
              <a:t>个体或者团体</a:t>
            </a:r>
            <a:r>
              <a:rPr lang="zh-CN" altLang="en-US" sz="1400" dirty="0"/>
              <a:t>都可以发送交易，且交易能够获得该区块链的有效确认，任何人都可以参与其共识</a:t>
            </a:r>
            <a:r>
              <a:rPr lang="zh-CN" altLang="en-US" sz="1400" dirty="0" smtClean="0"/>
              <a:t>过程</a:t>
            </a:r>
            <a:endParaRPr lang="zh-CN" altLang="en-US" sz="1400" dirty="0"/>
          </a:p>
          <a:p>
            <a:pPr marL="285750" lvl="0" indent="-285750">
              <a:buFont typeface="Arial" charset="0"/>
              <a:buChar char="•"/>
            </a:pPr>
            <a:r>
              <a:rPr lang="zh-CN" altLang="en-US" sz="1400" dirty="0" smtClean="0"/>
              <a:t>最</a:t>
            </a:r>
            <a:r>
              <a:rPr lang="zh-CN" altLang="en-US" sz="1400" dirty="0"/>
              <a:t>早的区块链，也是目前应用最广泛的区块链</a:t>
            </a:r>
            <a:r>
              <a:rPr lang="zh-CN" altLang="en-US" sz="1400" dirty="0" smtClean="0"/>
              <a:t>，大多数加密数字</a:t>
            </a:r>
            <a:r>
              <a:rPr lang="zh-CN" altLang="en-US" sz="1400" dirty="0"/>
              <a:t>货币均基于</a:t>
            </a:r>
            <a:r>
              <a:rPr lang="zh-CN" altLang="en-US" sz="1400" dirty="0" smtClean="0"/>
              <a:t>公有链</a:t>
            </a:r>
            <a:endParaRPr lang="zh-CN" altLang="en-US" sz="1400" dirty="0"/>
          </a:p>
        </p:txBody>
      </p:sp>
      <p:sp>
        <p:nvSpPr>
          <p:cNvPr id="40" name="矩形 39"/>
          <p:cNvSpPr/>
          <p:nvPr/>
        </p:nvSpPr>
        <p:spPr>
          <a:xfrm>
            <a:off x="7290793" y="1680328"/>
            <a:ext cx="3782020" cy="369332"/>
          </a:xfrm>
          <a:prstGeom prst="rect">
            <a:avLst/>
          </a:prstGeom>
        </p:spPr>
        <p:txBody>
          <a:bodyPr wrap="square">
            <a:spAutoFit/>
          </a:bodyPr>
          <a:lstStyle/>
          <a:p>
            <a:r>
              <a:rPr lang="zh-CN" altLang="en-US" b="1" dirty="0" smtClean="0">
                <a:solidFill>
                  <a:srgbClr val="093B5C"/>
                </a:solidFill>
                <a:latin typeface="微软雅黑" panose="020B0503020204020204" pitchFamily="34" charset="-122"/>
                <a:ea typeface="微软雅黑" panose="020B0503020204020204" pitchFamily="34" charset="-122"/>
              </a:rPr>
              <a:t>公有链（</a:t>
            </a:r>
            <a:r>
              <a:rPr lang="en-US" altLang="zh-CN" b="1" dirty="0" smtClean="0">
                <a:solidFill>
                  <a:srgbClr val="093B5C"/>
                </a:solidFill>
                <a:latin typeface="微软雅黑" panose="020B0503020204020204" pitchFamily="34" charset="-122"/>
                <a:ea typeface="微软雅黑" panose="020B0503020204020204" pitchFamily="34" charset="-122"/>
              </a:rPr>
              <a:t>Public</a:t>
            </a:r>
            <a:r>
              <a:rPr lang="zh-CN" altLang="en-US" b="1" dirty="0" smtClean="0">
                <a:solidFill>
                  <a:srgbClr val="093B5C"/>
                </a:solidFill>
                <a:latin typeface="微软雅黑" panose="020B0503020204020204" pitchFamily="34" charset="-122"/>
                <a:ea typeface="微软雅黑" panose="020B0503020204020204" pitchFamily="34" charset="-122"/>
              </a:rPr>
              <a:t> </a:t>
            </a:r>
            <a:r>
              <a:rPr lang="en-US" altLang="zh-CN" b="1" dirty="0" smtClean="0">
                <a:solidFill>
                  <a:srgbClr val="093B5C"/>
                </a:solidFill>
                <a:latin typeface="微软雅黑" panose="020B0503020204020204" pitchFamily="34" charset="-122"/>
                <a:ea typeface="微软雅黑" panose="020B0503020204020204" pitchFamily="34" charset="-122"/>
              </a:rPr>
              <a:t>Blockchain</a:t>
            </a:r>
            <a:r>
              <a:rPr lang="zh-CN" altLang="en-US" b="1" dirty="0" smtClean="0">
                <a:solidFill>
                  <a:srgbClr val="093B5C"/>
                </a:solidFill>
                <a:latin typeface="微软雅黑" panose="020B0503020204020204" pitchFamily="34" charset="-122"/>
                <a:ea typeface="微软雅黑" panose="020B0503020204020204" pitchFamily="34" charset="-122"/>
              </a:rPr>
              <a:t>）</a:t>
            </a:r>
            <a:endParaRPr lang="zh-CN" altLang="en-US" b="1" dirty="0">
              <a:solidFill>
                <a:srgbClr val="093B5C"/>
              </a:solidFill>
              <a:latin typeface="微软雅黑" panose="020B0503020204020204" pitchFamily="34" charset="-122"/>
              <a:ea typeface="微软雅黑" panose="020B0503020204020204" pitchFamily="34" charset="-122"/>
            </a:endParaRPr>
          </a:p>
        </p:txBody>
      </p:sp>
      <p:cxnSp>
        <p:nvCxnSpPr>
          <p:cNvPr id="42" name="直接连接符 41"/>
          <p:cNvCxnSpPr/>
          <p:nvPr/>
        </p:nvCxnSpPr>
        <p:spPr>
          <a:xfrm>
            <a:off x="7202317" y="1768108"/>
            <a:ext cx="0" cy="900000"/>
          </a:xfrm>
          <a:prstGeom prst="line">
            <a:avLst/>
          </a:prstGeom>
          <a:ln w="38100">
            <a:solidFill>
              <a:srgbClr val="093B5C"/>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7290795" y="3359104"/>
            <a:ext cx="4901205" cy="954107"/>
          </a:xfrm>
          <a:prstGeom prst="rect">
            <a:avLst/>
          </a:prstGeom>
        </p:spPr>
        <p:txBody>
          <a:bodyPr wrap="square">
            <a:spAutoFit/>
          </a:bodyPr>
          <a:lstStyle/>
          <a:p>
            <a:pPr marL="285750" lvl="0" indent="-285750">
              <a:buFont typeface="Arial" charset="0"/>
              <a:buChar char="•"/>
            </a:pPr>
            <a:r>
              <a:rPr lang="zh-CN" altLang="en-US" sz="1400" dirty="0"/>
              <a:t>由某个</a:t>
            </a:r>
            <a:r>
              <a:rPr lang="zh-CN" altLang="en-US" sz="1400" dirty="0">
                <a:solidFill>
                  <a:srgbClr val="FF0000"/>
                </a:solidFill>
              </a:rPr>
              <a:t>群体内部指定多个预选的节点</a:t>
            </a:r>
            <a:r>
              <a:rPr lang="zh-CN" altLang="en-US" sz="1400" dirty="0"/>
              <a:t>为记账人，每个块的生成由所有的预选节点共同</a:t>
            </a:r>
            <a:r>
              <a:rPr lang="zh-CN" altLang="en-US" sz="1400" dirty="0" smtClean="0"/>
              <a:t>决定，</a:t>
            </a:r>
            <a:r>
              <a:rPr lang="zh-CN" altLang="en-US" sz="1400" dirty="0"/>
              <a:t>其他接入节点可以参与交易，但不过问记账过程，其他任何人可以通过该区块链开放的</a:t>
            </a:r>
            <a:r>
              <a:rPr lang="en-US" altLang="zh-CN" sz="1400" dirty="0"/>
              <a:t>API</a:t>
            </a:r>
            <a:r>
              <a:rPr lang="zh-CN" altLang="en-US" sz="1400" dirty="0"/>
              <a:t>进行限定查询</a:t>
            </a:r>
          </a:p>
        </p:txBody>
      </p:sp>
      <p:sp>
        <p:nvSpPr>
          <p:cNvPr id="44" name="矩形 43"/>
          <p:cNvSpPr/>
          <p:nvPr/>
        </p:nvSpPr>
        <p:spPr>
          <a:xfrm>
            <a:off x="7290793" y="3029496"/>
            <a:ext cx="4024907" cy="369332"/>
          </a:xfrm>
          <a:prstGeom prst="rect">
            <a:avLst/>
          </a:prstGeom>
        </p:spPr>
        <p:txBody>
          <a:bodyPr wrap="square">
            <a:spAutoFit/>
          </a:bodyPr>
          <a:lstStyle/>
          <a:p>
            <a:pPr lvl="0"/>
            <a:r>
              <a:rPr lang="zh-CN" altLang="en-US" b="1" dirty="0" smtClean="0">
                <a:solidFill>
                  <a:srgbClr val="093B5C"/>
                </a:solidFill>
                <a:latin typeface="微软雅黑" panose="020B0503020204020204" pitchFamily="34" charset="-122"/>
                <a:ea typeface="微软雅黑" panose="020B0503020204020204" pitchFamily="34" charset="-122"/>
              </a:rPr>
              <a:t>联盟链（</a:t>
            </a:r>
            <a:r>
              <a:rPr lang="en-US" altLang="zh-CN" b="1" dirty="0" smtClean="0">
                <a:solidFill>
                  <a:srgbClr val="093B5C"/>
                </a:solidFill>
                <a:latin typeface="微软雅黑" panose="020B0503020204020204" pitchFamily="34" charset="-122"/>
                <a:ea typeface="微软雅黑" panose="020B0503020204020204" pitchFamily="34" charset="-122"/>
              </a:rPr>
              <a:t>Consortium</a:t>
            </a:r>
            <a:r>
              <a:rPr lang="zh-CN" altLang="en-US" b="1" dirty="0" smtClean="0">
                <a:solidFill>
                  <a:srgbClr val="093B5C"/>
                </a:solidFill>
                <a:latin typeface="微软雅黑" panose="020B0503020204020204" pitchFamily="34" charset="-122"/>
                <a:ea typeface="微软雅黑" panose="020B0503020204020204" pitchFamily="34" charset="-122"/>
              </a:rPr>
              <a:t> </a:t>
            </a:r>
            <a:r>
              <a:rPr lang="en-US" altLang="zh-CN" b="1" dirty="0" smtClean="0">
                <a:solidFill>
                  <a:srgbClr val="093B5C"/>
                </a:solidFill>
                <a:latin typeface="微软雅黑" panose="020B0503020204020204" pitchFamily="34" charset="-122"/>
                <a:ea typeface="微软雅黑" panose="020B0503020204020204" pitchFamily="34" charset="-122"/>
              </a:rPr>
              <a:t>Blockchain</a:t>
            </a:r>
            <a:r>
              <a:rPr lang="zh-CN" altLang="en-US" b="1" dirty="0">
                <a:solidFill>
                  <a:srgbClr val="093B5C"/>
                </a:solidFill>
                <a:latin typeface="微软雅黑" panose="020B0503020204020204" pitchFamily="34" charset="-122"/>
                <a:ea typeface="微软雅黑" panose="020B0503020204020204" pitchFamily="34" charset="-122"/>
              </a:rPr>
              <a:t>）</a:t>
            </a:r>
            <a:endParaRPr lang="en-US" altLang="zh-CN" b="1" dirty="0">
              <a:solidFill>
                <a:srgbClr val="093B5C"/>
              </a:solidFill>
              <a:latin typeface="微软雅黑" panose="020B0503020204020204" pitchFamily="34" charset="-122"/>
              <a:ea typeface="微软雅黑" panose="020B0503020204020204" pitchFamily="34" charset="-122"/>
            </a:endParaRPr>
          </a:p>
        </p:txBody>
      </p:sp>
      <p:cxnSp>
        <p:nvCxnSpPr>
          <p:cNvPr id="45" name="直接连接符 44"/>
          <p:cNvCxnSpPr/>
          <p:nvPr/>
        </p:nvCxnSpPr>
        <p:spPr>
          <a:xfrm>
            <a:off x="7202317" y="3117276"/>
            <a:ext cx="0" cy="900000"/>
          </a:xfrm>
          <a:prstGeom prst="line">
            <a:avLst/>
          </a:prstGeom>
          <a:ln w="38100">
            <a:solidFill>
              <a:srgbClr val="093B5C"/>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7290795" y="4708272"/>
            <a:ext cx="4901205" cy="1169551"/>
          </a:xfrm>
          <a:prstGeom prst="rect">
            <a:avLst/>
          </a:prstGeom>
        </p:spPr>
        <p:txBody>
          <a:bodyPr wrap="square">
            <a:spAutoFit/>
          </a:bodyPr>
          <a:lstStyle/>
          <a:p>
            <a:pPr marL="285750" lvl="0" indent="-285750">
              <a:buFont typeface="Arial" charset="0"/>
              <a:buChar char="•"/>
            </a:pPr>
            <a:r>
              <a:rPr lang="zh-CN" altLang="en-US" sz="1400" dirty="0"/>
              <a:t>仅仅使用区块链的总账技术进行记账，可以是一个公司，也可以是个人，</a:t>
            </a:r>
            <a:r>
              <a:rPr lang="zh-CN" altLang="en-US" sz="1400" dirty="0">
                <a:solidFill>
                  <a:srgbClr val="FF0000"/>
                </a:solidFill>
              </a:rPr>
              <a:t>独享该区块链的写入权限</a:t>
            </a:r>
            <a:r>
              <a:rPr lang="zh-CN" altLang="en-US" sz="1400" dirty="0" smtClean="0"/>
              <a:t>，与</a:t>
            </a:r>
            <a:r>
              <a:rPr lang="zh-CN" altLang="en-US" sz="1400" dirty="0"/>
              <a:t>其他的分布式存储方案没有太大</a:t>
            </a:r>
            <a:r>
              <a:rPr lang="zh-CN" altLang="en-US" sz="1400" dirty="0" smtClean="0"/>
              <a:t>区别</a:t>
            </a:r>
            <a:endParaRPr lang="zh-CN" altLang="en-US" sz="1400" dirty="0"/>
          </a:p>
          <a:p>
            <a:pPr marL="285750" lvl="0" indent="-285750">
              <a:buFont typeface="Arial" charset="0"/>
              <a:buChar char="•"/>
            </a:pPr>
            <a:r>
              <a:rPr lang="zh-CN" altLang="en-US" sz="1400" dirty="0" smtClean="0"/>
              <a:t>相对来说，保守</a:t>
            </a:r>
            <a:r>
              <a:rPr lang="zh-CN" altLang="en-US" sz="1400" dirty="0"/>
              <a:t>的巨头（传统金融）都想尝试私有区块链</a:t>
            </a:r>
            <a:r>
              <a:rPr lang="zh-CN" altLang="en-US" sz="1400" dirty="0" smtClean="0"/>
              <a:t>，相关应用</a:t>
            </a:r>
            <a:r>
              <a:rPr lang="zh-CN" altLang="en-US" sz="1400" dirty="0"/>
              <a:t>还在摸索当中</a:t>
            </a:r>
          </a:p>
        </p:txBody>
      </p:sp>
      <p:sp>
        <p:nvSpPr>
          <p:cNvPr id="47" name="矩形 46"/>
          <p:cNvSpPr/>
          <p:nvPr/>
        </p:nvSpPr>
        <p:spPr>
          <a:xfrm>
            <a:off x="7290793" y="4378664"/>
            <a:ext cx="3910607" cy="369332"/>
          </a:xfrm>
          <a:prstGeom prst="rect">
            <a:avLst/>
          </a:prstGeom>
        </p:spPr>
        <p:txBody>
          <a:bodyPr wrap="square">
            <a:spAutoFit/>
          </a:bodyPr>
          <a:lstStyle/>
          <a:p>
            <a:r>
              <a:rPr lang="zh-CN" altLang="en-US" b="1" dirty="0" smtClean="0">
                <a:solidFill>
                  <a:srgbClr val="093B5C"/>
                </a:solidFill>
                <a:latin typeface="微软雅黑" panose="020B0503020204020204" pitchFamily="34" charset="-122"/>
                <a:ea typeface="微软雅黑" panose="020B0503020204020204" pitchFamily="34" charset="-122"/>
              </a:rPr>
              <a:t>私有链（</a:t>
            </a:r>
            <a:r>
              <a:rPr lang="en-US" altLang="zh-CN" b="1" dirty="0" smtClean="0">
                <a:solidFill>
                  <a:srgbClr val="093B5C"/>
                </a:solidFill>
                <a:latin typeface="微软雅黑" panose="020B0503020204020204" pitchFamily="34" charset="-122"/>
                <a:ea typeface="微软雅黑" panose="020B0503020204020204" pitchFamily="34" charset="-122"/>
              </a:rPr>
              <a:t>Private</a:t>
            </a:r>
            <a:r>
              <a:rPr lang="zh-CN" altLang="en-US" b="1" dirty="0" smtClean="0">
                <a:solidFill>
                  <a:srgbClr val="093B5C"/>
                </a:solidFill>
                <a:latin typeface="微软雅黑" panose="020B0503020204020204" pitchFamily="34" charset="-122"/>
                <a:ea typeface="微软雅黑" panose="020B0503020204020204" pitchFamily="34" charset="-122"/>
              </a:rPr>
              <a:t> </a:t>
            </a:r>
            <a:r>
              <a:rPr lang="en-US" altLang="zh-CN" b="1" dirty="0" smtClean="0">
                <a:solidFill>
                  <a:srgbClr val="093B5C"/>
                </a:solidFill>
                <a:latin typeface="微软雅黑" panose="020B0503020204020204" pitchFamily="34" charset="-122"/>
                <a:ea typeface="微软雅黑" panose="020B0503020204020204" pitchFamily="34" charset="-122"/>
              </a:rPr>
              <a:t>Blockchain</a:t>
            </a:r>
            <a:r>
              <a:rPr lang="zh-CN" altLang="en-US" b="1" dirty="0" smtClean="0">
                <a:solidFill>
                  <a:srgbClr val="093B5C"/>
                </a:solidFill>
                <a:latin typeface="微软雅黑" panose="020B0503020204020204" pitchFamily="34" charset="-122"/>
                <a:ea typeface="微软雅黑" panose="020B0503020204020204" pitchFamily="34" charset="-122"/>
              </a:rPr>
              <a:t>）</a:t>
            </a:r>
            <a:endParaRPr lang="zh-CN" altLang="en-US" b="1" dirty="0">
              <a:solidFill>
                <a:srgbClr val="093B5C"/>
              </a:solidFill>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7202317" y="4466444"/>
            <a:ext cx="0" cy="900000"/>
          </a:xfrm>
          <a:prstGeom prst="line">
            <a:avLst/>
          </a:prstGeom>
          <a:ln w="38100">
            <a:solidFill>
              <a:srgbClr val="093B5C"/>
            </a:solidFill>
          </a:ln>
        </p:spPr>
        <p:style>
          <a:lnRef idx="1">
            <a:schemeClr val="accent1"/>
          </a:lnRef>
          <a:fillRef idx="0">
            <a:schemeClr val="accent1"/>
          </a:fillRef>
          <a:effectRef idx="0">
            <a:schemeClr val="accent1"/>
          </a:effectRef>
          <a:fontRef idx="minor">
            <a:schemeClr val="tx1"/>
          </a:fontRef>
        </p:style>
      </p:cxnSp>
      <p:sp>
        <p:nvSpPr>
          <p:cNvPr id="26" name="矩形 3"/>
          <p:cNvSpPr>
            <a:spLocks noChangeArrowheads="1"/>
          </p:cNvSpPr>
          <p:nvPr/>
        </p:nvSpPr>
        <p:spPr bwMode="auto">
          <a:xfrm>
            <a:off x="798575" y="234824"/>
            <a:ext cx="4622544" cy="523220"/>
          </a:xfrm>
          <a:prstGeom prst="rect">
            <a:avLst/>
          </a:prstGeom>
          <a:extLst/>
        </p:spPr>
        <p:txBody>
          <a:bodyPr wrap="square">
            <a:spAutoFit/>
          </a:bodyPr>
          <a:lstStyle/>
          <a:p>
            <a:r>
              <a:rPr lang="zh-CN" altLang="en-US" sz="2800" b="1" kern="100" dirty="0" smtClean="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区块链的分类</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27" name="等腰三角形 26"/>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099102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27"/>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26"/>
                                        </p:tgtEl>
                                        <p:attrNameLst>
                                          <p:attrName>ppt_x</p:attrName>
                                          <p:attrName>ppt_y</p:attrName>
                                        </p:attrNameLst>
                                      </p:cBhvr>
                                      <p:rCtr x="6068" y="0"/>
                                    </p:animMotion>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250" fill="hold"/>
                                        <p:tgtEl>
                                          <p:spTgt spid="5"/>
                                        </p:tgtEl>
                                        <p:attrNameLst>
                                          <p:attrName>ppt_w</p:attrName>
                                        </p:attrNameLst>
                                      </p:cBhvr>
                                      <p:tavLst>
                                        <p:tav tm="0">
                                          <p:val>
                                            <p:fltVal val="0"/>
                                          </p:val>
                                        </p:tav>
                                        <p:tav tm="100000">
                                          <p:val>
                                            <p:strVal val="#ppt_w"/>
                                          </p:val>
                                        </p:tav>
                                      </p:tavLst>
                                    </p:anim>
                                    <p:anim calcmode="lin" valueType="num">
                                      <p:cBhvr>
                                        <p:cTn id="23" dur="250" fill="hold"/>
                                        <p:tgtEl>
                                          <p:spTgt spid="5"/>
                                        </p:tgtEl>
                                        <p:attrNameLst>
                                          <p:attrName>ppt_h</p:attrName>
                                        </p:attrNameLst>
                                      </p:cBhvr>
                                      <p:tavLst>
                                        <p:tav tm="0">
                                          <p:val>
                                            <p:fltVal val="0"/>
                                          </p:val>
                                        </p:tav>
                                        <p:tav tm="100000">
                                          <p:val>
                                            <p:strVal val="#ppt_h"/>
                                          </p:val>
                                        </p:tav>
                                      </p:tavLst>
                                    </p:anim>
                                    <p:animEffect transition="in" filter="fade">
                                      <p:cBhvr>
                                        <p:cTn id="24" dur="250"/>
                                        <p:tgtEl>
                                          <p:spTgt spid="5"/>
                                        </p:tgtEl>
                                      </p:cBhvr>
                                    </p:animEffect>
                                  </p:childTnLst>
                                </p:cTn>
                              </p:par>
                              <p:par>
                                <p:cTn id="25" presetID="6" presetClass="emph" presetSubtype="0" decel="100000" fill="hold" grpId="1" nodeType="withEffect">
                                  <p:stCondLst>
                                    <p:cond delay="200"/>
                                  </p:stCondLst>
                                  <p:childTnLst>
                                    <p:animScale>
                                      <p:cBhvr>
                                        <p:cTn id="26" dur="250" fill="hold"/>
                                        <p:tgtEl>
                                          <p:spTgt spid="5"/>
                                        </p:tgtEl>
                                      </p:cBhvr>
                                      <p:by x="110000" y="110000"/>
                                    </p:animScale>
                                  </p:childTnLst>
                                </p:cTn>
                              </p:par>
                              <p:par>
                                <p:cTn id="27" presetID="6" presetClass="emph" presetSubtype="0" decel="100000" fill="hold" grpId="2" nodeType="withEffect">
                                  <p:stCondLst>
                                    <p:cond delay="400"/>
                                  </p:stCondLst>
                                  <p:childTnLst>
                                    <p:animScale>
                                      <p:cBhvr>
                                        <p:cTn id="28" dur="250" fill="hold"/>
                                        <p:tgtEl>
                                          <p:spTgt spid="5"/>
                                        </p:tgtEl>
                                      </p:cBhvr>
                                      <p:by x="91000" y="91000"/>
                                    </p:animScale>
                                  </p:childTnLst>
                                </p:cTn>
                              </p:par>
                            </p:childTnLst>
                          </p:cTn>
                        </p:par>
                        <p:par>
                          <p:cTn id="29" fill="hold">
                            <p:stCondLst>
                              <p:cond delay="1650"/>
                            </p:stCondLst>
                            <p:childTnLst>
                              <p:par>
                                <p:cTn id="30" presetID="53" presetClass="entr" presetSubtype="16"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250" fill="hold"/>
                                        <p:tgtEl>
                                          <p:spTgt spid="15"/>
                                        </p:tgtEl>
                                        <p:attrNameLst>
                                          <p:attrName>ppt_w</p:attrName>
                                        </p:attrNameLst>
                                      </p:cBhvr>
                                      <p:tavLst>
                                        <p:tav tm="0">
                                          <p:val>
                                            <p:fltVal val="0"/>
                                          </p:val>
                                        </p:tav>
                                        <p:tav tm="100000">
                                          <p:val>
                                            <p:strVal val="#ppt_w"/>
                                          </p:val>
                                        </p:tav>
                                      </p:tavLst>
                                    </p:anim>
                                    <p:anim calcmode="lin" valueType="num">
                                      <p:cBhvr>
                                        <p:cTn id="33" dur="250" fill="hold"/>
                                        <p:tgtEl>
                                          <p:spTgt spid="15"/>
                                        </p:tgtEl>
                                        <p:attrNameLst>
                                          <p:attrName>ppt_h</p:attrName>
                                        </p:attrNameLst>
                                      </p:cBhvr>
                                      <p:tavLst>
                                        <p:tav tm="0">
                                          <p:val>
                                            <p:fltVal val="0"/>
                                          </p:val>
                                        </p:tav>
                                        <p:tav tm="100000">
                                          <p:val>
                                            <p:strVal val="#ppt_h"/>
                                          </p:val>
                                        </p:tav>
                                      </p:tavLst>
                                    </p:anim>
                                    <p:animEffect transition="in" filter="fade">
                                      <p:cBhvr>
                                        <p:cTn id="34" dur="250"/>
                                        <p:tgtEl>
                                          <p:spTgt spid="1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250" fill="hold"/>
                                        <p:tgtEl>
                                          <p:spTgt spid="14"/>
                                        </p:tgtEl>
                                        <p:attrNameLst>
                                          <p:attrName>ppt_w</p:attrName>
                                        </p:attrNameLst>
                                      </p:cBhvr>
                                      <p:tavLst>
                                        <p:tav tm="0">
                                          <p:val>
                                            <p:fltVal val="0"/>
                                          </p:val>
                                        </p:tav>
                                        <p:tav tm="100000">
                                          <p:val>
                                            <p:strVal val="#ppt_w"/>
                                          </p:val>
                                        </p:tav>
                                      </p:tavLst>
                                    </p:anim>
                                    <p:anim calcmode="lin" valueType="num">
                                      <p:cBhvr>
                                        <p:cTn id="38" dur="250" fill="hold"/>
                                        <p:tgtEl>
                                          <p:spTgt spid="14"/>
                                        </p:tgtEl>
                                        <p:attrNameLst>
                                          <p:attrName>ppt_h</p:attrName>
                                        </p:attrNameLst>
                                      </p:cBhvr>
                                      <p:tavLst>
                                        <p:tav tm="0">
                                          <p:val>
                                            <p:fltVal val="0"/>
                                          </p:val>
                                        </p:tav>
                                        <p:tav tm="100000">
                                          <p:val>
                                            <p:strVal val="#ppt_h"/>
                                          </p:val>
                                        </p:tav>
                                      </p:tavLst>
                                    </p:anim>
                                    <p:animEffect transition="in" filter="fade">
                                      <p:cBhvr>
                                        <p:cTn id="39" dur="250"/>
                                        <p:tgtEl>
                                          <p:spTgt spid="1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250" fill="hold"/>
                                        <p:tgtEl>
                                          <p:spTgt spid="16"/>
                                        </p:tgtEl>
                                        <p:attrNameLst>
                                          <p:attrName>ppt_w</p:attrName>
                                        </p:attrNameLst>
                                      </p:cBhvr>
                                      <p:tavLst>
                                        <p:tav tm="0">
                                          <p:val>
                                            <p:fltVal val="0"/>
                                          </p:val>
                                        </p:tav>
                                        <p:tav tm="100000">
                                          <p:val>
                                            <p:strVal val="#ppt_w"/>
                                          </p:val>
                                        </p:tav>
                                      </p:tavLst>
                                    </p:anim>
                                    <p:anim calcmode="lin" valueType="num">
                                      <p:cBhvr>
                                        <p:cTn id="43" dur="250" fill="hold"/>
                                        <p:tgtEl>
                                          <p:spTgt spid="16"/>
                                        </p:tgtEl>
                                        <p:attrNameLst>
                                          <p:attrName>ppt_h</p:attrName>
                                        </p:attrNameLst>
                                      </p:cBhvr>
                                      <p:tavLst>
                                        <p:tav tm="0">
                                          <p:val>
                                            <p:fltVal val="0"/>
                                          </p:val>
                                        </p:tav>
                                        <p:tav tm="100000">
                                          <p:val>
                                            <p:strVal val="#ppt_h"/>
                                          </p:val>
                                        </p:tav>
                                      </p:tavLst>
                                    </p:anim>
                                    <p:animEffect transition="in" filter="fade">
                                      <p:cBhvr>
                                        <p:cTn id="44" dur="250"/>
                                        <p:tgtEl>
                                          <p:spTgt spid="16"/>
                                        </p:tgtEl>
                                      </p:cBhvr>
                                    </p:animEffect>
                                  </p:childTnLst>
                                </p:cTn>
                              </p:par>
                            </p:childTnLst>
                          </p:cTn>
                        </p:par>
                        <p:par>
                          <p:cTn id="45" fill="hold">
                            <p:stCondLst>
                              <p:cond delay="1900"/>
                            </p:stCondLst>
                            <p:childTnLst>
                              <p:par>
                                <p:cTn id="46" presetID="53" presetClass="entr" presetSubtype="16"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p:cTn id="48" dur="250" fill="hold"/>
                                        <p:tgtEl>
                                          <p:spTgt spid="35"/>
                                        </p:tgtEl>
                                        <p:attrNameLst>
                                          <p:attrName>ppt_w</p:attrName>
                                        </p:attrNameLst>
                                      </p:cBhvr>
                                      <p:tavLst>
                                        <p:tav tm="0">
                                          <p:val>
                                            <p:fltVal val="0"/>
                                          </p:val>
                                        </p:tav>
                                        <p:tav tm="100000">
                                          <p:val>
                                            <p:strVal val="#ppt_w"/>
                                          </p:val>
                                        </p:tav>
                                      </p:tavLst>
                                    </p:anim>
                                    <p:anim calcmode="lin" valueType="num">
                                      <p:cBhvr>
                                        <p:cTn id="49" dur="250" fill="hold"/>
                                        <p:tgtEl>
                                          <p:spTgt spid="35"/>
                                        </p:tgtEl>
                                        <p:attrNameLst>
                                          <p:attrName>ppt_h</p:attrName>
                                        </p:attrNameLst>
                                      </p:cBhvr>
                                      <p:tavLst>
                                        <p:tav tm="0">
                                          <p:val>
                                            <p:fltVal val="0"/>
                                          </p:val>
                                        </p:tav>
                                        <p:tav tm="100000">
                                          <p:val>
                                            <p:strVal val="#ppt_h"/>
                                          </p:val>
                                        </p:tav>
                                      </p:tavLst>
                                    </p:anim>
                                    <p:animEffect transition="in" filter="fade">
                                      <p:cBhvr>
                                        <p:cTn id="50" dur="250"/>
                                        <p:tgtEl>
                                          <p:spTgt spid="35"/>
                                        </p:tgtEl>
                                      </p:cBhvr>
                                    </p:animEffect>
                                  </p:childTnLst>
                                </p:cTn>
                              </p:par>
                            </p:childTnLst>
                          </p:cTn>
                        </p:par>
                        <p:par>
                          <p:cTn id="51" fill="hold">
                            <p:stCondLst>
                              <p:cond delay="2150"/>
                            </p:stCondLst>
                            <p:childTnLst>
                              <p:par>
                                <p:cTn id="52" presetID="53" presetClass="entr" presetSubtype="16"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250" fill="hold"/>
                                        <p:tgtEl>
                                          <p:spTgt spid="37"/>
                                        </p:tgtEl>
                                        <p:attrNameLst>
                                          <p:attrName>ppt_w</p:attrName>
                                        </p:attrNameLst>
                                      </p:cBhvr>
                                      <p:tavLst>
                                        <p:tav tm="0">
                                          <p:val>
                                            <p:fltVal val="0"/>
                                          </p:val>
                                        </p:tav>
                                        <p:tav tm="100000">
                                          <p:val>
                                            <p:strVal val="#ppt_w"/>
                                          </p:val>
                                        </p:tav>
                                      </p:tavLst>
                                    </p:anim>
                                    <p:anim calcmode="lin" valueType="num">
                                      <p:cBhvr>
                                        <p:cTn id="55" dur="250" fill="hold"/>
                                        <p:tgtEl>
                                          <p:spTgt spid="37"/>
                                        </p:tgtEl>
                                        <p:attrNameLst>
                                          <p:attrName>ppt_h</p:attrName>
                                        </p:attrNameLst>
                                      </p:cBhvr>
                                      <p:tavLst>
                                        <p:tav tm="0">
                                          <p:val>
                                            <p:fltVal val="0"/>
                                          </p:val>
                                        </p:tav>
                                        <p:tav tm="100000">
                                          <p:val>
                                            <p:strVal val="#ppt_h"/>
                                          </p:val>
                                        </p:tav>
                                      </p:tavLst>
                                    </p:anim>
                                    <p:animEffect transition="in" filter="fade">
                                      <p:cBhvr>
                                        <p:cTn id="56" dur="250"/>
                                        <p:tgtEl>
                                          <p:spTgt spid="37"/>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p:cTn id="59" dur="250" fill="hold"/>
                                        <p:tgtEl>
                                          <p:spTgt spid="36"/>
                                        </p:tgtEl>
                                        <p:attrNameLst>
                                          <p:attrName>ppt_w</p:attrName>
                                        </p:attrNameLst>
                                      </p:cBhvr>
                                      <p:tavLst>
                                        <p:tav tm="0">
                                          <p:val>
                                            <p:fltVal val="0"/>
                                          </p:val>
                                        </p:tav>
                                        <p:tav tm="100000">
                                          <p:val>
                                            <p:strVal val="#ppt_w"/>
                                          </p:val>
                                        </p:tav>
                                      </p:tavLst>
                                    </p:anim>
                                    <p:anim calcmode="lin" valueType="num">
                                      <p:cBhvr>
                                        <p:cTn id="60" dur="250" fill="hold"/>
                                        <p:tgtEl>
                                          <p:spTgt spid="36"/>
                                        </p:tgtEl>
                                        <p:attrNameLst>
                                          <p:attrName>ppt_h</p:attrName>
                                        </p:attrNameLst>
                                      </p:cBhvr>
                                      <p:tavLst>
                                        <p:tav tm="0">
                                          <p:val>
                                            <p:fltVal val="0"/>
                                          </p:val>
                                        </p:tav>
                                        <p:tav tm="100000">
                                          <p:val>
                                            <p:strVal val="#ppt_h"/>
                                          </p:val>
                                        </p:tav>
                                      </p:tavLst>
                                    </p:anim>
                                    <p:animEffect transition="in" filter="fade">
                                      <p:cBhvr>
                                        <p:cTn id="61" dur="250"/>
                                        <p:tgtEl>
                                          <p:spTgt spid="36"/>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 calcmode="lin" valueType="num">
                                      <p:cBhvr>
                                        <p:cTn id="64" dur="250" fill="hold"/>
                                        <p:tgtEl>
                                          <p:spTgt spid="38"/>
                                        </p:tgtEl>
                                        <p:attrNameLst>
                                          <p:attrName>ppt_w</p:attrName>
                                        </p:attrNameLst>
                                      </p:cBhvr>
                                      <p:tavLst>
                                        <p:tav tm="0">
                                          <p:val>
                                            <p:fltVal val="0"/>
                                          </p:val>
                                        </p:tav>
                                        <p:tav tm="100000">
                                          <p:val>
                                            <p:strVal val="#ppt_w"/>
                                          </p:val>
                                        </p:tav>
                                      </p:tavLst>
                                    </p:anim>
                                    <p:anim calcmode="lin" valueType="num">
                                      <p:cBhvr>
                                        <p:cTn id="65" dur="250" fill="hold"/>
                                        <p:tgtEl>
                                          <p:spTgt spid="38"/>
                                        </p:tgtEl>
                                        <p:attrNameLst>
                                          <p:attrName>ppt_h</p:attrName>
                                        </p:attrNameLst>
                                      </p:cBhvr>
                                      <p:tavLst>
                                        <p:tav tm="0">
                                          <p:val>
                                            <p:fltVal val="0"/>
                                          </p:val>
                                        </p:tav>
                                        <p:tav tm="100000">
                                          <p:val>
                                            <p:strVal val="#ppt_h"/>
                                          </p:val>
                                        </p:tav>
                                      </p:tavLst>
                                    </p:anim>
                                    <p:animEffect transition="in" filter="fade">
                                      <p:cBhvr>
                                        <p:cTn id="66" dur="250"/>
                                        <p:tgtEl>
                                          <p:spTgt spid="38"/>
                                        </p:tgtEl>
                                      </p:cBhvr>
                                    </p:animEffect>
                                  </p:childTnLst>
                                </p:cTn>
                              </p:par>
                            </p:childTnLst>
                          </p:cTn>
                        </p:par>
                        <p:par>
                          <p:cTn id="67" fill="hold">
                            <p:stCondLst>
                              <p:cond delay="2400"/>
                            </p:stCondLst>
                            <p:childTnLst>
                              <p:par>
                                <p:cTn id="68" presetID="21" presetClass="entr" presetSubtype="1" fill="hold" nodeType="afterEffect">
                                  <p:stCondLst>
                                    <p:cond delay="0"/>
                                  </p:stCondLst>
                                  <p:childTnLst>
                                    <p:set>
                                      <p:cBhvr>
                                        <p:cTn id="69" dur="1" fill="hold">
                                          <p:stCondLst>
                                            <p:cond delay="0"/>
                                          </p:stCondLst>
                                        </p:cTn>
                                        <p:tgtEl>
                                          <p:spTgt spid="2"/>
                                        </p:tgtEl>
                                        <p:attrNameLst>
                                          <p:attrName>style.visibility</p:attrName>
                                        </p:attrNameLst>
                                      </p:cBhvr>
                                      <p:to>
                                        <p:strVal val="visible"/>
                                      </p:to>
                                    </p:set>
                                    <p:animEffect transition="in" filter="wheel(1)">
                                      <p:cBhvr>
                                        <p:cTn id="70" dur="750"/>
                                        <p:tgtEl>
                                          <p:spTgt spid="2"/>
                                        </p:tgtEl>
                                      </p:cBhvr>
                                    </p:animEffect>
                                  </p:childTnLst>
                                </p:cTn>
                              </p:par>
                            </p:childTnLst>
                          </p:cTn>
                        </p:par>
                        <p:par>
                          <p:cTn id="71" fill="hold">
                            <p:stCondLst>
                              <p:cond delay="3150"/>
                            </p:stCondLst>
                            <p:childTnLst>
                              <p:par>
                                <p:cTn id="72" presetID="49" presetClass="entr" presetSubtype="0" decel="100000" fill="hold" nodeType="afterEffect">
                                  <p:stCondLst>
                                    <p:cond delay="0"/>
                                  </p:stCondLst>
                                  <p:childTnLst>
                                    <p:set>
                                      <p:cBhvr>
                                        <p:cTn id="73" dur="1" fill="hold">
                                          <p:stCondLst>
                                            <p:cond delay="0"/>
                                          </p:stCondLst>
                                        </p:cTn>
                                        <p:tgtEl>
                                          <p:spTgt spid="42"/>
                                        </p:tgtEl>
                                        <p:attrNameLst>
                                          <p:attrName>style.visibility</p:attrName>
                                        </p:attrNameLst>
                                      </p:cBhvr>
                                      <p:to>
                                        <p:strVal val="visible"/>
                                      </p:to>
                                    </p:set>
                                    <p:anim calcmode="lin" valueType="num">
                                      <p:cBhvr>
                                        <p:cTn id="74" dur="500" fill="hold"/>
                                        <p:tgtEl>
                                          <p:spTgt spid="42"/>
                                        </p:tgtEl>
                                        <p:attrNameLst>
                                          <p:attrName>ppt_w</p:attrName>
                                        </p:attrNameLst>
                                      </p:cBhvr>
                                      <p:tavLst>
                                        <p:tav tm="0">
                                          <p:val>
                                            <p:fltVal val="0"/>
                                          </p:val>
                                        </p:tav>
                                        <p:tav tm="100000">
                                          <p:val>
                                            <p:strVal val="#ppt_w"/>
                                          </p:val>
                                        </p:tav>
                                      </p:tavLst>
                                    </p:anim>
                                    <p:anim calcmode="lin" valueType="num">
                                      <p:cBhvr>
                                        <p:cTn id="75" dur="500" fill="hold"/>
                                        <p:tgtEl>
                                          <p:spTgt spid="42"/>
                                        </p:tgtEl>
                                        <p:attrNameLst>
                                          <p:attrName>ppt_h</p:attrName>
                                        </p:attrNameLst>
                                      </p:cBhvr>
                                      <p:tavLst>
                                        <p:tav tm="0">
                                          <p:val>
                                            <p:fltVal val="0"/>
                                          </p:val>
                                        </p:tav>
                                        <p:tav tm="100000">
                                          <p:val>
                                            <p:strVal val="#ppt_h"/>
                                          </p:val>
                                        </p:tav>
                                      </p:tavLst>
                                    </p:anim>
                                    <p:anim calcmode="lin" valueType="num">
                                      <p:cBhvr>
                                        <p:cTn id="76" dur="500" fill="hold"/>
                                        <p:tgtEl>
                                          <p:spTgt spid="42"/>
                                        </p:tgtEl>
                                        <p:attrNameLst>
                                          <p:attrName>style.rotation</p:attrName>
                                        </p:attrNameLst>
                                      </p:cBhvr>
                                      <p:tavLst>
                                        <p:tav tm="0">
                                          <p:val>
                                            <p:fltVal val="360"/>
                                          </p:val>
                                        </p:tav>
                                        <p:tav tm="100000">
                                          <p:val>
                                            <p:fltVal val="0"/>
                                          </p:val>
                                        </p:tav>
                                      </p:tavLst>
                                    </p:anim>
                                    <p:animEffect transition="in" filter="fade">
                                      <p:cBhvr>
                                        <p:cTn id="77" dur="500"/>
                                        <p:tgtEl>
                                          <p:spTgt spid="42"/>
                                        </p:tgtEl>
                                      </p:cBhvr>
                                    </p:animEffect>
                                  </p:childTnLst>
                                </p:cTn>
                              </p:par>
                            </p:childTnLst>
                          </p:cTn>
                        </p:par>
                        <p:par>
                          <p:cTn id="78" fill="hold">
                            <p:stCondLst>
                              <p:cond delay="3650"/>
                            </p:stCondLst>
                            <p:childTnLst>
                              <p:par>
                                <p:cTn id="79" presetID="53" presetClass="entr" presetSubtype="16" fill="hold" grpId="0" nodeType="afterEffect">
                                  <p:stCondLst>
                                    <p:cond delay="0"/>
                                  </p:stCondLst>
                                  <p:childTnLst>
                                    <p:set>
                                      <p:cBhvr>
                                        <p:cTn id="80" dur="1" fill="hold">
                                          <p:stCondLst>
                                            <p:cond delay="0"/>
                                          </p:stCondLst>
                                        </p:cTn>
                                        <p:tgtEl>
                                          <p:spTgt spid="40"/>
                                        </p:tgtEl>
                                        <p:attrNameLst>
                                          <p:attrName>style.visibility</p:attrName>
                                        </p:attrNameLst>
                                      </p:cBhvr>
                                      <p:to>
                                        <p:strVal val="visible"/>
                                      </p:to>
                                    </p:set>
                                    <p:anim calcmode="lin" valueType="num">
                                      <p:cBhvr>
                                        <p:cTn id="81" dur="500" fill="hold"/>
                                        <p:tgtEl>
                                          <p:spTgt spid="40"/>
                                        </p:tgtEl>
                                        <p:attrNameLst>
                                          <p:attrName>ppt_w</p:attrName>
                                        </p:attrNameLst>
                                      </p:cBhvr>
                                      <p:tavLst>
                                        <p:tav tm="0">
                                          <p:val>
                                            <p:fltVal val="0"/>
                                          </p:val>
                                        </p:tav>
                                        <p:tav tm="100000">
                                          <p:val>
                                            <p:strVal val="#ppt_w"/>
                                          </p:val>
                                        </p:tav>
                                      </p:tavLst>
                                    </p:anim>
                                    <p:anim calcmode="lin" valueType="num">
                                      <p:cBhvr>
                                        <p:cTn id="82" dur="500" fill="hold"/>
                                        <p:tgtEl>
                                          <p:spTgt spid="40"/>
                                        </p:tgtEl>
                                        <p:attrNameLst>
                                          <p:attrName>ppt_h</p:attrName>
                                        </p:attrNameLst>
                                      </p:cBhvr>
                                      <p:tavLst>
                                        <p:tav tm="0">
                                          <p:val>
                                            <p:fltVal val="0"/>
                                          </p:val>
                                        </p:tav>
                                        <p:tav tm="100000">
                                          <p:val>
                                            <p:strVal val="#ppt_h"/>
                                          </p:val>
                                        </p:tav>
                                      </p:tavLst>
                                    </p:anim>
                                    <p:animEffect transition="in" filter="fade">
                                      <p:cBhvr>
                                        <p:cTn id="83" dur="500"/>
                                        <p:tgtEl>
                                          <p:spTgt spid="40"/>
                                        </p:tgtEl>
                                      </p:cBhvr>
                                    </p:animEffect>
                                  </p:childTnLst>
                                </p:cTn>
                              </p:par>
                            </p:childTnLst>
                          </p:cTn>
                        </p:par>
                        <p:par>
                          <p:cTn id="84" fill="hold">
                            <p:stCondLst>
                              <p:cond delay="4150"/>
                            </p:stCondLst>
                            <p:childTnLst>
                              <p:par>
                                <p:cTn id="85" presetID="53" presetClass="entr" presetSubtype="16" fill="hold" grpId="0" nodeType="afterEffect">
                                  <p:stCondLst>
                                    <p:cond delay="0"/>
                                  </p:stCondLst>
                                  <p:iterate type="lt">
                                    <p:tmPct val="10000"/>
                                  </p:iterate>
                                  <p:childTnLst>
                                    <p:set>
                                      <p:cBhvr>
                                        <p:cTn id="86" dur="1" fill="hold">
                                          <p:stCondLst>
                                            <p:cond delay="0"/>
                                          </p:stCondLst>
                                        </p:cTn>
                                        <p:tgtEl>
                                          <p:spTgt spid="39"/>
                                        </p:tgtEl>
                                        <p:attrNameLst>
                                          <p:attrName>style.visibility</p:attrName>
                                        </p:attrNameLst>
                                      </p:cBhvr>
                                      <p:to>
                                        <p:strVal val="visible"/>
                                      </p:to>
                                    </p:set>
                                    <p:anim calcmode="lin" valueType="num">
                                      <p:cBhvr>
                                        <p:cTn id="87" dur="100" fill="hold"/>
                                        <p:tgtEl>
                                          <p:spTgt spid="39"/>
                                        </p:tgtEl>
                                        <p:attrNameLst>
                                          <p:attrName>ppt_w</p:attrName>
                                        </p:attrNameLst>
                                      </p:cBhvr>
                                      <p:tavLst>
                                        <p:tav tm="0">
                                          <p:val>
                                            <p:fltVal val="0"/>
                                          </p:val>
                                        </p:tav>
                                        <p:tav tm="100000">
                                          <p:val>
                                            <p:strVal val="#ppt_w"/>
                                          </p:val>
                                        </p:tav>
                                      </p:tavLst>
                                    </p:anim>
                                    <p:anim calcmode="lin" valueType="num">
                                      <p:cBhvr>
                                        <p:cTn id="88" dur="100" fill="hold"/>
                                        <p:tgtEl>
                                          <p:spTgt spid="39"/>
                                        </p:tgtEl>
                                        <p:attrNameLst>
                                          <p:attrName>ppt_h</p:attrName>
                                        </p:attrNameLst>
                                      </p:cBhvr>
                                      <p:tavLst>
                                        <p:tav tm="0">
                                          <p:val>
                                            <p:fltVal val="0"/>
                                          </p:val>
                                        </p:tav>
                                        <p:tav tm="100000">
                                          <p:val>
                                            <p:strVal val="#ppt_h"/>
                                          </p:val>
                                        </p:tav>
                                      </p:tavLst>
                                    </p:anim>
                                    <p:animEffect transition="in" filter="fade">
                                      <p:cBhvr>
                                        <p:cTn id="89" dur="100"/>
                                        <p:tgtEl>
                                          <p:spTgt spid="39"/>
                                        </p:tgtEl>
                                      </p:cBhvr>
                                    </p:animEffect>
                                  </p:childTnLst>
                                </p:cTn>
                              </p:par>
                            </p:childTnLst>
                          </p:cTn>
                        </p:par>
                        <p:par>
                          <p:cTn id="90" fill="hold">
                            <p:stCondLst>
                              <p:cond delay="5060"/>
                            </p:stCondLst>
                            <p:childTnLst>
                              <p:par>
                                <p:cTn id="91" presetID="49" presetClass="entr" presetSubtype="0" decel="100000" fill="hold" nodeType="afterEffect">
                                  <p:stCondLst>
                                    <p:cond delay="0"/>
                                  </p:stCondLst>
                                  <p:childTnLst>
                                    <p:set>
                                      <p:cBhvr>
                                        <p:cTn id="92" dur="1" fill="hold">
                                          <p:stCondLst>
                                            <p:cond delay="0"/>
                                          </p:stCondLst>
                                        </p:cTn>
                                        <p:tgtEl>
                                          <p:spTgt spid="45"/>
                                        </p:tgtEl>
                                        <p:attrNameLst>
                                          <p:attrName>style.visibility</p:attrName>
                                        </p:attrNameLst>
                                      </p:cBhvr>
                                      <p:to>
                                        <p:strVal val="visible"/>
                                      </p:to>
                                    </p:set>
                                    <p:anim calcmode="lin" valueType="num">
                                      <p:cBhvr>
                                        <p:cTn id="93" dur="500" fill="hold"/>
                                        <p:tgtEl>
                                          <p:spTgt spid="45"/>
                                        </p:tgtEl>
                                        <p:attrNameLst>
                                          <p:attrName>ppt_w</p:attrName>
                                        </p:attrNameLst>
                                      </p:cBhvr>
                                      <p:tavLst>
                                        <p:tav tm="0">
                                          <p:val>
                                            <p:fltVal val="0"/>
                                          </p:val>
                                        </p:tav>
                                        <p:tav tm="100000">
                                          <p:val>
                                            <p:strVal val="#ppt_w"/>
                                          </p:val>
                                        </p:tav>
                                      </p:tavLst>
                                    </p:anim>
                                    <p:anim calcmode="lin" valueType="num">
                                      <p:cBhvr>
                                        <p:cTn id="94" dur="500" fill="hold"/>
                                        <p:tgtEl>
                                          <p:spTgt spid="45"/>
                                        </p:tgtEl>
                                        <p:attrNameLst>
                                          <p:attrName>ppt_h</p:attrName>
                                        </p:attrNameLst>
                                      </p:cBhvr>
                                      <p:tavLst>
                                        <p:tav tm="0">
                                          <p:val>
                                            <p:fltVal val="0"/>
                                          </p:val>
                                        </p:tav>
                                        <p:tav tm="100000">
                                          <p:val>
                                            <p:strVal val="#ppt_h"/>
                                          </p:val>
                                        </p:tav>
                                      </p:tavLst>
                                    </p:anim>
                                    <p:anim calcmode="lin" valueType="num">
                                      <p:cBhvr>
                                        <p:cTn id="95" dur="500" fill="hold"/>
                                        <p:tgtEl>
                                          <p:spTgt spid="45"/>
                                        </p:tgtEl>
                                        <p:attrNameLst>
                                          <p:attrName>style.rotation</p:attrName>
                                        </p:attrNameLst>
                                      </p:cBhvr>
                                      <p:tavLst>
                                        <p:tav tm="0">
                                          <p:val>
                                            <p:fltVal val="360"/>
                                          </p:val>
                                        </p:tav>
                                        <p:tav tm="100000">
                                          <p:val>
                                            <p:fltVal val="0"/>
                                          </p:val>
                                        </p:tav>
                                      </p:tavLst>
                                    </p:anim>
                                    <p:animEffect transition="in" filter="fade">
                                      <p:cBhvr>
                                        <p:cTn id="96" dur="500"/>
                                        <p:tgtEl>
                                          <p:spTgt spid="45"/>
                                        </p:tgtEl>
                                      </p:cBhvr>
                                    </p:animEffect>
                                  </p:childTnLst>
                                </p:cTn>
                              </p:par>
                            </p:childTnLst>
                          </p:cTn>
                        </p:par>
                        <p:par>
                          <p:cTn id="97" fill="hold">
                            <p:stCondLst>
                              <p:cond delay="5560"/>
                            </p:stCondLst>
                            <p:childTnLst>
                              <p:par>
                                <p:cTn id="98" presetID="53" presetClass="entr" presetSubtype="16" fill="hold" grpId="0" nodeType="afterEffect">
                                  <p:stCondLst>
                                    <p:cond delay="0"/>
                                  </p:stCondLst>
                                  <p:childTnLst>
                                    <p:set>
                                      <p:cBhvr>
                                        <p:cTn id="99" dur="1" fill="hold">
                                          <p:stCondLst>
                                            <p:cond delay="0"/>
                                          </p:stCondLst>
                                        </p:cTn>
                                        <p:tgtEl>
                                          <p:spTgt spid="44"/>
                                        </p:tgtEl>
                                        <p:attrNameLst>
                                          <p:attrName>style.visibility</p:attrName>
                                        </p:attrNameLst>
                                      </p:cBhvr>
                                      <p:to>
                                        <p:strVal val="visible"/>
                                      </p:to>
                                    </p:set>
                                    <p:anim calcmode="lin" valueType="num">
                                      <p:cBhvr>
                                        <p:cTn id="100" dur="500" fill="hold"/>
                                        <p:tgtEl>
                                          <p:spTgt spid="44"/>
                                        </p:tgtEl>
                                        <p:attrNameLst>
                                          <p:attrName>ppt_w</p:attrName>
                                        </p:attrNameLst>
                                      </p:cBhvr>
                                      <p:tavLst>
                                        <p:tav tm="0">
                                          <p:val>
                                            <p:fltVal val="0"/>
                                          </p:val>
                                        </p:tav>
                                        <p:tav tm="100000">
                                          <p:val>
                                            <p:strVal val="#ppt_w"/>
                                          </p:val>
                                        </p:tav>
                                      </p:tavLst>
                                    </p:anim>
                                    <p:anim calcmode="lin" valueType="num">
                                      <p:cBhvr>
                                        <p:cTn id="101" dur="500" fill="hold"/>
                                        <p:tgtEl>
                                          <p:spTgt spid="44"/>
                                        </p:tgtEl>
                                        <p:attrNameLst>
                                          <p:attrName>ppt_h</p:attrName>
                                        </p:attrNameLst>
                                      </p:cBhvr>
                                      <p:tavLst>
                                        <p:tav tm="0">
                                          <p:val>
                                            <p:fltVal val="0"/>
                                          </p:val>
                                        </p:tav>
                                        <p:tav tm="100000">
                                          <p:val>
                                            <p:strVal val="#ppt_h"/>
                                          </p:val>
                                        </p:tav>
                                      </p:tavLst>
                                    </p:anim>
                                    <p:animEffect transition="in" filter="fade">
                                      <p:cBhvr>
                                        <p:cTn id="102" dur="500"/>
                                        <p:tgtEl>
                                          <p:spTgt spid="44"/>
                                        </p:tgtEl>
                                      </p:cBhvr>
                                    </p:animEffect>
                                  </p:childTnLst>
                                </p:cTn>
                              </p:par>
                            </p:childTnLst>
                          </p:cTn>
                        </p:par>
                        <p:par>
                          <p:cTn id="103" fill="hold">
                            <p:stCondLst>
                              <p:cond delay="6060"/>
                            </p:stCondLst>
                            <p:childTnLst>
                              <p:par>
                                <p:cTn id="104" presetID="53" presetClass="entr" presetSubtype="16" fill="hold" grpId="0" nodeType="afterEffect">
                                  <p:stCondLst>
                                    <p:cond delay="0"/>
                                  </p:stCondLst>
                                  <p:iterate type="lt">
                                    <p:tmPct val="10000"/>
                                  </p:iterate>
                                  <p:childTnLst>
                                    <p:set>
                                      <p:cBhvr>
                                        <p:cTn id="105" dur="1" fill="hold">
                                          <p:stCondLst>
                                            <p:cond delay="0"/>
                                          </p:stCondLst>
                                        </p:cTn>
                                        <p:tgtEl>
                                          <p:spTgt spid="43"/>
                                        </p:tgtEl>
                                        <p:attrNameLst>
                                          <p:attrName>style.visibility</p:attrName>
                                        </p:attrNameLst>
                                      </p:cBhvr>
                                      <p:to>
                                        <p:strVal val="visible"/>
                                      </p:to>
                                    </p:set>
                                    <p:anim calcmode="lin" valueType="num">
                                      <p:cBhvr>
                                        <p:cTn id="106" dur="100" fill="hold"/>
                                        <p:tgtEl>
                                          <p:spTgt spid="43"/>
                                        </p:tgtEl>
                                        <p:attrNameLst>
                                          <p:attrName>ppt_w</p:attrName>
                                        </p:attrNameLst>
                                      </p:cBhvr>
                                      <p:tavLst>
                                        <p:tav tm="0">
                                          <p:val>
                                            <p:fltVal val="0"/>
                                          </p:val>
                                        </p:tav>
                                        <p:tav tm="100000">
                                          <p:val>
                                            <p:strVal val="#ppt_w"/>
                                          </p:val>
                                        </p:tav>
                                      </p:tavLst>
                                    </p:anim>
                                    <p:anim calcmode="lin" valueType="num">
                                      <p:cBhvr>
                                        <p:cTn id="107" dur="100" fill="hold"/>
                                        <p:tgtEl>
                                          <p:spTgt spid="43"/>
                                        </p:tgtEl>
                                        <p:attrNameLst>
                                          <p:attrName>ppt_h</p:attrName>
                                        </p:attrNameLst>
                                      </p:cBhvr>
                                      <p:tavLst>
                                        <p:tav tm="0">
                                          <p:val>
                                            <p:fltVal val="0"/>
                                          </p:val>
                                        </p:tav>
                                        <p:tav tm="100000">
                                          <p:val>
                                            <p:strVal val="#ppt_h"/>
                                          </p:val>
                                        </p:tav>
                                      </p:tavLst>
                                    </p:anim>
                                    <p:animEffect transition="in" filter="fade">
                                      <p:cBhvr>
                                        <p:cTn id="108" dur="100"/>
                                        <p:tgtEl>
                                          <p:spTgt spid="43"/>
                                        </p:tgtEl>
                                      </p:cBhvr>
                                    </p:animEffect>
                                  </p:childTnLst>
                                </p:cTn>
                              </p:par>
                            </p:childTnLst>
                          </p:cTn>
                        </p:par>
                        <p:par>
                          <p:cTn id="109" fill="hold">
                            <p:stCondLst>
                              <p:cond delay="7020"/>
                            </p:stCondLst>
                            <p:childTnLst>
                              <p:par>
                                <p:cTn id="110" presetID="49" presetClass="entr" presetSubtype="0" decel="100000" fill="hold" nodeType="afterEffect">
                                  <p:stCondLst>
                                    <p:cond delay="0"/>
                                  </p:stCondLst>
                                  <p:childTnLst>
                                    <p:set>
                                      <p:cBhvr>
                                        <p:cTn id="111" dur="1" fill="hold">
                                          <p:stCondLst>
                                            <p:cond delay="0"/>
                                          </p:stCondLst>
                                        </p:cTn>
                                        <p:tgtEl>
                                          <p:spTgt spid="48"/>
                                        </p:tgtEl>
                                        <p:attrNameLst>
                                          <p:attrName>style.visibility</p:attrName>
                                        </p:attrNameLst>
                                      </p:cBhvr>
                                      <p:to>
                                        <p:strVal val="visible"/>
                                      </p:to>
                                    </p:set>
                                    <p:anim calcmode="lin" valueType="num">
                                      <p:cBhvr>
                                        <p:cTn id="112" dur="500" fill="hold"/>
                                        <p:tgtEl>
                                          <p:spTgt spid="48"/>
                                        </p:tgtEl>
                                        <p:attrNameLst>
                                          <p:attrName>ppt_w</p:attrName>
                                        </p:attrNameLst>
                                      </p:cBhvr>
                                      <p:tavLst>
                                        <p:tav tm="0">
                                          <p:val>
                                            <p:fltVal val="0"/>
                                          </p:val>
                                        </p:tav>
                                        <p:tav tm="100000">
                                          <p:val>
                                            <p:strVal val="#ppt_w"/>
                                          </p:val>
                                        </p:tav>
                                      </p:tavLst>
                                    </p:anim>
                                    <p:anim calcmode="lin" valueType="num">
                                      <p:cBhvr>
                                        <p:cTn id="113" dur="500" fill="hold"/>
                                        <p:tgtEl>
                                          <p:spTgt spid="48"/>
                                        </p:tgtEl>
                                        <p:attrNameLst>
                                          <p:attrName>ppt_h</p:attrName>
                                        </p:attrNameLst>
                                      </p:cBhvr>
                                      <p:tavLst>
                                        <p:tav tm="0">
                                          <p:val>
                                            <p:fltVal val="0"/>
                                          </p:val>
                                        </p:tav>
                                        <p:tav tm="100000">
                                          <p:val>
                                            <p:strVal val="#ppt_h"/>
                                          </p:val>
                                        </p:tav>
                                      </p:tavLst>
                                    </p:anim>
                                    <p:anim calcmode="lin" valueType="num">
                                      <p:cBhvr>
                                        <p:cTn id="114" dur="500" fill="hold"/>
                                        <p:tgtEl>
                                          <p:spTgt spid="48"/>
                                        </p:tgtEl>
                                        <p:attrNameLst>
                                          <p:attrName>style.rotation</p:attrName>
                                        </p:attrNameLst>
                                      </p:cBhvr>
                                      <p:tavLst>
                                        <p:tav tm="0">
                                          <p:val>
                                            <p:fltVal val="360"/>
                                          </p:val>
                                        </p:tav>
                                        <p:tav tm="100000">
                                          <p:val>
                                            <p:fltVal val="0"/>
                                          </p:val>
                                        </p:tav>
                                      </p:tavLst>
                                    </p:anim>
                                    <p:animEffect transition="in" filter="fade">
                                      <p:cBhvr>
                                        <p:cTn id="115" dur="500"/>
                                        <p:tgtEl>
                                          <p:spTgt spid="48"/>
                                        </p:tgtEl>
                                      </p:cBhvr>
                                    </p:animEffect>
                                  </p:childTnLst>
                                </p:cTn>
                              </p:par>
                            </p:childTnLst>
                          </p:cTn>
                        </p:par>
                        <p:par>
                          <p:cTn id="116" fill="hold">
                            <p:stCondLst>
                              <p:cond delay="7520"/>
                            </p:stCondLst>
                            <p:childTnLst>
                              <p:par>
                                <p:cTn id="117" presetID="53" presetClass="entr" presetSubtype="16" fill="hold" grpId="0" nodeType="afterEffect">
                                  <p:stCondLst>
                                    <p:cond delay="0"/>
                                  </p:stCondLst>
                                  <p:childTnLst>
                                    <p:set>
                                      <p:cBhvr>
                                        <p:cTn id="118" dur="1" fill="hold">
                                          <p:stCondLst>
                                            <p:cond delay="0"/>
                                          </p:stCondLst>
                                        </p:cTn>
                                        <p:tgtEl>
                                          <p:spTgt spid="47"/>
                                        </p:tgtEl>
                                        <p:attrNameLst>
                                          <p:attrName>style.visibility</p:attrName>
                                        </p:attrNameLst>
                                      </p:cBhvr>
                                      <p:to>
                                        <p:strVal val="visible"/>
                                      </p:to>
                                    </p:set>
                                    <p:anim calcmode="lin" valueType="num">
                                      <p:cBhvr>
                                        <p:cTn id="119" dur="500" fill="hold"/>
                                        <p:tgtEl>
                                          <p:spTgt spid="47"/>
                                        </p:tgtEl>
                                        <p:attrNameLst>
                                          <p:attrName>ppt_w</p:attrName>
                                        </p:attrNameLst>
                                      </p:cBhvr>
                                      <p:tavLst>
                                        <p:tav tm="0">
                                          <p:val>
                                            <p:fltVal val="0"/>
                                          </p:val>
                                        </p:tav>
                                        <p:tav tm="100000">
                                          <p:val>
                                            <p:strVal val="#ppt_w"/>
                                          </p:val>
                                        </p:tav>
                                      </p:tavLst>
                                    </p:anim>
                                    <p:anim calcmode="lin" valueType="num">
                                      <p:cBhvr>
                                        <p:cTn id="120" dur="500" fill="hold"/>
                                        <p:tgtEl>
                                          <p:spTgt spid="47"/>
                                        </p:tgtEl>
                                        <p:attrNameLst>
                                          <p:attrName>ppt_h</p:attrName>
                                        </p:attrNameLst>
                                      </p:cBhvr>
                                      <p:tavLst>
                                        <p:tav tm="0">
                                          <p:val>
                                            <p:fltVal val="0"/>
                                          </p:val>
                                        </p:tav>
                                        <p:tav tm="100000">
                                          <p:val>
                                            <p:strVal val="#ppt_h"/>
                                          </p:val>
                                        </p:tav>
                                      </p:tavLst>
                                    </p:anim>
                                    <p:animEffect transition="in" filter="fade">
                                      <p:cBhvr>
                                        <p:cTn id="121" dur="500"/>
                                        <p:tgtEl>
                                          <p:spTgt spid="47"/>
                                        </p:tgtEl>
                                      </p:cBhvr>
                                    </p:animEffect>
                                  </p:childTnLst>
                                </p:cTn>
                              </p:par>
                            </p:childTnLst>
                          </p:cTn>
                        </p:par>
                        <p:par>
                          <p:cTn id="122" fill="hold">
                            <p:stCondLst>
                              <p:cond delay="8020"/>
                            </p:stCondLst>
                            <p:childTnLst>
                              <p:par>
                                <p:cTn id="123" presetID="53" presetClass="entr" presetSubtype="16" fill="hold" grpId="0" nodeType="afterEffect">
                                  <p:stCondLst>
                                    <p:cond delay="0"/>
                                  </p:stCondLst>
                                  <p:iterate type="lt">
                                    <p:tmPct val="10000"/>
                                  </p:iterate>
                                  <p:childTnLst>
                                    <p:set>
                                      <p:cBhvr>
                                        <p:cTn id="124" dur="1" fill="hold">
                                          <p:stCondLst>
                                            <p:cond delay="0"/>
                                          </p:stCondLst>
                                        </p:cTn>
                                        <p:tgtEl>
                                          <p:spTgt spid="46"/>
                                        </p:tgtEl>
                                        <p:attrNameLst>
                                          <p:attrName>style.visibility</p:attrName>
                                        </p:attrNameLst>
                                      </p:cBhvr>
                                      <p:to>
                                        <p:strVal val="visible"/>
                                      </p:to>
                                    </p:set>
                                    <p:anim calcmode="lin" valueType="num">
                                      <p:cBhvr>
                                        <p:cTn id="125" dur="100" fill="hold"/>
                                        <p:tgtEl>
                                          <p:spTgt spid="46"/>
                                        </p:tgtEl>
                                        <p:attrNameLst>
                                          <p:attrName>ppt_w</p:attrName>
                                        </p:attrNameLst>
                                      </p:cBhvr>
                                      <p:tavLst>
                                        <p:tav tm="0">
                                          <p:val>
                                            <p:fltVal val="0"/>
                                          </p:val>
                                        </p:tav>
                                        <p:tav tm="100000">
                                          <p:val>
                                            <p:strVal val="#ppt_w"/>
                                          </p:val>
                                        </p:tav>
                                      </p:tavLst>
                                    </p:anim>
                                    <p:anim calcmode="lin" valueType="num">
                                      <p:cBhvr>
                                        <p:cTn id="126" dur="100" fill="hold"/>
                                        <p:tgtEl>
                                          <p:spTgt spid="46"/>
                                        </p:tgtEl>
                                        <p:attrNameLst>
                                          <p:attrName>ppt_h</p:attrName>
                                        </p:attrNameLst>
                                      </p:cBhvr>
                                      <p:tavLst>
                                        <p:tav tm="0">
                                          <p:val>
                                            <p:fltVal val="0"/>
                                          </p:val>
                                        </p:tav>
                                        <p:tav tm="100000">
                                          <p:val>
                                            <p:strVal val="#ppt_h"/>
                                          </p:val>
                                        </p:tav>
                                      </p:tavLst>
                                    </p:anim>
                                    <p:animEffect transition="in" filter="fade">
                                      <p:cBhvr>
                                        <p:cTn id="127" dur="1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14" grpId="0" animBg="1"/>
      <p:bldP spid="15" grpId="0" animBg="1"/>
      <p:bldP spid="16" grpId="0" animBg="1"/>
      <p:bldP spid="35" grpId="0"/>
      <p:bldP spid="36" grpId="0"/>
      <p:bldP spid="37" grpId="0"/>
      <p:bldP spid="38" grpId="0"/>
      <p:bldP spid="39" grpId="0"/>
      <p:bldP spid="40" grpId="0"/>
      <p:bldP spid="43" grpId="0"/>
      <p:bldP spid="44" grpId="0"/>
      <p:bldP spid="46" grpId="0"/>
      <p:bldP spid="47" grpId="0"/>
      <p:bldP spid="26" grpId="0"/>
      <p:bldP spid="26" grpId="1"/>
      <p:bldP spid="27" grpId="0" animBg="1"/>
      <p:bldP spid="27"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FF06BB66-DAEF-4369-B8FC-1EE6358DF4B6"/>
  <p:tag name="ISPRING_SCORM_RATE_SLIDES" val="1"/>
  <p:tag name="ISPRINGONLINEFOLDERID" val="0"/>
  <p:tag name="ISPRINGONLINEFOLDERPATH" val="内容列表"/>
  <p:tag name="ISPRINGCLOUDFOLDERID" val="0"/>
  <p:tag name="ISPRINGCLOUDFOLDERPATH" val="资源库"/>
  <p:tag name="ISPRING_PLAYERS_CUSTOMIZATION" val="UEsDBBQAAgAIADkVvk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5Fb5IzRbB6igDAACGDAAAJwAAAHVuaXZlcnNhbC9mbGFzaF9wdWJsaXNoaW5nX3NldHRpbmdzLnhtbNVX3W7aMBS+5yksT70soR1dOxSopgIaaguosK29qkxsiFXHzmIbSq/2NHuwPcmOY6Cgdl36g7QhIeLz853/ExMe3yYCTVmmuZJ1vFeuYMRkpCiXkzr+MmzvHmGkDZGUCCVZHUuF0XGjFKZ2JLiOB8wYENUIYKSupaaOY2PSWhDMZrMy12nmuEpYA/i6HKkkSDOmmTQsC1JB5vBj5inTeIFQAAC+iZILtUaphFDokc4VtYIhTsFzyV1QRLQF0TEOvNiIRDeTTFlJT5RQGcomozp+V8k/SxkP1eQJky4nugFERzY1Qil3XhAx4HcMxYxPYnD3sIrRjFMT1/F+1aGAdPAQJcf2oROHcqIgB9Is4BNmCCWG+KO3Z9it0UuCJ9G5JAmPhsBBLv46bg6vP1/1Wxdnne7p9bDXOxt2+t6JXCfYxAmDTUMhOKRsFrGVnZAYQ6IY/AadMRGahcE6aSk2VnLDOXdGIyUg97kWtFEyYrRLErZWjcENl22Q3MNoDIGIeR1/yjgRGHFDBI9WytqOtOEmr3p7XRIBFrQnQ+cDfG/eZyeKSabZultLjnY5jxrflBUUzZVFgt8wZBSC+G0CTzFD68VB40wlORXaxyAtOFiccjZj9DjP6QLwT4auwERiQRN6NRXMeAvfLb9DIzZWGeAyMoXOBjrXHr/8LOCUaH0PSpY+7gzOOs3WdafbbF3uuAAJnRIZPRMcCs6S1GwFn8yRVGapB+mIiNUsLwrlNOcVia388jJonljhy/zWxViD3mJJtmPlOYX5qweFzcZkmg+iG64cGkaQQ0k8JjAiWBdcWlYUMCISKSnmiESw1rQb6ylXVgPFD7CH1i/30OsjLvPTBFYbWMwoywpBVvb231cPPhwefayVg18/fu4+qbRY+H1BnDm/8U+eXPmrtf9wG4aB29KPL22T2X9zZ/cvWl+L5LXbuhwWKmlrUAiuV0Sqd1pE6sK/ZPprL5hCLsBSmvghg7UkeMINo2/ZYi9ok1e9232PbadNthjza0bjvwnZn1bXxI17YRg8enF1nIRLnkAi3Epc3XYbB9UK3DQfZZVKgLb536FR+g1QSwMEFAACAAgAORW+SHMKv3S0AgAAUAoAACEAAAB1bml2ZXJzYWwvZmxhc2hfc2tpbl9zZXR0aW5ncy54bWyVVm1v2jAQ/r5fgdh30r2ySSlSS5lUia1VW/W7kxyJhWNH9oWOfz/bsRsbCGRYlfDd8/jej6ZqS/niw2SS5oIJ+QyIlJfKSLxsQovradYiCj7LBUfgOONC1oRNFx9/2U+aWOQlltiBHMvZkBx6M3P7GUNxNr7NzRki5KJuCN+vRSlmGcm3pRQtLy66Vu0bkIzyrUZe/ZwvV4MGGFV4j1BHPq1+mDOO0khQCoxL31fmXGQxkgHzlq7sZySnN3U++gPajiqKlnbzyZwhWkNKiJN83jtdGP16XJW5OecJCH9RQ798NmcQysgeZPz43VdzBhmiaZv/6ZFGitIkNOacL+I7hwlS6PEzXl2Zc5FgAjKGLlbBpcfGeheA3Ndw7lMzrlKwR5PXg4Vgip4xWKBsIU38rdOpSrw9tKjnAxYbwpQGhKIe9KidfiSt8s/Esh73BG+UFwHICXrEq2BtDcvO3wAYy3v8cnlrV0Xo37sscFDCzgkDD3thj/yj03qEDIQ98pnRAh442x/BDzUdx5f4lrhins++1gIn+urz5W9eayytzeCqwLQTeEwtClgo484LrcFULU2srHMpOfIp5WRHS4JU8N8Gl+1tMCpNDhSu0073VYoUGZxqN+ujXtJhvew97kanjdux+1Hog+vuE9Q7/HpKEEle1fpHSU0njqeHRCdmmpxmmC2p4SDv+UaM5NREbkG+CMHGWuECIcTayIbAopusIXiaBClIk9NJTt0jp7LP2zoDudJFo+C7JpZ1uIqWFdN/+ErhDYqYMKDsmFjp5zih700ZCFwHAJF55Vu2u3SaumVIGezAD34gsAEPRZYq3aJD3XaDa9hg2G9OMqoh3Z7oGyXExYoThFftl4g3TqgY0fNIMmUji8beb+D+5Wgn+1VmWi/cYvbuOil6WOuPM6iF5j/Jf1BLAwQUAAIACAA5Fb5ILE+2i/0CAACXCwAAJgAAAHVuaXZlcnNhbC9odG1sX3B1Ymxpc2hpbmdfc2V0dGluZ3MueG1szZbdUhoxFIDveYpMOl7KqrXVMrs4HcHRqRVGaKtXTtgENmM22eYHxKs+TR+sT9KTDSCMlq6OdMoMAznJ+c5fcpL46C4XaMy04UomeLe+gxGTqaJcjhL8pX+yfYiRsURSIpRkCZYKo6NmLS7cQHCT9Zi1sNQgwEjTKGyCM2uLRhRNJpM6N4X2s0o4C3xTT1UeFZoZJi3TUSHIFH7stGAGzwgVAPDNlZypNWs1hOJA+qyoEwxxCp5L7oMi4tTmAkdh1YCktyOtnKTHSiiN9GiQ4Dc75We+JpBaPGfSp8Q0QejFtkEo5d4JInr8nqGM8VEG3h7sYzTh1GYJ3tv3FFgdPaaU7BA58ZRjBSmQdobPmSWUWBKGwZ5ld9bMBUFEp5LkPO3DDPLhJ7jVvzm97rYvz88uPt30O53z/lk3OFHqRKucOFo1FINDyumULezExFqSZuA36AyJMCyOlkXzZUMlV5zzYzRQAlJfamE0BE/FNMEfNScCI26J4Oli1hI9YvaEC4jB6+7Wh9LiB2CIN82INmzZ0HzG+CymzW/KCYqmyiHBbxmyCkFELod/GUPL6UZDrfJSKoixyAhOGRpzNmH0qMzSDPgnQ9dgInegCZuvEMwGC98dv0cDNlQauIyMYauCnJvArz8LXBBjHqBk7uNW7/ys1b45u2i1r7Z8gISOiUyfCYcSsrywG+GTKZLKzvUgHSlxhpVFoZyWc1Viq7+8DIbnToQyv3YxltAbLMlmrDynMH/1oLLZjIzLg+gPV4mGI8ihJIEJEykcdy4dqwpMiURKiikiKTQq44/1mCtnQBIOcECbl3sY9BGX5WgENwdY1JTpSsid3b23++/eHxx+aNSjXz9+bq9VmrXwriDeXOjhx2ub+KKRP+6GceR759Nt2Gr3r7pw97L9tUqmLtpX/UpFavcq4TpVVnU+VVl1Ga6N7tKVUckFaDOjcGyg0Qiec8voa26aFxR+/f0btsUrFX6DUazdvv9vEGG0eG6tvK/i6MkHYA3kq4/pZu03UEsDBBQAAgAIADkVvkjtpyr3oAEAAC0GAAAfAAAAdW5pdmVyc2FsL2h0bWxfc2tpbl9zZXR0aW5ncy5qc42UTW/CMAyG7/yKKrtOiH2y7TYNJiFxmDRu0w6hmFKRxlGSdjDEf18dvpo2HcSX5u3T17ErZ9OJysViFr1EG/fs9h/+3mlAmtU5XPu6aNEz0pkR6QwmaQYilcBqSHH49ChvT0TImElnOl1/kq2p+DGkN3MuTBVXAQsd0ExAKwLaT0BbhRL/epXtq9pVVGnzNLcWZTdGaUHarkSdccewq3e3qgXWYCxAn0HnPAbPtO9WG3lyfOhTVLkYM8XleowJdqc8XiYaczlry79YK9DlD1/ugN5z/23o2YnU2JGFrJ54+ETRTioNxsA+7+OQIggLPgVR8e259Q/qGTcLqtFFalJ7oF9vKKq04gk0utQ8QtnQ0qvRzT5Fk7Owsjvi7pbCIwRfg25YDe4pPBBVri74gUpjQh1poM2eH1GBfJbKZJ+6RxHk6LBk29a9U6Hu+APmjRDWRmgRmMis7eK4YOptcHBNLes4NPMiJIbyYkBToY+Lo+idxtavEdp/RYxby+NFVt4O5c1IHQdTPoMeyTmSkHG9BD1BFGU93+dOXk/e2f4BUEsDBBQAAgAIADkVvkg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DkVvkgM0rasbgAAAG4AAAAcAAAAdW5pdmVyc2FsL2xvY2FsX3NldHRpbmdzLnhtbLOxr8jNUShLLSrOzM+zVTLUM1BSSM1Lzk/JzEu3VQoNcdO1UFIoLknMS0nMyc9LtVXKy1dSsLfjssnJT07MCU4tKQEqLFYoyEmsTC0KSc0FMkpS/RJzgSqftq542bxCQVfhyf51z6bsVNK34wI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DkVvkg129mtaAEAAPMCAAApAAAAdW5pdmVyc2FsL3NraW5fY3VzdG9taXphdGlvbl9zZXR0aW5ncy54bWyNUttqGzEQfc9XiPyAJY1uC1uDrsWQh0IT8rz1qmGJoy0rhYSij682rXHcurSap5lz5gwzOn1+nJJ9zmV+mr4PZZrT51jKlB7y9gqhfj8f5uXTEnMseXOq3E9pnF926eu81lo1lyGNwzLaFc1bjMLbQ0pq5VTLmGEUSeapV8h5bhvWgevANsxRYvvNbxI/dZe4j6lcVu03Z+ifDbuU41J2aYyvWzhnv4fON/i4DOPUeHkr2Br1OLU6tgZihEvuK9UAIJDljjhcpeykJshjxjFUoyhQQIRz0olKJOXQstCJpsJ8JxCTjFFXqaetG2ltHLVVQkeIbtO86mwNwUiMESEEmKtcQDAYNTY0DQ1qPSA4MCCqNpooQMEGE1j1zgvLkaJeYFyZMYDx6bin7d6f61T973WO5/yH4MUvuIiu3tpcMFe/f16WRr6NT98OQ4noy5DjbvxwHe5ubq5/efLNv0fGatS28V99/QNQSwMEFAACAAgAORW+SNrVd8wyEwAAEV4AABcAAAB1bml2ZXJzYWwvdW5pdmVyc2FsLnBuZ+3caVhSWdwAcMvJmXFrm3C3xcnKRAfN3FLLZWwm16xMXFKZcgvRTE0RKZuyRLFmMTOXxBLU0lQEN7AytUUlAiVXEnJDAQ0RFZeXZprnKed95+P76fo84gPHc8/vHu793/85H/7XPdycVRQ1FeXk5FR+Oux4VE7uK7CcnDz0GwXZJw+VSYuyP2tijjrby5V3ao/L3nwVcsj1kJxcZabSYtA62ftvow77xMjJqTZ//F3ThiD8IifnX/yT46FjFwL4A+6YyV8G24ZEOUlrqBd7VNvt+681HDpzouju3bFtVpgnG7/y3BB7f7dJ81nHr/zH7qbcvbZtB6/VbhvBWmfFkyaaGK3bOXKM53Y0z4ptizLbl2hVwmP6e+N/c99ZsrfhCSuejSJLJ6tpcQVJH170SKTCJmGf+g+P5eSVP395fEYBepmg6+kfPBd7f4mLMaa+Pbvm2frp1DUK6oEXP38ZUSfY0qmduBZzdpLeScIZ5dXH2hB018oJ5T8/lLp1ByjUDQ7JNGhbPdrwDx4Uzs95ppxvm7Tda0d7RO1f/keUp/KxitoPskOkgVRXgi6uUlzaLd+1t9zvj6fBll0HVwONbq2h2/+EMQg7cfBWxLr387NJpp8PvV0edyV0O/Rf6rCDRDnTTcW9pSSTL5uugWQdnqw6g4P31tDXth/OTivFvfyyaRtU1mGd/KppuangqPSDXpBBaZrBl00XZZZroNWT6Ki5Afw4/dcSgkHpqqb/xONKCQAewAN4AA/gATyAB/AAHsADeAAP4AE8gAfwAB7AA3gAD+ABPIAH8AAewAN4AA/gATyAB/AAHsADeAAP4AE8gAfwAB7AA3gAD+ABPIAH8AAewAN4AA/gATyAB/AAHsADeAAP4AE8gAfwAB7AA3gAD+ABPIAH8P9PeG/qyrI0DwFbXddKTj5MNgT9R2LwqhpS295cDF1z5vt2Yn1IwnchXzS9m/nYxZ4Y+L93cVknmlnHyNaK+bzxsOl/nmBxl82rIgvTL5rw5v89J9l44+zW/uzPOx3MWSNzbQCvqnilfm3fIwNokpRPblA7lRQtGSvKFOheeHdpQCe+f6PE/9XxV96vfF7dOYExzEx58flQt7oeRxWYRKPPCUy6bENQK6KCFT8i2yezKZIRaSeR7Owki5MlnNDp4VunBIK60fzaw9FjL8qGHw5TH+z9KrMPs/1z+z31uRmGO4y9aKuvyEwOsSENWrAOqMELEjtrmZfkY3TRiKRWhpozJiQ/YcR+HWZ/bU3/ka9DOheNG6eellNH25Es/3i+7fz738tGlmjo5Wrk+5vOndSCRF6Jj8RsVHIbv/J0ZhApXLKaNabMvEG0Js81MpO8uD40H+QydYFXxm4nzyTkmZzTbSoiG663nXsneM090M1I2FpYMxtq8Iq+0mAxWxeHhP1TasxLgdfxnlkkHp3MlowkfHixq0EaY+YuTDbizSRG0qQXL7XQOThQIVQgCkjoxr5XMe+PIjVbjVIRFHF32UjZO0+7Cp33C8sDwuT4WbalJCSfe0o5fHLvCWb2yjwNbStd0WSlrefXEcLQc81b9S97DZSPlPR1J/ET9qhtWQtdJKwIbUKk6cTT1iPx2tCsxAdi9ZcfTsySbO0jBPRjWdy5ptv5QYwMyKfZddEgmGfqJo4VTsSlUq5cHWQ/dlLZFHOrIZ8ranRs5oRC4g9tHp0Y8jGhxH0I/7pm2XoXlLkRJI2DTuSJh7DBSPOkF1XZ8QNKDpiN8EXe7suKW8RC0u/s4uN3S0dLl/0LS2xCwInE+ZcO1h+Kdzyeeo7RQjRGI+ZCyXkmVbPxTFio8+xHZXuH6ASd851zaIdlzstzD6S+lVhI5D9F23QVeImXr0uvj1JcKJVWQvatC2ixn6Q1SHCeHjy8JbgvaCZGz4E/g3W3eyv53vIN57zxN/w/MEMiD2uJWBjtUpo3H/edYwsepG/gqIxgHzhmqL7VjI4l3F7g5v6FEO7FU06HBRWRk2K8DaQj1i0boTHY4iptvFRq1YrpS8z/+26oXVZm1qhuii8nnyzOZ4OTQ3pRnRSqM+JBeH1opQmU+CRPC8zLm5wWq7a6e/B3k+NFowcSRiwjT1OFdRH04EZ5u3SQdEfb22bqPNIz8OVh3+KaJpigaiZLqI7AQ6/PZtHPaUvMGVqnGBnGn76dSVMPvKIfjVWpjoDNLqu61bgmPkS75+m/0cJYMpwwm50wKJZBqLtHS3qO0cncuJ0FIHBx+jWQyO5oHfmNdVcasuPcpD41Hymo6xL+PJPVPMMoj0knT5/563QeKJSPKrkL+qiTNjR8r77rnI24spwyPeaqBnbbAOYRb5RMBBx7RIiAtdcdhglf7EP1KAXlcSDKTs0RUCYttUDRtLG4JSp34nz+0K6nxI+f9YohvYup5WHRz59Xfjw1vwk9cH7ywviAVNjUJJ3jZsZHxDORaHk8NLrCB4vqCOZbtFO+OYawdD1FcoMEtGL+rsJXptI43apVxr5o2UXqS1jJz78sWkaNSySd1kLtLUblPkR1xN31Xy+8JsLyb+jmmzFGc3XPjRV9HzFai3OSztxYEFIznfyrz0bGzF2pbq2zt2+wfTE1k6sIEjceOxYeVOKUPnTFIpVcItW4ej1NpbkvXa91an5cIyz69AuhesC1mM4qv7LQ6Uz0IkwyP1qwMkJblsWpADGn27TpzBKkxrDmsZeEfMaydYJSA/vBr3jwXHYkN+dTyCTteyTeRX7YQ7JugSfCEtNOH17QibEbR4T3O2L0MomEvDdD1h+kCom8Rytx0MOuW5MlggqJc+DColqB5oTVEo7qey+U611417VMb3cvLVWNc/ZQUYd5kgAaSAjbYqqKMnEWzhRCSfebivyvVWchO6u0FXe15eRAw7oVJ+8gqPOxaMoymn0TtLIsaaKNlOmtV/V3qSbnHjkxKEaG+xRznnXTOQ1Cat/x1z5V7Udo+MmMW+Mi1s7Wlychf99rNZdgtoPEwccaaNbNOjgST/JPZUQgpyvbdBvCpWHsJSYtvKFqoI1a5DtBDacuCN/wK/Ov3Jd4i1hVTJj2IAkMs8EuJNhgS9p8GRGL4QtR2hOjsU1iUe9yXv1Sb2XoK2S7GCybiyKn9ffGAx6rzyWfc2LjDq676OAMYobpNVeQ2clIoSoK8WCUepCpdNDp8qyZ7aYHy5TjREJbNzVcAzv/7PfBC9mRS88+xVtfDUKERvvAbK85mymm9mKR8ApXVBcJ1kArSQi3Jo6E9SVx4eVx30cprT2iewThcqufNRetrPcz3I7lLe2J6ktk9yiJr55EqZAhewOZ3lqZLw7xz1bQElwiKhAfkwXnvFNM6eV9A0pBGm/Jm8o29VPDnZdep0WGD1uq6tggIpLbLNyIaMRGMHR4K9aVEliuokaZ/mGAvevTPXw26N3l9bYWBieJ5td6seetNQNrYwZwLVHIR2sdrNPILVeH4LNwJZJ5+lVnCBM+UUZqHplMN7bpje1AkfhDiUn8WS865/USuY/JLYe3g+Ct0cUZwinLk9X93L4/Mu6PyHKKYEjO/eftwpYotmK5jo3n3kEH6+GHy6qZtoQ/+VTeQHWcC1G9LU2EBXGbN5X9ysI8h+Cvz7Q2n0ff+RRiH125JJoj3kBVFuosefSdl+KclhZrWAHSDvrXlFA61lZdIU1RXVwzixujQPyrRXZJmyuu5JjRccnxWm1xv7RS9fLJaaDTRea23HFZ9lap3nH0lxFJ8IWxG02JQZZEjm6+EX3voE3EC3owu6oLMwZh1YxlpI4v79f4O9cIVJKPiHvZRg7rQ9WI/NjgH5laVs2hntaDfCtlbkLvRi0ptldHQCAXmfbGefeVsHmhLDMug3ME7JtxqEHXeakxPvH5XOh1UDiP1KxnfvVVjexiYVcyc0Ojt0GTZujODW1b0YvKz6Yakk8wslRJ85TdfifkU3FOQi+T3pYU6E+2Qj3t3irXvBST2F9bTryiIzf6ngsYPi0eifZl/Z2eRsFVZkghIy4Fvfsj1G6ete5qxtSzOpN0Oqz7A0qlJQUsrHQKeeE7J4yOmB0Xflg4M+yQWTiK6OSy1aLD5/u45W2Wsfda5iqx7O+180EmsQupodMrapVa9tq2e2B3I/KZKPL4UBhj7+Hvuu2Wxt0bmpb4iIbUrclz5mwJG70ikEUjbs8BTkuN//ZOlFtHPLwAD8MSQ8lwY33flhSMLFy3xLDHd3g5w6LQ8AEtNJf2l9pH5cDUY/my8nWQwV0PihR7b4K47tPqBbpv4t61WY9RGA68eFVjjx43FQ3009bfUG8GRdT31KuIRzWPX2MdI/Hx6ZnEsYGVqX18zYJp/G/pmb+MD7B/G//4RbutH89V/SBmnRIuf7jVNGng8h2zRLgr/wLnbH4OObL6/LsOodOkieyO2RGxt6fE4U0rOSx1XKd+21GEy/qHHkh68FwKXdUst74JlgXj2aZ6P9e9ionjY2D2cESCK5n6Ka2+tFMhACXuirkOSjVaWyfMAcGR0Yvj22OM9C0PBMMEs+N7yOtSp09fuPeMynBQhYtISlRWtjKsY8710UMscbfWEcOuRrf1Gk7pVqUc2dPjgLrh1e1FIw/7DHUuiHynT+nLS0/kNrs/H8vbYdKoPkrd1C9oMi+O2Ts1deyP6Zs6XIZT97OUuleQfITFmS1GPDY/jRaRVWQeUOzrDvlU9hUqn2m7MOY5hIv/9RkTn0o0x/XSv/bCp6Y7/Gj9FDci9I95SAaztKoH+XjsUV0jUZT0QpLsQpi5AdrNc7kUVyiJU3RF9nPNFcjXQKdx5vulxRjQ5dBpWUKalzcbPfYNBsWIpM6PDDQtiysGZJF7QpqS8UREs0PHad4QjkMIvPozwyaNHcy0hJNE/FOnpY4aHdFQyM8VPT+d+rDWcy/P4VBgGeNY4isLZTUv/NuODIs224pIhEPWp+dVsfLH9L7MjkQhnQ53lnocIMCZOSGL326t2Txo1NkjCGG7LVpAmW5JdxAvzJ6RBvXhkibEAd6+m6Dvw6maFSVtUO7xvj4z1KJ+YEPB0B4IPClTxQI+PzF2w6TyTN52qDLOyT+wujwIorpZ/J66vDARwubjLjYnLC+wmgQCiiTgCSdlHQZ0+ytMMtGn+tztzeDeEhX4aIMiomEhZomch2AVSzrBk+AQ42/S8ayXsbyopxFbwOEabc4pLuAjiAMu5MJ/Vh6+mnOyQIu16g0eJ/m+XKRAXH06vYzarIWN1QYnmScDqkOjX67JkZZz4eSBuLjCW0E3CIpmtim45P25eNWYuvHiO7JIyqm3CS4ic/iudjOSgJ0NeWiLWP/rVpygpOn7Xsf5ZhOlsNYiibS1EJ/RkzM9BsaP7//lUwx7d1LemDrHua+kRoFMwIX+CEZBwsjtrif2RHV/GqfbF0Hh7caUeNm2OsMWZQ9nNfDHuM2xJ1O2IHToHpCoC/WH+emspj5nd7GgqBjfePBsjbbXk6c3Qft3I0dcQn79awyo5oWxwlSj47VjGeJcfu/E6fwF4o0a/BVi9Pl7LYG7jhBrc1nvoxKf11jbvG/0bt1jvEHttGXiq7B6Fb9PSzqL9fKnkueHPVlkCyG89aGwwvyM78ryPemKbI3VgDCcbT1CVHfEoPCpzDoutwjcyqqRHa4Fq4NrmaXjsPfeJg77yNZBT6u19zcm/viJdfESXJlppkIa1HWpW8kv/GO4P9Fy8AI3QzCbgHiQq1s1ynWT+F8T/ekdMG/mx1zJdFcpUYrudi5YmLmB0TB2xPCLnPLaSOKfozvrzmXB7mTcsDTePwKZ/Sf9T4NXPiRbjvajaQu50toxUXvPfmEGg8dwcJt2Gwa5v86ND2IniTqqIzYZLj1n+EbWnZZMVtPSQGpTOaCPi6pYpE6aKA0iSyyk9CvnJxzWTggbkp0RLSGWZw3F6dmd3/x9/fRpEoqY5LfsI3W0+qsONI+O36safQ2dbdookJMmqOnx7Wo12A6wTTwbJREsS4UFOkbhg/Udvx0yF5L22nPvWFJjbftAxkdjC450/lmtfdt2cSAx4NPCQVuBlLw5DJM3tVNiGdIkwgm8aBqpdQh9o3nkKW2w0Y6qnfKSnpACPq8XJBmIZz+Jmn622T23w0vUDc9Srk8wblPsEU0mnPlsKyFcXqz/xskmZeU1Vtq/1ImpdbcxP2mYYBotYLdyQj3jG7us/4xRCB4/cIR95WGb90bOUOrWwa6gaTF7enwHekXKprntIYSlXFHD1aHPjsCufFYDe8U06ubsntHJy0YDwsbJTPQL9pPS0Mr3an7vE07JYvGALJmpLcu010lm0cJ7nZLPZg0o6a/aralfQw+e+XbHuHv2cPXRVVW2aw0/7oI83aj3f2zCJPiUFraV3PhyT4OhUL4oaVqpYRj4/avE+ME/LvG2eCcvTrcRrhzNPvbj6rrd6oSAaFkCn7wRzNz3r7ZrJh4UzksBukkbXhhYkr3adE+d4OZ5KoSOo8pWMXgC7jcTj6zmreDVWyt4Uw8UDrWkCeZ9bbeyKBLIHtwbjLU3PfvXptEuMw8bXP2zqQm0nOabvltIbJ6SnOznJyc3x3L7wJT/AVBLAwQUAAIACAA5Fb5IbUCbGUoAAABrAAAAGwAAAHVuaXZlcnNhbC91bml2ZXJzYWwucG5nLnhtbLOxr8jNUShLLSrOzM+zVTLUM1Cyt+PlsikoSi3LTC1XqACKGekZQICSQiUqtzwzpSQDKGRgYooQzEjNTM8osVUytzCBC+oDzQQAUEsBAgAAFAACAAgAORW+SBUOrShkBAAABxEAAB0AAAAAAAAAAQAAAAAAAAAAAHVuaXZlcnNhbC9jb21tb25fbWVzc2FnZXMubG5nUEsBAgAAFAACAAgAORW+SM0WweooAwAAhgwAACcAAAAAAAAAAQAAAAAAnwQAAHVuaXZlcnNhbC9mbGFzaF9wdWJsaXNoaW5nX3NldHRpbmdzLnhtbFBLAQIAABQAAgAIADkVvkhzCr90tAIAAFAKAAAhAAAAAAAAAAEAAAAAAAwIAAB1bml2ZXJzYWwvZmxhc2hfc2tpbl9zZXR0aW5ncy54bWxQSwECAAAUAAIACAA5Fb5ILE+2i/0CAACXCwAAJgAAAAAAAAABAAAAAAD/CgAAdW5pdmVyc2FsL2h0bWxfcHVibGlzaGluZ19zZXR0aW5ncy54bWxQSwECAAAUAAIACAA5Fb5I7acq96ABAAAtBgAAHwAAAAAAAAABAAAAAABADgAAdW5pdmVyc2FsL2h0bWxfc2tpbl9zZXR0aW5ncy5qc1BLAQIAABQAAgAIADkVvkg9PC/RwQAAAOUBAAAaAAAAAAAAAAEAAAAAAB0QAAB1bml2ZXJzYWwvaTE4bl9wcmVzZXRzLnhtbFBLAQIAABQAAgAIADkVvkgM0rasbgAAAG4AAAAcAAAAAAAAAAEAAAAAABYRAAB1bml2ZXJzYWwvbG9jYWxfc2V0dGluZ3MueG1sUEsBAgAAFAACAAgARJRXRyO0Tvv7AgAAsAgAABQAAAAAAAAAAQAAAAAAvhEAAHVuaXZlcnNhbC9wbGF5ZXIueG1sUEsBAgAAFAACAAgAORW+SDXb2a1oAQAA8wIAACkAAAAAAAAAAQAAAAAA6xQAAHVuaXZlcnNhbC9za2luX2N1c3RvbWl6YXRpb25fc2V0dGluZ3MueG1sUEsBAgAAFAACAAgAORW+SNrVd8wyEwAAEV4AABcAAAAAAAAAAAAAAAAAmhYAAHVuaXZlcnNhbC91bml2ZXJzYWwucG5nUEsBAgAAFAACAAgAORW+SG1AmxlKAAAAawAAABsAAAAAAAAAAQAAAAAAASoAAHVuaXZlcnNhbC91bml2ZXJzYWwucG5nLnhtbFBLBQYAAAAACwALAEkDAACEKgAAAAA="/>
  <p:tag name="ISPRING_SCORM_ENDPOINT" val="&lt;endpoint&gt;&lt;enable&gt;0&lt;/enable&gt;&lt;lrs&gt;http://&lt;/lrs&gt;&lt;auth&gt;0&lt;/auth&gt;&lt;login&gt;&lt;/login&gt;&lt;password&gt;&lt;/password&gt;&lt;key&gt;&lt;/key&gt;&lt;name&gt;&lt;/name&gt;&lt;email&gt;&lt;/email&gt;&lt;/endpoint&gt;&#10;"/>
  <p:tag name="ISPRING_PRESENTATION_TITLE" val="8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a:extLst/>
      </a:spPr>
      <a:bodyPr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4426</TotalTime>
  <Words>8342</Words>
  <Application>Microsoft Office PowerPoint</Application>
  <PresentationFormat>宽屏</PresentationFormat>
  <Paragraphs>825</Paragraphs>
  <Slides>65</Slides>
  <Notes>53</Notes>
  <HiddenSlides>0</HiddenSlides>
  <MMClips>1</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65</vt:i4>
      </vt:variant>
    </vt:vector>
  </HeadingPairs>
  <TitlesOfParts>
    <vt:vector size="81" baseType="lpstr">
      <vt:lpstr>AgencyFB</vt:lpstr>
      <vt:lpstr>Giorgio Sans Medium</vt:lpstr>
      <vt:lpstr>新細明體</vt:lpstr>
      <vt:lpstr>等线</vt:lpstr>
      <vt:lpstr>宋体</vt:lpstr>
      <vt:lpstr>微软雅黑</vt:lpstr>
      <vt:lpstr>微软雅黑</vt:lpstr>
      <vt:lpstr>Arial</vt:lpstr>
      <vt:lpstr>Calibri</vt:lpstr>
      <vt:lpstr>Calibri Light</vt:lpstr>
      <vt:lpstr>Cambria Math</vt:lpstr>
      <vt:lpstr>Impact</vt:lpstr>
      <vt:lpstr>Times New Roman</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888</dc:title>
  <dc:creator>huilin</dc:creator>
  <cp:lastModifiedBy>usr</cp:lastModifiedBy>
  <cp:revision>464</cp:revision>
  <dcterms:created xsi:type="dcterms:W3CDTF">2016-06-07T09:36:26Z</dcterms:created>
  <dcterms:modified xsi:type="dcterms:W3CDTF">2018-10-16T02:54:58Z</dcterms:modified>
</cp:coreProperties>
</file>